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7" r:id="rId9"/>
    <p:sldId id="263" r:id="rId10"/>
    <p:sldId id="271" r:id="rId11"/>
    <p:sldId id="264" r:id="rId12"/>
    <p:sldId id="272" r:id="rId13"/>
    <p:sldId id="276" r:id="rId14"/>
    <p:sldId id="273" r:id="rId15"/>
    <p:sldId id="274" r:id="rId16"/>
    <p:sldId id="277" r:id="rId17"/>
    <p:sldId id="282" r:id="rId18"/>
    <p:sldId id="281" r:id="rId19"/>
    <p:sldId id="284" r:id="rId20"/>
    <p:sldId id="280" r:id="rId21"/>
    <p:sldId id="279" r:id="rId22"/>
    <p:sldId id="285" r:id="rId23"/>
    <p:sldId id="286" r:id="rId24"/>
    <p:sldId id="287" r:id="rId25"/>
    <p:sldId id="289" r:id="rId26"/>
    <p:sldId id="290" r:id="rId27"/>
    <p:sldId id="288"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60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8BF8B6-A2F7-469A-A992-70E014E96E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C8CC1EC0-D045-414A-BFA0-789F379E71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3319A415-FC7A-4535-B7AD-291853DD475D}"/>
              </a:ext>
            </a:extLst>
          </p:cNvPr>
          <p:cNvSpPr>
            <a:spLocks noGrp="1"/>
          </p:cNvSpPr>
          <p:nvPr>
            <p:ph type="dt" sz="half" idx="10"/>
          </p:nvPr>
        </p:nvSpPr>
        <p:spPr/>
        <p:txBody>
          <a:bodyPr/>
          <a:lstStyle/>
          <a:p>
            <a:fld id="{672A8E57-36AA-4C20-BB6B-09D33066FF21}" type="datetimeFigureOut">
              <a:rPr lang="en-GB" smtClean="0"/>
              <a:t>12/01/2021</a:t>
            </a:fld>
            <a:endParaRPr lang="en-GB"/>
          </a:p>
        </p:txBody>
      </p:sp>
      <p:sp>
        <p:nvSpPr>
          <p:cNvPr id="5" name="Footer Placeholder 4">
            <a:extLst>
              <a:ext uri="{FF2B5EF4-FFF2-40B4-BE49-F238E27FC236}">
                <a16:creationId xmlns="" xmlns:a16="http://schemas.microsoft.com/office/drawing/2014/main" id="{F5283FCF-2D0C-49BF-8FEA-6AA9E18CD9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C7C749BE-FD91-4BCA-AFAB-80107FCC160F}"/>
              </a:ext>
            </a:extLst>
          </p:cNvPr>
          <p:cNvSpPr>
            <a:spLocks noGrp="1"/>
          </p:cNvSpPr>
          <p:nvPr>
            <p:ph type="sldNum" sz="quarter" idx="12"/>
          </p:nvPr>
        </p:nvSpPr>
        <p:spPr/>
        <p:txBody>
          <a:bodyPr/>
          <a:lstStyle/>
          <a:p>
            <a:fld id="{9C7604B7-9019-4993-B68D-B1A5E47F5121}" type="slidenum">
              <a:rPr lang="en-GB" smtClean="0"/>
              <a:t>‹#›</a:t>
            </a:fld>
            <a:endParaRPr lang="en-GB"/>
          </a:p>
        </p:txBody>
      </p:sp>
    </p:spTree>
    <p:extLst>
      <p:ext uri="{BB962C8B-B14F-4D97-AF65-F5344CB8AC3E}">
        <p14:creationId xmlns:p14="http://schemas.microsoft.com/office/powerpoint/2010/main" val="225541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E2E6DF-2A88-4C0C-A1BF-2B3E990975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D68A77D5-5E08-40B2-ABB7-5A2B7960C2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69F5CD2-FED7-436A-B8D0-84884B21E899}"/>
              </a:ext>
            </a:extLst>
          </p:cNvPr>
          <p:cNvSpPr>
            <a:spLocks noGrp="1"/>
          </p:cNvSpPr>
          <p:nvPr>
            <p:ph type="dt" sz="half" idx="10"/>
          </p:nvPr>
        </p:nvSpPr>
        <p:spPr/>
        <p:txBody>
          <a:bodyPr/>
          <a:lstStyle/>
          <a:p>
            <a:fld id="{672A8E57-36AA-4C20-BB6B-09D33066FF21}" type="datetimeFigureOut">
              <a:rPr lang="en-GB" smtClean="0"/>
              <a:t>12/01/2021</a:t>
            </a:fld>
            <a:endParaRPr lang="en-GB"/>
          </a:p>
        </p:txBody>
      </p:sp>
      <p:sp>
        <p:nvSpPr>
          <p:cNvPr id="5" name="Footer Placeholder 4">
            <a:extLst>
              <a:ext uri="{FF2B5EF4-FFF2-40B4-BE49-F238E27FC236}">
                <a16:creationId xmlns="" xmlns:a16="http://schemas.microsoft.com/office/drawing/2014/main" id="{338C92C0-E309-40DC-AB0A-8EC5A2C143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D64F9DE-431A-470C-B1DA-0CA264D8EB0D}"/>
              </a:ext>
            </a:extLst>
          </p:cNvPr>
          <p:cNvSpPr>
            <a:spLocks noGrp="1"/>
          </p:cNvSpPr>
          <p:nvPr>
            <p:ph type="sldNum" sz="quarter" idx="12"/>
          </p:nvPr>
        </p:nvSpPr>
        <p:spPr/>
        <p:txBody>
          <a:bodyPr/>
          <a:lstStyle/>
          <a:p>
            <a:fld id="{9C7604B7-9019-4993-B68D-B1A5E47F5121}" type="slidenum">
              <a:rPr lang="en-GB" smtClean="0"/>
              <a:t>‹#›</a:t>
            </a:fld>
            <a:endParaRPr lang="en-GB"/>
          </a:p>
        </p:txBody>
      </p:sp>
    </p:spTree>
    <p:extLst>
      <p:ext uri="{BB962C8B-B14F-4D97-AF65-F5344CB8AC3E}">
        <p14:creationId xmlns:p14="http://schemas.microsoft.com/office/powerpoint/2010/main" val="99724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62948A9-3ABD-4B83-A6C4-166D41BB78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41781B34-6B58-4BF0-B7D4-6597907FD3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8364208-9929-4471-9311-EB014ED0FD95}"/>
              </a:ext>
            </a:extLst>
          </p:cNvPr>
          <p:cNvSpPr>
            <a:spLocks noGrp="1"/>
          </p:cNvSpPr>
          <p:nvPr>
            <p:ph type="dt" sz="half" idx="10"/>
          </p:nvPr>
        </p:nvSpPr>
        <p:spPr/>
        <p:txBody>
          <a:bodyPr/>
          <a:lstStyle/>
          <a:p>
            <a:fld id="{672A8E57-36AA-4C20-BB6B-09D33066FF21}" type="datetimeFigureOut">
              <a:rPr lang="en-GB" smtClean="0"/>
              <a:t>12/01/2021</a:t>
            </a:fld>
            <a:endParaRPr lang="en-GB"/>
          </a:p>
        </p:txBody>
      </p:sp>
      <p:sp>
        <p:nvSpPr>
          <p:cNvPr id="5" name="Footer Placeholder 4">
            <a:extLst>
              <a:ext uri="{FF2B5EF4-FFF2-40B4-BE49-F238E27FC236}">
                <a16:creationId xmlns="" xmlns:a16="http://schemas.microsoft.com/office/drawing/2014/main" id="{A19F1F5E-DC0B-4AE8-9C08-70E7A18635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B8B1B11B-BB9A-4ED3-8C40-BB7A6B25EC6A}"/>
              </a:ext>
            </a:extLst>
          </p:cNvPr>
          <p:cNvSpPr>
            <a:spLocks noGrp="1"/>
          </p:cNvSpPr>
          <p:nvPr>
            <p:ph type="sldNum" sz="quarter" idx="12"/>
          </p:nvPr>
        </p:nvSpPr>
        <p:spPr/>
        <p:txBody>
          <a:bodyPr/>
          <a:lstStyle/>
          <a:p>
            <a:fld id="{9C7604B7-9019-4993-B68D-B1A5E47F5121}" type="slidenum">
              <a:rPr lang="en-GB" smtClean="0"/>
              <a:t>‹#›</a:t>
            </a:fld>
            <a:endParaRPr lang="en-GB"/>
          </a:p>
        </p:txBody>
      </p:sp>
    </p:spTree>
    <p:extLst>
      <p:ext uri="{BB962C8B-B14F-4D97-AF65-F5344CB8AC3E}">
        <p14:creationId xmlns:p14="http://schemas.microsoft.com/office/powerpoint/2010/main" val="3621346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bg>
      <p:bgPr>
        <a:solidFill>
          <a:srgbClr val="00B0F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CEDA512-53DA-41AD-BF7B-335FC213A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p>
        </p:txBody>
      </p:sp>
      <p:sp>
        <p:nvSpPr>
          <p:cNvPr id="3" name="Rectangle 2">
            <a:extLst>
              <a:ext uri="{FF2B5EF4-FFF2-40B4-BE49-F238E27FC236}">
                <a16:creationId xmlns:a16="http://schemas.microsoft.com/office/drawing/2014/main" xmlns="" id="{11BBCF93-FD41-48FD-950E-34FC7E4777D1}"/>
              </a:ext>
            </a:extLst>
          </p:cNvPr>
          <p:cNvSpPr/>
          <p:nvPr userDrawn="1"/>
        </p:nvSpPr>
        <p:spPr>
          <a:xfrm>
            <a:off x="0" y="520700"/>
            <a:ext cx="12192000" cy="1001713"/>
          </a:xfrm>
          <a:prstGeom prst="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p>
        </p:txBody>
      </p:sp>
    </p:spTree>
    <p:extLst>
      <p:ext uri="{BB962C8B-B14F-4D97-AF65-F5344CB8AC3E}">
        <p14:creationId xmlns:p14="http://schemas.microsoft.com/office/powerpoint/2010/main" val="274617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C98517-E28F-418D-82CA-9460CCBAF3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A573A88F-DB4C-4117-A8C0-AABDA3E5A5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6E506B8-CA2E-431D-9A92-2DE158695F9C}"/>
              </a:ext>
            </a:extLst>
          </p:cNvPr>
          <p:cNvSpPr>
            <a:spLocks noGrp="1"/>
          </p:cNvSpPr>
          <p:nvPr>
            <p:ph type="dt" sz="half" idx="10"/>
          </p:nvPr>
        </p:nvSpPr>
        <p:spPr/>
        <p:txBody>
          <a:bodyPr/>
          <a:lstStyle/>
          <a:p>
            <a:fld id="{672A8E57-36AA-4C20-BB6B-09D33066FF21}" type="datetimeFigureOut">
              <a:rPr lang="en-GB" smtClean="0"/>
              <a:t>12/01/2021</a:t>
            </a:fld>
            <a:endParaRPr lang="en-GB"/>
          </a:p>
        </p:txBody>
      </p:sp>
      <p:sp>
        <p:nvSpPr>
          <p:cNvPr id="5" name="Footer Placeholder 4">
            <a:extLst>
              <a:ext uri="{FF2B5EF4-FFF2-40B4-BE49-F238E27FC236}">
                <a16:creationId xmlns="" xmlns:a16="http://schemas.microsoft.com/office/drawing/2014/main" id="{65EE63D8-9068-4EF4-844A-9104CD160D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AB6A1CEA-EE74-4BA2-BD6D-7F982A61DD45}"/>
              </a:ext>
            </a:extLst>
          </p:cNvPr>
          <p:cNvSpPr>
            <a:spLocks noGrp="1"/>
          </p:cNvSpPr>
          <p:nvPr>
            <p:ph type="sldNum" sz="quarter" idx="12"/>
          </p:nvPr>
        </p:nvSpPr>
        <p:spPr/>
        <p:txBody>
          <a:bodyPr/>
          <a:lstStyle/>
          <a:p>
            <a:fld id="{9C7604B7-9019-4993-B68D-B1A5E47F5121}" type="slidenum">
              <a:rPr lang="en-GB" smtClean="0"/>
              <a:t>‹#›</a:t>
            </a:fld>
            <a:endParaRPr lang="en-GB"/>
          </a:p>
        </p:txBody>
      </p:sp>
    </p:spTree>
    <p:extLst>
      <p:ext uri="{BB962C8B-B14F-4D97-AF65-F5344CB8AC3E}">
        <p14:creationId xmlns:p14="http://schemas.microsoft.com/office/powerpoint/2010/main" val="110074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26954E-B81A-4A02-A4E6-23EA15B433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BA2F40B-F42E-459E-A1A1-0069C1F11F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5AC946A-9376-4376-8554-71998E84387F}"/>
              </a:ext>
            </a:extLst>
          </p:cNvPr>
          <p:cNvSpPr>
            <a:spLocks noGrp="1"/>
          </p:cNvSpPr>
          <p:nvPr>
            <p:ph type="dt" sz="half" idx="10"/>
          </p:nvPr>
        </p:nvSpPr>
        <p:spPr/>
        <p:txBody>
          <a:bodyPr/>
          <a:lstStyle/>
          <a:p>
            <a:fld id="{672A8E57-36AA-4C20-BB6B-09D33066FF21}" type="datetimeFigureOut">
              <a:rPr lang="en-GB" smtClean="0"/>
              <a:t>12/01/2021</a:t>
            </a:fld>
            <a:endParaRPr lang="en-GB"/>
          </a:p>
        </p:txBody>
      </p:sp>
      <p:sp>
        <p:nvSpPr>
          <p:cNvPr id="5" name="Footer Placeholder 4">
            <a:extLst>
              <a:ext uri="{FF2B5EF4-FFF2-40B4-BE49-F238E27FC236}">
                <a16:creationId xmlns="" xmlns:a16="http://schemas.microsoft.com/office/drawing/2014/main" id="{D89A83B9-65D8-47DD-8077-7E74F2BED6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D37DC863-2B14-4A8E-9989-51A0DD1D67E5}"/>
              </a:ext>
            </a:extLst>
          </p:cNvPr>
          <p:cNvSpPr>
            <a:spLocks noGrp="1"/>
          </p:cNvSpPr>
          <p:nvPr>
            <p:ph type="sldNum" sz="quarter" idx="12"/>
          </p:nvPr>
        </p:nvSpPr>
        <p:spPr/>
        <p:txBody>
          <a:bodyPr/>
          <a:lstStyle/>
          <a:p>
            <a:fld id="{9C7604B7-9019-4993-B68D-B1A5E47F5121}" type="slidenum">
              <a:rPr lang="en-GB" smtClean="0"/>
              <a:t>‹#›</a:t>
            </a:fld>
            <a:endParaRPr lang="en-GB"/>
          </a:p>
        </p:txBody>
      </p:sp>
    </p:spTree>
    <p:extLst>
      <p:ext uri="{BB962C8B-B14F-4D97-AF65-F5344CB8AC3E}">
        <p14:creationId xmlns:p14="http://schemas.microsoft.com/office/powerpoint/2010/main" val="169482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50F37E-AB3D-4558-93B4-72A60E540C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1CF98609-B0DC-4CDF-8D93-633809664B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BE571D17-6D06-4570-BB77-F4657C824B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1D64290C-3EF6-4AB8-8C5B-396E8076B718}"/>
              </a:ext>
            </a:extLst>
          </p:cNvPr>
          <p:cNvSpPr>
            <a:spLocks noGrp="1"/>
          </p:cNvSpPr>
          <p:nvPr>
            <p:ph type="dt" sz="half" idx="10"/>
          </p:nvPr>
        </p:nvSpPr>
        <p:spPr/>
        <p:txBody>
          <a:bodyPr/>
          <a:lstStyle/>
          <a:p>
            <a:fld id="{672A8E57-36AA-4C20-BB6B-09D33066FF21}" type="datetimeFigureOut">
              <a:rPr lang="en-GB" smtClean="0"/>
              <a:t>12/01/2021</a:t>
            </a:fld>
            <a:endParaRPr lang="en-GB"/>
          </a:p>
        </p:txBody>
      </p:sp>
      <p:sp>
        <p:nvSpPr>
          <p:cNvPr id="6" name="Footer Placeholder 5">
            <a:extLst>
              <a:ext uri="{FF2B5EF4-FFF2-40B4-BE49-F238E27FC236}">
                <a16:creationId xmlns="" xmlns:a16="http://schemas.microsoft.com/office/drawing/2014/main" id="{E28789B1-DE9D-42FE-8A15-18E88C711F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0B77075B-3B1E-43F0-BF97-1D40E4C9770D}"/>
              </a:ext>
            </a:extLst>
          </p:cNvPr>
          <p:cNvSpPr>
            <a:spLocks noGrp="1"/>
          </p:cNvSpPr>
          <p:nvPr>
            <p:ph type="sldNum" sz="quarter" idx="12"/>
          </p:nvPr>
        </p:nvSpPr>
        <p:spPr/>
        <p:txBody>
          <a:bodyPr/>
          <a:lstStyle/>
          <a:p>
            <a:fld id="{9C7604B7-9019-4993-B68D-B1A5E47F5121}" type="slidenum">
              <a:rPr lang="en-GB" smtClean="0"/>
              <a:t>‹#›</a:t>
            </a:fld>
            <a:endParaRPr lang="en-GB"/>
          </a:p>
        </p:txBody>
      </p:sp>
    </p:spTree>
    <p:extLst>
      <p:ext uri="{BB962C8B-B14F-4D97-AF65-F5344CB8AC3E}">
        <p14:creationId xmlns:p14="http://schemas.microsoft.com/office/powerpoint/2010/main" val="1811393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5129E7-6621-4150-8F99-3B0367233C1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CA55F0AE-934E-4DD7-BA04-B2A5913133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263E77C-CB3B-4ACF-9021-040E8EE312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E8D19949-B236-4309-824B-EF2935F9F0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218F418-177C-4AF5-B674-F9ACD5A4B2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304B010E-A946-4CC2-9167-3115B6E749F8}"/>
              </a:ext>
            </a:extLst>
          </p:cNvPr>
          <p:cNvSpPr>
            <a:spLocks noGrp="1"/>
          </p:cNvSpPr>
          <p:nvPr>
            <p:ph type="dt" sz="half" idx="10"/>
          </p:nvPr>
        </p:nvSpPr>
        <p:spPr/>
        <p:txBody>
          <a:bodyPr/>
          <a:lstStyle/>
          <a:p>
            <a:fld id="{672A8E57-36AA-4C20-BB6B-09D33066FF21}" type="datetimeFigureOut">
              <a:rPr lang="en-GB" smtClean="0"/>
              <a:t>12/01/2021</a:t>
            </a:fld>
            <a:endParaRPr lang="en-GB"/>
          </a:p>
        </p:txBody>
      </p:sp>
      <p:sp>
        <p:nvSpPr>
          <p:cNvPr id="8" name="Footer Placeholder 7">
            <a:extLst>
              <a:ext uri="{FF2B5EF4-FFF2-40B4-BE49-F238E27FC236}">
                <a16:creationId xmlns="" xmlns:a16="http://schemas.microsoft.com/office/drawing/2014/main" id="{84B1A02D-2136-4DEE-BE84-FC87D0220ED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CAA85F00-0B74-41BA-8273-6E515A78C52C}"/>
              </a:ext>
            </a:extLst>
          </p:cNvPr>
          <p:cNvSpPr>
            <a:spLocks noGrp="1"/>
          </p:cNvSpPr>
          <p:nvPr>
            <p:ph type="sldNum" sz="quarter" idx="12"/>
          </p:nvPr>
        </p:nvSpPr>
        <p:spPr/>
        <p:txBody>
          <a:bodyPr/>
          <a:lstStyle/>
          <a:p>
            <a:fld id="{9C7604B7-9019-4993-B68D-B1A5E47F5121}" type="slidenum">
              <a:rPr lang="en-GB" smtClean="0"/>
              <a:t>‹#›</a:t>
            </a:fld>
            <a:endParaRPr lang="en-GB"/>
          </a:p>
        </p:txBody>
      </p:sp>
    </p:spTree>
    <p:extLst>
      <p:ext uri="{BB962C8B-B14F-4D97-AF65-F5344CB8AC3E}">
        <p14:creationId xmlns:p14="http://schemas.microsoft.com/office/powerpoint/2010/main" val="3849914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BB77F1-9084-40D4-AAE4-4D563358198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B08A57F3-5DDD-43BA-BFC4-C909691FEB08}"/>
              </a:ext>
            </a:extLst>
          </p:cNvPr>
          <p:cNvSpPr>
            <a:spLocks noGrp="1"/>
          </p:cNvSpPr>
          <p:nvPr>
            <p:ph type="dt" sz="half" idx="10"/>
          </p:nvPr>
        </p:nvSpPr>
        <p:spPr/>
        <p:txBody>
          <a:bodyPr/>
          <a:lstStyle/>
          <a:p>
            <a:fld id="{672A8E57-36AA-4C20-BB6B-09D33066FF21}" type="datetimeFigureOut">
              <a:rPr lang="en-GB" smtClean="0"/>
              <a:t>12/01/2021</a:t>
            </a:fld>
            <a:endParaRPr lang="en-GB"/>
          </a:p>
        </p:txBody>
      </p:sp>
      <p:sp>
        <p:nvSpPr>
          <p:cNvPr id="4" name="Footer Placeholder 3">
            <a:extLst>
              <a:ext uri="{FF2B5EF4-FFF2-40B4-BE49-F238E27FC236}">
                <a16:creationId xmlns="" xmlns:a16="http://schemas.microsoft.com/office/drawing/2014/main" id="{13C42CBF-C089-4797-99ED-30CBA3F164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3ACA17A2-0D55-4E11-93DF-16048A92AB3B}"/>
              </a:ext>
            </a:extLst>
          </p:cNvPr>
          <p:cNvSpPr>
            <a:spLocks noGrp="1"/>
          </p:cNvSpPr>
          <p:nvPr>
            <p:ph type="sldNum" sz="quarter" idx="12"/>
          </p:nvPr>
        </p:nvSpPr>
        <p:spPr/>
        <p:txBody>
          <a:bodyPr/>
          <a:lstStyle/>
          <a:p>
            <a:fld id="{9C7604B7-9019-4993-B68D-B1A5E47F5121}" type="slidenum">
              <a:rPr lang="en-GB" smtClean="0"/>
              <a:t>‹#›</a:t>
            </a:fld>
            <a:endParaRPr lang="en-GB"/>
          </a:p>
        </p:txBody>
      </p:sp>
    </p:spTree>
    <p:extLst>
      <p:ext uri="{BB962C8B-B14F-4D97-AF65-F5344CB8AC3E}">
        <p14:creationId xmlns:p14="http://schemas.microsoft.com/office/powerpoint/2010/main" val="426950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7A805D3-D6B7-44E6-AD2F-990C698B4E9D}"/>
              </a:ext>
            </a:extLst>
          </p:cNvPr>
          <p:cNvSpPr>
            <a:spLocks noGrp="1"/>
          </p:cNvSpPr>
          <p:nvPr>
            <p:ph type="dt" sz="half" idx="10"/>
          </p:nvPr>
        </p:nvSpPr>
        <p:spPr/>
        <p:txBody>
          <a:bodyPr/>
          <a:lstStyle/>
          <a:p>
            <a:fld id="{672A8E57-36AA-4C20-BB6B-09D33066FF21}" type="datetimeFigureOut">
              <a:rPr lang="en-GB" smtClean="0"/>
              <a:t>12/01/2021</a:t>
            </a:fld>
            <a:endParaRPr lang="en-GB"/>
          </a:p>
        </p:txBody>
      </p:sp>
      <p:sp>
        <p:nvSpPr>
          <p:cNvPr id="3" name="Footer Placeholder 2">
            <a:extLst>
              <a:ext uri="{FF2B5EF4-FFF2-40B4-BE49-F238E27FC236}">
                <a16:creationId xmlns="" xmlns:a16="http://schemas.microsoft.com/office/drawing/2014/main" id="{17F50003-256F-4132-83D0-FAF41863338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F109E907-E66C-41EE-A742-AE6F8B9FBC59}"/>
              </a:ext>
            </a:extLst>
          </p:cNvPr>
          <p:cNvSpPr>
            <a:spLocks noGrp="1"/>
          </p:cNvSpPr>
          <p:nvPr>
            <p:ph type="sldNum" sz="quarter" idx="12"/>
          </p:nvPr>
        </p:nvSpPr>
        <p:spPr/>
        <p:txBody>
          <a:bodyPr/>
          <a:lstStyle/>
          <a:p>
            <a:fld id="{9C7604B7-9019-4993-B68D-B1A5E47F5121}" type="slidenum">
              <a:rPr lang="en-GB" smtClean="0"/>
              <a:t>‹#›</a:t>
            </a:fld>
            <a:endParaRPr lang="en-GB"/>
          </a:p>
        </p:txBody>
      </p:sp>
    </p:spTree>
    <p:extLst>
      <p:ext uri="{BB962C8B-B14F-4D97-AF65-F5344CB8AC3E}">
        <p14:creationId xmlns:p14="http://schemas.microsoft.com/office/powerpoint/2010/main" val="305007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0EA71A-FBB4-4961-A2A8-86AEAE39F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B0B90577-2D11-45B6-959A-D1B37075B3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C65B1A7A-A7BC-4B67-84FB-793D3DAA43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64AFF65-4444-45A3-91C0-47718CC1FBFF}"/>
              </a:ext>
            </a:extLst>
          </p:cNvPr>
          <p:cNvSpPr>
            <a:spLocks noGrp="1"/>
          </p:cNvSpPr>
          <p:nvPr>
            <p:ph type="dt" sz="half" idx="10"/>
          </p:nvPr>
        </p:nvSpPr>
        <p:spPr/>
        <p:txBody>
          <a:bodyPr/>
          <a:lstStyle/>
          <a:p>
            <a:fld id="{672A8E57-36AA-4C20-BB6B-09D33066FF21}" type="datetimeFigureOut">
              <a:rPr lang="en-GB" smtClean="0"/>
              <a:t>12/01/2021</a:t>
            </a:fld>
            <a:endParaRPr lang="en-GB"/>
          </a:p>
        </p:txBody>
      </p:sp>
      <p:sp>
        <p:nvSpPr>
          <p:cNvPr id="6" name="Footer Placeholder 5">
            <a:extLst>
              <a:ext uri="{FF2B5EF4-FFF2-40B4-BE49-F238E27FC236}">
                <a16:creationId xmlns="" xmlns:a16="http://schemas.microsoft.com/office/drawing/2014/main" id="{B4AABA08-BD5E-4F90-9862-70BB7EAE4F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FB960F59-A919-4DB1-B137-A3749476C95D}"/>
              </a:ext>
            </a:extLst>
          </p:cNvPr>
          <p:cNvSpPr>
            <a:spLocks noGrp="1"/>
          </p:cNvSpPr>
          <p:nvPr>
            <p:ph type="sldNum" sz="quarter" idx="12"/>
          </p:nvPr>
        </p:nvSpPr>
        <p:spPr/>
        <p:txBody>
          <a:bodyPr/>
          <a:lstStyle/>
          <a:p>
            <a:fld id="{9C7604B7-9019-4993-B68D-B1A5E47F5121}" type="slidenum">
              <a:rPr lang="en-GB" smtClean="0"/>
              <a:t>‹#›</a:t>
            </a:fld>
            <a:endParaRPr lang="en-GB"/>
          </a:p>
        </p:txBody>
      </p:sp>
    </p:spTree>
    <p:extLst>
      <p:ext uri="{BB962C8B-B14F-4D97-AF65-F5344CB8AC3E}">
        <p14:creationId xmlns:p14="http://schemas.microsoft.com/office/powerpoint/2010/main" val="2826185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E56FDB-0F3E-4621-87A9-089957C28D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FB2667A8-ECB8-4205-B9F5-5444F7B46B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2423E2B4-8A5A-4230-9C7C-5936E2A46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61A583C-D139-4241-9578-6BD85F93D56E}"/>
              </a:ext>
            </a:extLst>
          </p:cNvPr>
          <p:cNvSpPr>
            <a:spLocks noGrp="1"/>
          </p:cNvSpPr>
          <p:nvPr>
            <p:ph type="dt" sz="half" idx="10"/>
          </p:nvPr>
        </p:nvSpPr>
        <p:spPr/>
        <p:txBody>
          <a:bodyPr/>
          <a:lstStyle/>
          <a:p>
            <a:fld id="{672A8E57-36AA-4C20-BB6B-09D33066FF21}" type="datetimeFigureOut">
              <a:rPr lang="en-GB" smtClean="0"/>
              <a:t>12/01/2021</a:t>
            </a:fld>
            <a:endParaRPr lang="en-GB"/>
          </a:p>
        </p:txBody>
      </p:sp>
      <p:sp>
        <p:nvSpPr>
          <p:cNvPr id="6" name="Footer Placeholder 5">
            <a:extLst>
              <a:ext uri="{FF2B5EF4-FFF2-40B4-BE49-F238E27FC236}">
                <a16:creationId xmlns="" xmlns:a16="http://schemas.microsoft.com/office/drawing/2014/main" id="{83DE3745-8143-47DE-B7B9-9BBB5A0169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C871BC5B-AA45-416D-BC49-DC685790608B}"/>
              </a:ext>
            </a:extLst>
          </p:cNvPr>
          <p:cNvSpPr>
            <a:spLocks noGrp="1"/>
          </p:cNvSpPr>
          <p:nvPr>
            <p:ph type="sldNum" sz="quarter" idx="12"/>
          </p:nvPr>
        </p:nvSpPr>
        <p:spPr/>
        <p:txBody>
          <a:bodyPr/>
          <a:lstStyle/>
          <a:p>
            <a:fld id="{9C7604B7-9019-4993-B68D-B1A5E47F5121}" type="slidenum">
              <a:rPr lang="en-GB" smtClean="0"/>
              <a:t>‹#›</a:t>
            </a:fld>
            <a:endParaRPr lang="en-GB"/>
          </a:p>
        </p:txBody>
      </p:sp>
    </p:spTree>
    <p:extLst>
      <p:ext uri="{BB962C8B-B14F-4D97-AF65-F5344CB8AC3E}">
        <p14:creationId xmlns:p14="http://schemas.microsoft.com/office/powerpoint/2010/main" val="321463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5994B9E-84B4-4923-AA18-E4AF406CFD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00401872-40DC-44CC-A940-0CF220C9C2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96E450E-C2F6-49E7-88C5-9D3D85345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2A8E57-36AA-4C20-BB6B-09D33066FF21}" type="datetimeFigureOut">
              <a:rPr lang="en-GB" smtClean="0"/>
              <a:t>12/01/2021</a:t>
            </a:fld>
            <a:endParaRPr lang="en-GB"/>
          </a:p>
        </p:txBody>
      </p:sp>
      <p:sp>
        <p:nvSpPr>
          <p:cNvPr id="5" name="Footer Placeholder 4">
            <a:extLst>
              <a:ext uri="{FF2B5EF4-FFF2-40B4-BE49-F238E27FC236}">
                <a16:creationId xmlns="" xmlns:a16="http://schemas.microsoft.com/office/drawing/2014/main" id="{A7D41319-AFCB-46F2-90E0-E476420C92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C5503C70-DF5B-4614-AD1F-914E65E6C3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604B7-9019-4993-B68D-B1A5E47F5121}" type="slidenum">
              <a:rPr lang="en-GB" smtClean="0"/>
              <a:t>‹#›</a:t>
            </a:fld>
            <a:endParaRPr lang="en-GB"/>
          </a:p>
        </p:txBody>
      </p:sp>
    </p:spTree>
    <p:extLst>
      <p:ext uri="{BB962C8B-B14F-4D97-AF65-F5344CB8AC3E}">
        <p14:creationId xmlns:p14="http://schemas.microsoft.com/office/powerpoint/2010/main" val="4157610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hyperlink" Target="https://www.bbc.co.uk/programmes/p011mrwm"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hyperlink" Target="https://www.bbc.co.uk/programmes/p011mrwm"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2.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8466E90-2B3E-4638-8FAC-92DBBD2A7C94}"/>
              </a:ext>
            </a:extLst>
          </p:cNvPr>
          <p:cNvSpPr>
            <a:spLocks noGrp="1"/>
          </p:cNvSpPr>
          <p:nvPr>
            <p:ph type="title"/>
          </p:nvPr>
        </p:nvSpPr>
        <p:spPr/>
        <p:txBody>
          <a:bodyPr>
            <a:normAutofit/>
          </a:bodyPr>
          <a:lstStyle/>
          <a:p>
            <a:pPr algn="ctr"/>
            <a:r>
              <a:rPr lang="en-GB" sz="5400" b="1" dirty="0"/>
              <a:t>Term 3 Week 2 Poetry</a:t>
            </a:r>
          </a:p>
        </p:txBody>
      </p:sp>
      <p:pic>
        <p:nvPicPr>
          <p:cNvPr id="6" name="Content Placeholder 5">
            <a:extLst>
              <a:ext uri="{FF2B5EF4-FFF2-40B4-BE49-F238E27FC236}">
                <a16:creationId xmlns="" xmlns:a16="http://schemas.microsoft.com/office/drawing/2014/main" id="{7DC09808-1482-4FF0-9B51-8307CA25A12B}"/>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5238750" y="3144044"/>
            <a:ext cx="1714500" cy="1714500"/>
          </a:xfrm>
          <a:prstGeom prst="rect">
            <a:avLst/>
          </a:prstGeom>
          <a:solidFill>
            <a:scrgbClr r="0" g="0" b="0">
              <a:alpha val="0"/>
            </a:scrgbClr>
          </a:solidFill>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6526" y="5410200"/>
            <a:ext cx="609600" cy="609600"/>
          </a:xfrm>
          <a:prstGeom prst="rect">
            <a:avLst/>
          </a:prstGeom>
        </p:spPr>
      </p:pic>
      <p:sp>
        <p:nvSpPr>
          <p:cNvPr id="7" name="TextBox 6"/>
          <p:cNvSpPr txBox="1"/>
          <p:nvPr/>
        </p:nvSpPr>
        <p:spPr>
          <a:xfrm>
            <a:off x="326571" y="5558135"/>
            <a:ext cx="4808817" cy="923330"/>
          </a:xfrm>
          <a:prstGeom prst="rect">
            <a:avLst/>
          </a:prstGeom>
          <a:noFill/>
        </p:spPr>
        <p:txBody>
          <a:bodyPr wrap="none" rtlCol="0">
            <a:spAutoFit/>
          </a:bodyPr>
          <a:lstStyle/>
          <a:p>
            <a:r>
              <a:rPr lang="en-GB" dirty="0" smtClean="0"/>
              <a:t>Click on F5 , or start slide show to hear the audio.</a:t>
            </a:r>
            <a:br>
              <a:rPr lang="en-GB" dirty="0" smtClean="0"/>
            </a:br>
            <a:r>
              <a:rPr lang="en-GB" dirty="0" smtClean="0"/>
              <a:t>I hope it works!</a:t>
            </a:r>
            <a:br>
              <a:rPr lang="en-GB" dirty="0" smtClean="0"/>
            </a:br>
            <a:r>
              <a:rPr lang="en-GB" dirty="0" smtClean="0"/>
              <a:t>Mrs L.</a:t>
            </a:r>
            <a:endParaRPr lang="en-GB" dirty="0"/>
          </a:p>
        </p:txBody>
      </p:sp>
    </p:spTree>
    <p:extLst>
      <p:ext uri="{BB962C8B-B14F-4D97-AF65-F5344CB8AC3E}">
        <p14:creationId xmlns:p14="http://schemas.microsoft.com/office/powerpoint/2010/main" val="389743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205B0F2-11BA-4001-9FC1-1E5CEC1550C6}"/>
              </a:ext>
            </a:extLst>
          </p:cNvPr>
          <p:cNvSpPr>
            <a:spLocks noGrp="1"/>
          </p:cNvSpPr>
          <p:nvPr>
            <p:ph idx="1"/>
          </p:nvPr>
        </p:nvSpPr>
        <p:spPr>
          <a:xfrm>
            <a:off x="838200" y="365125"/>
            <a:ext cx="10515600" cy="5811838"/>
          </a:xfrm>
        </p:spPr>
        <p:txBody>
          <a:bodyPr>
            <a:normAutofit lnSpcReduction="10000"/>
          </a:bodyPr>
          <a:lstStyle/>
          <a:p>
            <a:pPr marL="0" indent="0">
              <a:buNone/>
            </a:pPr>
            <a:endParaRPr lang="en-US"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What is happening in the poem?</a:t>
            </a:r>
          </a:p>
          <a:p>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Can we guess how the poet is feeling?</a:t>
            </a:r>
          </a:p>
          <a:p>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Do you notice any patterns? What else do you notice? E.g. Is there rhyme, repetition, alliteration?</a:t>
            </a:r>
            <a:endParaRPr lang="en-GB" sz="4000" dirty="0">
              <a:latin typeface="Calibri Light" panose="020F0302020204030204" pitchFamily="34" charset="0"/>
              <a:cs typeface="Calibri Light" panose="020F0302020204030204" pitchFamily="34" charset="0"/>
            </a:endParaRPr>
          </a:p>
          <a:p>
            <a:pPr marL="0" indent="0">
              <a:buNone/>
            </a:pPr>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Do you like the poem? Why/why not?</a:t>
            </a:r>
          </a:p>
          <a:p>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64092" y="5475514"/>
            <a:ext cx="609600" cy="609600"/>
          </a:xfrm>
          <a:prstGeom prst="rect">
            <a:avLst/>
          </a:prstGeom>
        </p:spPr>
      </p:pic>
    </p:spTree>
    <p:extLst>
      <p:ext uri="{BB962C8B-B14F-4D97-AF65-F5344CB8AC3E}">
        <p14:creationId xmlns:p14="http://schemas.microsoft.com/office/powerpoint/2010/main" val="96930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C354D7-1158-41C6-A7E0-15F59A362D2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 xmlns:a16="http://schemas.microsoft.com/office/drawing/2014/main" id="{26EC14BF-4A5D-4554-B700-2D0DFD446180}"/>
              </a:ext>
            </a:extLst>
          </p:cNvPr>
          <p:cNvSpPr>
            <a:spLocks noGrp="1"/>
          </p:cNvSpPr>
          <p:nvPr>
            <p:ph idx="1"/>
          </p:nvPr>
        </p:nvSpPr>
        <p:spPr>
          <a:xfrm>
            <a:off x="838200" y="365125"/>
            <a:ext cx="10515600" cy="6261706"/>
          </a:xfrm>
        </p:spPr>
        <p:txBody>
          <a:bodyPr>
            <a:normAutofit fontScale="70000" lnSpcReduction="20000"/>
          </a:bodyPr>
          <a:lstStyle/>
          <a:p>
            <a:pPr marL="0" indent="0" algn="l">
              <a:buNone/>
            </a:pPr>
            <a:r>
              <a:rPr lang="en-GB" b="1" i="0" dirty="0">
                <a:solidFill>
                  <a:srgbClr val="6C3171"/>
                </a:solidFill>
                <a:effectLst/>
                <a:latin typeface="museo-slab"/>
              </a:rPr>
              <a:t>I like to stay up by Grace Nichols</a:t>
            </a:r>
          </a:p>
          <a:p>
            <a:pPr marL="0" indent="0" algn="l">
              <a:buNone/>
            </a:pPr>
            <a:r>
              <a:rPr lang="en-GB" b="0" i="0" dirty="0">
                <a:solidFill>
                  <a:srgbClr val="4D4D4D"/>
                </a:solidFill>
                <a:effectLst/>
                <a:latin typeface="museo-sans"/>
              </a:rPr>
              <a:t>I like to stay up</a:t>
            </a:r>
            <a:br>
              <a:rPr lang="en-GB" b="0" i="0" dirty="0">
                <a:solidFill>
                  <a:srgbClr val="4D4D4D"/>
                </a:solidFill>
                <a:effectLst/>
                <a:latin typeface="museo-sans"/>
              </a:rPr>
            </a:br>
            <a:r>
              <a:rPr lang="en-GB" b="0" i="0" dirty="0">
                <a:solidFill>
                  <a:srgbClr val="4D4D4D"/>
                </a:solidFill>
                <a:effectLst/>
                <a:latin typeface="museo-sans"/>
              </a:rPr>
              <a:t>and listen</a:t>
            </a:r>
            <a:br>
              <a:rPr lang="en-GB" b="0" i="0" dirty="0">
                <a:solidFill>
                  <a:srgbClr val="4D4D4D"/>
                </a:solidFill>
                <a:effectLst/>
                <a:latin typeface="museo-sans"/>
              </a:rPr>
            </a:br>
            <a:r>
              <a:rPr lang="en-GB" b="0" i="0" dirty="0">
                <a:solidFill>
                  <a:srgbClr val="4D4D4D"/>
                </a:solidFill>
                <a:effectLst/>
                <a:latin typeface="museo-sans"/>
              </a:rPr>
              <a:t>when big people talking</a:t>
            </a:r>
            <a:br>
              <a:rPr lang="en-GB" b="0" i="0" dirty="0">
                <a:solidFill>
                  <a:srgbClr val="4D4D4D"/>
                </a:solidFill>
                <a:effectLst/>
                <a:latin typeface="museo-sans"/>
              </a:rPr>
            </a:br>
            <a:r>
              <a:rPr lang="en-GB" b="0" i="0" dirty="0" err="1">
                <a:solidFill>
                  <a:srgbClr val="4D4D4D"/>
                </a:solidFill>
                <a:effectLst/>
                <a:latin typeface="museo-sans"/>
              </a:rPr>
              <a:t>jumbie</a:t>
            </a:r>
            <a:r>
              <a:rPr lang="en-GB" b="0" i="0" dirty="0">
                <a:solidFill>
                  <a:srgbClr val="4D4D4D"/>
                </a:solidFill>
                <a:effectLst/>
                <a:latin typeface="museo-sans"/>
              </a:rPr>
              <a:t> stories</a:t>
            </a:r>
          </a:p>
          <a:p>
            <a:pPr marL="0" indent="0" algn="l">
              <a:buNone/>
            </a:pPr>
            <a:r>
              <a:rPr lang="en-GB" b="0" i="0" dirty="0">
                <a:solidFill>
                  <a:srgbClr val="4D4D4D"/>
                </a:solidFill>
                <a:effectLst/>
                <a:latin typeface="museo-sans"/>
              </a:rPr>
              <a:t>I does feel</a:t>
            </a:r>
            <a:br>
              <a:rPr lang="en-GB" b="0" i="0" dirty="0">
                <a:solidFill>
                  <a:srgbClr val="4D4D4D"/>
                </a:solidFill>
                <a:effectLst/>
                <a:latin typeface="museo-sans"/>
              </a:rPr>
            </a:br>
            <a:r>
              <a:rPr lang="en-GB" b="0" i="0" dirty="0">
                <a:solidFill>
                  <a:srgbClr val="4D4D4D"/>
                </a:solidFill>
                <a:effectLst/>
                <a:latin typeface="museo-sans"/>
              </a:rPr>
              <a:t>so tingly and excited</a:t>
            </a:r>
            <a:br>
              <a:rPr lang="en-GB" b="0" i="0" dirty="0">
                <a:solidFill>
                  <a:srgbClr val="4D4D4D"/>
                </a:solidFill>
                <a:effectLst/>
                <a:latin typeface="museo-sans"/>
              </a:rPr>
            </a:br>
            <a:r>
              <a:rPr lang="en-GB" b="0" i="0" dirty="0">
                <a:solidFill>
                  <a:srgbClr val="4D4D4D"/>
                </a:solidFill>
                <a:effectLst/>
                <a:latin typeface="museo-sans"/>
              </a:rPr>
              <a:t>inside me</a:t>
            </a:r>
          </a:p>
          <a:p>
            <a:pPr marL="0" indent="0" algn="l">
              <a:buNone/>
            </a:pPr>
            <a:r>
              <a:rPr lang="en-GB" b="0" i="0" dirty="0">
                <a:solidFill>
                  <a:srgbClr val="4D4D4D"/>
                </a:solidFill>
                <a:effectLst/>
                <a:latin typeface="museo-sans"/>
              </a:rPr>
              <a:t>But when my mother say</a:t>
            </a:r>
            <a:br>
              <a:rPr lang="en-GB" b="0" i="0" dirty="0">
                <a:solidFill>
                  <a:srgbClr val="4D4D4D"/>
                </a:solidFill>
                <a:effectLst/>
                <a:latin typeface="museo-sans"/>
              </a:rPr>
            </a:br>
            <a:r>
              <a:rPr lang="en-GB" b="0" i="0" dirty="0">
                <a:solidFill>
                  <a:srgbClr val="4D4D4D"/>
                </a:solidFill>
                <a:effectLst/>
                <a:latin typeface="museo-sans"/>
              </a:rPr>
              <a:t>“Girl, time for bed”</a:t>
            </a:r>
          </a:p>
          <a:p>
            <a:pPr marL="0" indent="0" algn="l">
              <a:buNone/>
            </a:pPr>
            <a:r>
              <a:rPr lang="en-GB" b="0" i="0" dirty="0">
                <a:solidFill>
                  <a:srgbClr val="4D4D4D"/>
                </a:solidFill>
                <a:effectLst/>
                <a:latin typeface="museo-sans"/>
              </a:rPr>
              <a:t>Then is when </a:t>
            </a:r>
            <a:br>
              <a:rPr lang="en-GB" b="0" i="0" dirty="0">
                <a:solidFill>
                  <a:srgbClr val="4D4D4D"/>
                </a:solidFill>
                <a:effectLst/>
                <a:latin typeface="museo-sans"/>
              </a:rPr>
            </a:br>
            <a:r>
              <a:rPr lang="en-GB" b="0" i="0" dirty="0">
                <a:solidFill>
                  <a:srgbClr val="4D4D4D"/>
                </a:solidFill>
                <a:effectLst/>
                <a:latin typeface="museo-sans"/>
              </a:rPr>
              <a:t>I does feel a dread</a:t>
            </a:r>
          </a:p>
          <a:p>
            <a:pPr marL="0" indent="0" algn="l">
              <a:buNone/>
            </a:pPr>
            <a:r>
              <a:rPr lang="en-GB" b="0" i="0" dirty="0">
                <a:solidFill>
                  <a:srgbClr val="4D4D4D"/>
                </a:solidFill>
                <a:effectLst/>
                <a:latin typeface="museo-sans"/>
              </a:rPr>
              <a:t>Then is when</a:t>
            </a:r>
            <a:br>
              <a:rPr lang="en-GB" b="0" i="0" dirty="0">
                <a:solidFill>
                  <a:srgbClr val="4D4D4D"/>
                </a:solidFill>
                <a:effectLst/>
                <a:latin typeface="museo-sans"/>
              </a:rPr>
            </a:br>
            <a:r>
              <a:rPr lang="en-GB" b="0" i="0" dirty="0">
                <a:solidFill>
                  <a:srgbClr val="4D4D4D"/>
                </a:solidFill>
                <a:effectLst/>
                <a:latin typeface="museo-sans"/>
              </a:rPr>
              <a:t>I does jump into me bed</a:t>
            </a:r>
          </a:p>
          <a:p>
            <a:pPr marL="0" indent="0" algn="l">
              <a:buNone/>
            </a:pPr>
            <a:r>
              <a:rPr lang="en-GB" b="0" i="0" dirty="0">
                <a:solidFill>
                  <a:srgbClr val="4D4D4D"/>
                </a:solidFill>
                <a:effectLst/>
                <a:latin typeface="museo-sans"/>
              </a:rPr>
              <a:t>Then is when </a:t>
            </a:r>
            <a:br>
              <a:rPr lang="en-GB" b="0" i="0" dirty="0">
                <a:solidFill>
                  <a:srgbClr val="4D4D4D"/>
                </a:solidFill>
                <a:effectLst/>
                <a:latin typeface="museo-sans"/>
              </a:rPr>
            </a:br>
            <a:r>
              <a:rPr lang="en-GB" b="0" i="0" dirty="0">
                <a:solidFill>
                  <a:srgbClr val="4D4D4D"/>
                </a:solidFill>
                <a:effectLst/>
                <a:latin typeface="museo-sans"/>
              </a:rPr>
              <a:t>I does cover up</a:t>
            </a:r>
            <a:br>
              <a:rPr lang="en-GB" b="0" i="0" dirty="0">
                <a:solidFill>
                  <a:srgbClr val="4D4D4D"/>
                </a:solidFill>
                <a:effectLst/>
                <a:latin typeface="museo-sans"/>
              </a:rPr>
            </a:br>
            <a:r>
              <a:rPr lang="en-GB" b="0" i="0" dirty="0">
                <a:solidFill>
                  <a:srgbClr val="4D4D4D"/>
                </a:solidFill>
                <a:effectLst/>
                <a:latin typeface="museo-sans"/>
              </a:rPr>
              <a:t>from me feet to me head</a:t>
            </a:r>
          </a:p>
          <a:p>
            <a:pPr marL="0" indent="0" algn="l">
              <a:buNone/>
            </a:pPr>
            <a:r>
              <a:rPr lang="en-GB" b="0" i="0" dirty="0">
                <a:solidFill>
                  <a:srgbClr val="4D4D4D"/>
                </a:solidFill>
                <a:effectLst/>
                <a:latin typeface="museo-sans"/>
              </a:rPr>
              <a:t>Then is when</a:t>
            </a:r>
            <a:br>
              <a:rPr lang="en-GB" b="0" i="0" dirty="0">
                <a:solidFill>
                  <a:srgbClr val="4D4D4D"/>
                </a:solidFill>
                <a:effectLst/>
                <a:latin typeface="museo-sans"/>
              </a:rPr>
            </a:br>
            <a:r>
              <a:rPr lang="en-GB" b="0" i="0" dirty="0">
                <a:solidFill>
                  <a:srgbClr val="4D4D4D"/>
                </a:solidFill>
                <a:effectLst/>
                <a:latin typeface="museo-sans"/>
              </a:rPr>
              <a:t>I does wish I didn't listen</a:t>
            </a:r>
            <a:br>
              <a:rPr lang="en-GB" b="0" i="0" dirty="0">
                <a:solidFill>
                  <a:srgbClr val="4D4D4D"/>
                </a:solidFill>
                <a:effectLst/>
                <a:latin typeface="museo-sans"/>
              </a:rPr>
            </a:br>
            <a:r>
              <a:rPr lang="en-GB" b="0" i="0" dirty="0">
                <a:solidFill>
                  <a:srgbClr val="4D4D4D"/>
                </a:solidFill>
                <a:effectLst/>
                <a:latin typeface="museo-sans"/>
              </a:rPr>
              <a:t>to no stupid </a:t>
            </a:r>
            <a:r>
              <a:rPr lang="en-GB" b="0" i="0" dirty="0" err="1">
                <a:solidFill>
                  <a:srgbClr val="4D4D4D"/>
                </a:solidFill>
                <a:effectLst/>
                <a:latin typeface="museo-sans"/>
              </a:rPr>
              <a:t>jumbie</a:t>
            </a:r>
            <a:r>
              <a:rPr lang="en-GB" b="0" i="0" dirty="0">
                <a:solidFill>
                  <a:srgbClr val="4D4D4D"/>
                </a:solidFill>
                <a:effectLst/>
                <a:latin typeface="museo-sans"/>
              </a:rPr>
              <a:t> story</a:t>
            </a:r>
          </a:p>
          <a:p>
            <a:pPr marL="0" indent="0" algn="l">
              <a:buNone/>
            </a:pPr>
            <a:r>
              <a:rPr lang="en-GB" b="0" i="0" dirty="0">
                <a:solidFill>
                  <a:srgbClr val="4D4D4D"/>
                </a:solidFill>
                <a:effectLst/>
                <a:latin typeface="museo-sans"/>
              </a:rPr>
              <a:t>Then is when I does wish I read</a:t>
            </a:r>
            <a:br>
              <a:rPr lang="en-GB" b="0" i="0" dirty="0">
                <a:solidFill>
                  <a:srgbClr val="4D4D4D"/>
                </a:solidFill>
                <a:effectLst/>
                <a:latin typeface="museo-sans"/>
              </a:rPr>
            </a:br>
            <a:r>
              <a:rPr lang="en-GB" b="0" i="0" dirty="0">
                <a:solidFill>
                  <a:srgbClr val="4D4D4D"/>
                </a:solidFill>
                <a:effectLst/>
                <a:latin typeface="museo-sans"/>
              </a:rPr>
              <a:t>me book instead</a:t>
            </a:r>
          </a:p>
          <a:p>
            <a:pPr marL="0" indent="0" algn="l">
              <a:buNone/>
            </a:pPr>
            <a:r>
              <a:rPr lang="en-GB" b="0" i="0" dirty="0">
                <a:solidFill>
                  <a:srgbClr val="4D4D4D"/>
                </a:solidFill>
                <a:effectLst/>
                <a:latin typeface="museo-sans"/>
              </a:rPr>
              <a:t>(“</a:t>
            </a:r>
            <a:r>
              <a:rPr lang="en-GB" b="0" i="0" dirty="0" err="1">
                <a:solidFill>
                  <a:srgbClr val="4D4D4D"/>
                </a:solidFill>
                <a:effectLst/>
                <a:latin typeface="museo-sans"/>
              </a:rPr>
              <a:t>Jumbie</a:t>
            </a:r>
            <a:r>
              <a:rPr lang="en-GB" b="0" i="0" dirty="0">
                <a:solidFill>
                  <a:srgbClr val="4D4D4D"/>
                </a:solidFill>
                <a:effectLst/>
                <a:latin typeface="museo-sans"/>
              </a:rPr>
              <a:t>” is a Guyanese word for “ghost”.)</a:t>
            </a:r>
          </a:p>
          <a:p>
            <a:pPr marL="0" indent="0">
              <a:buNone/>
            </a:pPr>
            <a:endParaRPr lang="en-GB" dirty="0"/>
          </a:p>
        </p:txBody>
      </p:sp>
    </p:spTree>
    <p:extLst>
      <p:ext uri="{BB962C8B-B14F-4D97-AF65-F5344CB8AC3E}">
        <p14:creationId xmlns:p14="http://schemas.microsoft.com/office/powerpoint/2010/main" val="182269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205B0F2-11BA-4001-9FC1-1E5CEC1550C6}"/>
              </a:ext>
            </a:extLst>
          </p:cNvPr>
          <p:cNvSpPr>
            <a:spLocks noGrp="1"/>
          </p:cNvSpPr>
          <p:nvPr>
            <p:ph idx="1"/>
          </p:nvPr>
        </p:nvSpPr>
        <p:spPr>
          <a:xfrm>
            <a:off x="838200" y="365125"/>
            <a:ext cx="10515600" cy="5811838"/>
          </a:xfrm>
        </p:spPr>
        <p:txBody>
          <a:bodyPr>
            <a:normAutofit lnSpcReduction="10000"/>
          </a:bodyPr>
          <a:lstStyle/>
          <a:p>
            <a:pPr marL="0" indent="0">
              <a:buNone/>
            </a:pPr>
            <a:endParaRPr lang="en-US"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What is happening in the poem?</a:t>
            </a:r>
          </a:p>
          <a:p>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Can we guess how the poet is feeling?</a:t>
            </a:r>
          </a:p>
          <a:p>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Do you notice any patterns? What else do you notice? E.g. Is there rhyme, repetition, alliteration?</a:t>
            </a:r>
            <a:endParaRPr lang="en-GB" sz="4000" dirty="0">
              <a:latin typeface="Calibri Light" panose="020F0302020204030204" pitchFamily="34" charset="0"/>
              <a:cs typeface="Calibri Light" panose="020F0302020204030204" pitchFamily="34" charset="0"/>
            </a:endParaRPr>
          </a:p>
          <a:p>
            <a:pPr marL="0" indent="0">
              <a:buNone/>
            </a:pPr>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Do you like the poem? Why/why not?</a:t>
            </a:r>
          </a:p>
          <a:p>
            <a:endParaRPr lang="en-GB" dirty="0"/>
          </a:p>
        </p:txBody>
      </p:sp>
    </p:spTree>
    <p:extLst>
      <p:ext uri="{BB962C8B-B14F-4D97-AF65-F5344CB8AC3E}">
        <p14:creationId xmlns:p14="http://schemas.microsoft.com/office/powerpoint/2010/main" val="1953119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E068EC-BFCA-4772-9520-D7E7F4117EFC}"/>
              </a:ext>
            </a:extLst>
          </p:cNvPr>
          <p:cNvSpPr>
            <a:spLocks noGrp="1"/>
          </p:cNvSpPr>
          <p:nvPr>
            <p:ph type="title"/>
          </p:nvPr>
        </p:nvSpPr>
        <p:spPr/>
        <p:txBody>
          <a:bodyPr>
            <a:normAutofit fontScale="90000"/>
          </a:bodyPr>
          <a:lstStyle/>
          <a:p>
            <a:r>
              <a:rPr lang="en-GB" dirty="0"/>
              <a:t>Today’s Task - </a:t>
            </a:r>
            <a:r>
              <a:rPr lang="en-US" sz="4400" dirty="0">
                <a:latin typeface="Calibri Light" panose="020F0302020204030204" pitchFamily="34" charset="0"/>
                <a:cs typeface="Calibri Light" panose="020F0302020204030204" pitchFamily="34" charset="0"/>
              </a:rPr>
              <a:t>Click on the link to watch Roger McGough reading his </a:t>
            </a:r>
            <a:r>
              <a:rPr lang="en-US" sz="4400" dirty="0" err="1">
                <a:latin typeface="Calibri Light" panose="020F0302020204030204" pitchFamily="34" charset="0"/>
                <a:cs typeface="Calibri Light" panose="020F0302020204030204" pitchFamily="34" charset="0"/>
              </a:rPr>
              <a:t>poem‘The</a:t>
            </a:r>
            <a:r>
              <a:rPr lang="en-US" sz="4400" dirty="0">
                <a:latin typeface="Calibri Light" panose="020F0302020204030204" pitchFamily="34" charset="0"/>
                <a:cs typeface="Calibri Light" panose="020F0302020204030204" pitchFamily="34" charset="0"/>
              </a:rPr>
              <a:t> Sound Collector.’</a:t>
            </a:r>
            <a:endParaRPr lang="en-GB" dirty="0"/>
          </a:p>
        </p:txBody>
      </p:sp>
      <p:sp>
        <p:nvSpPr>
          <p:cNvPr id="3" name="Content Placeholder 2">
            <a:extLst>
              <a:ext uri="{FF2B5EF4-FFF2-40B4-BE49-F238E27FC236}">
                <a16:creationId xmlns="" xmlns:a16="http://schemas.microsoft.com/office/drawing/2014/main" id="{42573AAC-6B48-41DD-9156-E9C9F200F672}"/>
              </a:ext>
            </a:extLst>
          </p:cNvPr>
          <p:cNvSpPr>
            <a:spLocks noGrp="1"/>
          </p:cNvSpPr>
          <p:nvPr>
            <p:ph idx="1"/>
          </p:nvPr>
        </p:nvSpPr>
        <p:spPr/>
        <p:txBody>
          <a:bodyPr/>
          <a:lstStyle/>
          <a:p>
            <a:pPr marL="0" indent="0">
              <a:buNone/>
            </a:pPr>
            <a:r>
              <a:rPr lang="en-GB" dirty="0">
                <a:hlinkClick r:id="rId4"/>
              </a:rPr>
              <a:t>BBC Two - Let's Write Poetry: The Big Slam, Imaginary Words, 'The Sound Collector' by Roger McGough (poem only)</a:t>
            </a:r>
            <a:endParaRPr lang="en-GB" dirty="0"/>
          </a:p>
          <a:p>
            <a:pPr marL="0" indent="0">
              <a:buNone/>
            </a:pPr>
            <a:endParaRPr lang="en-GB" dirty="0"/>
          </a:p>
        </p:txBody>
      </p:sp>
      <p:pic>
        <p:nvPicPr>
          <p:cNvPr id="6" name="Picture 5">
            <a:extLst>
              <a:ext uri="{FF2B5EF4-FFF2-40B4-BE49-F238E27FC236}">
                <a16:creationId xmlns="" xmlns:a16="http://schemas.microsoft.com/office/drawing/2014/main" id="{C2F3360B-1FB0-4EFF-A201-E56DED8306AE}"/>
              </a:ext>
            </a:extLst>
          </p:cNvPr>
          <p:cNvPicPr>
            <a:picLocks noChangeAspect="1"/>
          </p:cNvPicPr>
          <p:nvPr/>
        </p:nvPicPr>
        <p:blipFill rotWithShape="1">
          <a:blip r:embed="rId5"/>
          <a:srcRect l="34382" t="13333" r="24410" b="31686"/>
          <a:stretch/>
        </p:blipFill>
        <p:spPr>
          <a:xfrm>
            <a:off x="3748355" y="2788032"/>
            <a:ext cx="4695290" cy="352386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1474" y="5702300"/>
            <a:ext cx="609600" cy="609600"/>
          </a:xfrm>
          <a:prstGeom prst="rect">
            <a:avLst/>
          </a:prstGeom>
        </p:spPr>
      </p:pic>
    </p:spTree>
    <p:extLst>
      <p:ext uri="{BB962C8B-B14F-4D97-AF65-F5344CB8AC3E}">
        <p14:creationId xmlns:p14="http://schemas.microsoft.com/office/powerpoint/2010/main" val="323758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392437-C1FD-48F6-9EB7-7C0BF81104CC}"/>
              </a:ext>
            </a:extLst>
          </p:cNvPr>
          <p:cNvSpPr>
            <a:spLocks noGrp="1"/>
          </p:cNvSpPr>
          <p:nvPr>
            <p:ph type="title"/>
          </p:nvPr>
        </p:nvSpPr>
        <p:spPr/>
        <p:txBody>
          <a:bodyPr/>
          <a:lstStyle/>
          <a:p>
            <a:r>
              <a:rPr lang="en-GB" dirty="0"/>
              <a:t>Responding to the Poem</a:t>
            </a:r>
          </a:p>
        </p:txBody>
      </p:sp>
      <p:sp>
        <p:nvSpPr>
          <p:cNvPr id="3" name="Content Placeholder 2">
            <a:extLst>
              <a:ext uri="{FF2B5EF4-FFF2-40B4-BE49-F238E27FC236}">
                <a16:creationId xmlns="" xmlns:a16="http://schemas.microsoft.com/office/drawing/2014/main" id="{2A7FB4DC-1F12-403F-8CB8-7C62A9299C9C}"/>
              </a:ext>
            </a:extLst>
          </p:cNvPr>
          <p:cNvSpPr>
            <a:spLocks noGrp="1"/>
          </p:cNvSpPr>
          <p:nvPr>
            <p:ph idx="1"/>
          </p:nvPr>
        </p:nvSpPr>
        <p:spPr/>
        <p:txBody>
          <a:bodyPr/>
          <a:lstStyle/>
          <a:p>
            <a:r>
              <a:rPr lang="en-GB" sz="2800" dirty="0">
                <a:latin typeface="Calibri Light" panose="020F0302020204030204" pitchFamily="34" charset="0"/>
                <a:cs typeface="Calibri Light" panose="020F0302020204030204" pitchFamily="34" charset="0"/>
              </a:rPr>
              <a:t>What do you like the sound of? How would you feel if it was suddenly taken away?</a:t>
            </a:r>
          </a:p>
          <a:p>
            <a:endParaRPr lang="en-GB" dirty="0">
              <a:latin typeface="Calibri Light" panose="020F0302020204030204" pitchFamily="34" charset="0"/>
              <a:cs typeface="Calibri Light" panose="020F0302020204030204" pitchFamily="34" charset="0"/>
            </a:endParaRPr>
          </a:p>
          <a:p>
            <a:r>
              <a:rPr lang="en-GB" sz="2800" dirty="0">
                <a:latin typeface="Calibri Light" panose="020F0302020204030204" pitchFamily="34" charset="0"/>
                <a:cs typeface="Calibri Light" panose="020F0302020204030204" pitchFamily="34" charset="0"/>
              </a:rPr>
              <a:t>You are going to write your own sound collector poem. Can you think of any wow words (adjectives) that you could use? Make a word bank that you can look back on.</a:t>
            </a:r>
          </a:p>
          <a:p>
            <a:pPr marL="0" indent="0">
              <a:buNone/>
            </a:pPr>
            <a:endParaRPr lang="en-GB" sz="2800" dirty="0">
              <a:latin typeface="Calibri Light" panose="020F0302020204030204" pitchFamily="34" charset="0"/>
              <a:cs typeface="Calibri Light" panose="020F0302020204030204" pitchFamily="34" charset="0"/>
            </a:endParaRPr>
          </a:p>
          <a:p>
            <a:r>
              <a:rPr lang="en-US" sz="2800" dirty="0">
                <a:latin typeface="Calibri Light" panose="020F0302020204030204" pitchFamily="34" charset="0"/>
                <a:cs typeface="Calibri Light" panose="020F0302020204030204" pitchFamily="34" charset="0"/>
              </a:rPr>
              <a:t>You can watch the video as many times as you need to, so you have some brilliant language to use.</a:t>
            </a:r>
            <a:endParaRPr lang="en-GB" sz="2800" dirty="0">
              <a:latin typeface="Calibri Light" panose="020F0302020204030204" pitchFamily="34" charset="0"/>
              <a:cs typeface="Calibri Light" panose="020F030202020403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64091" y="5632268"/>
            <a:ext cx="609600" cy="609600"/>
          </a:xfrm>
          <a:prstGeom prst="rect">
            <a:avLst/>
          </a:prstGeom>
        </p:spPr>
      </p:pic>
    </p:spTree>
    <p:extLst>
      <p:ext uri="{BB962C8B-B14F-4D97-AF65-F5344CB8AC3E}">
        <p14:creationId xmlns:p14="http://schemas.microsoft.com/office/powerpoint/2010/main" val="243055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E4801A-4909-46DE-AC7F-51F8C6BFF31A}"/>
              </a:ext>
            </a:extLst>
          </p:cNvPr>
          <p:cNvSpPr>
            <a:spLocks noGrp="1"/>
          </p:cNvSpPr>
          <p:nvPr>
            <p:ph type="title"/>
          </p:nvPr>
        </p:nvSpPr>
        <p:spPr/>
        <p:txBody>
          <a:bodyPr/>
          <a:lstStyle/>
          <a:p>
            <a:r>
              <a:rPr lang="en-GB" dirty="0"/>
              <a:t>Performance Time!</a:t>
            </a:r>
          </a:p>
        </p:txBody>
      </p:sp>
      <p:sp>
        <p:nvSpPr>
          <p:cNvPr id="3" name="Content Placeholder 2">
            <a:extLst>
              <a:ext uri="{FF2B5EF4-FFF2-40B4-BE49-F238E27FC236}">
                <a16:creationId xmlns="" xmlns:a16="http://schemas.microsoft.com/office/drawing/2014/main" id="{985B898E-ECC2-4275-92F9-032D4F3E1679}"/>
              </a:ext>
            </a:extLst>
          </p:cNvPr>
          <p:cNvSpPr>
            <a:spLocks noGrp="1"/>
          </p:cNvSpPr>
          <p:nvPr>
            <p:ph idx="1"/>
          </p:nvPr>
        </p:nvSpPr>
        <p:spPr/>
        <p:txBody>
          <a:bodyPr/>
          <a:lstStyle/>
          <a:p>
            <a:r>
              <a:rPr lang="en-US" sz="3600" dirty="0">
                <a:latin typeface="Calibri Light" panose="020F0302020204030204" pitchFamily="34" charset="0"/>
                <a:cs typeface="Calibri Light" panose="020F0302020204030204" pitchFamily="34" charset="0"/>
              </a:rPr>
              <a:t>How much of the poem can you remember?</a:t>
            </a:r>
          </a:p>
          <a:p>
            <a:pPr marL="0" indent="0">
              <a:buNone/>
            </a:pPr>
            <a:endParaRPr lang="en-US" sz="3600" dirty="0">
              <a:latin typeface="Calibri Light" panose="020F0302020204030204" pitchFamily="34" charset="0"/>
              <a:cs typeface="Calibri Light" panose="020F0302020204030204" pitchFamily="34" charset="0"/>
            </a:endParaRPr>
          </a:p>
          <a:p>
            <a:r>
              <a:rPr lang="en-US" sz="3600" dirty="0">
                <a:latin typeface="Calibri Light" panose="020F0302020204030204" pitchFamily="34" charset="0"/>
                <a:cs typeface="Calibri Light" panose="020F0302020204030204" pitchFamily="34" charset="0"/>
              </a:rPr>
              <a:t>Can you remember your </a:t>
            </a:r>
            <a:r>
              <a:rPr lang="en-US" sz="3600" dirty="0" err="1">
                <a:latin typeface="Calibri Light" panose="020F0302020204030204" pitchFamily="34" charset="0"/>
                <a:cs typeface="Calibri Light" panose="020F0302020204030204" pitchFamily="34" charset="0"/>
              </a:rPr>
              <a:t>favourite</a:t>
            </a:r>
            <a:r>
              <a:rPr lang="en-US" sz="3600" dirty="0">
                <a:latin typeface="Calibri Light" panose="020F0302020204030204" pitchFamily="34" charset="0"/>
                <a:cs typeface="Calibri Light" panose="020F0302020204030204" pitchFamily="34" charset="0"/>
              </a:rPr>
              <a:t> words,</a:t>
            </a:r>
            <a:br>
              <a:rPr lang="en-US" sz="3600" dirty="0">
                <a:latin typeface="Calibri Light" panose="020F0302020204030204" pitchFamily="34" charset="0"/>
                <a:cs typeface="Calibri Light" panose="020F0302020204030204" pitchFamily="34" charset="0"/>
              </a:rPr>
            </a:br>
            <a:r>
              <a:rPr lang="en-US" sz="3600" dirty="0">
                <a:latin typeface="Calibri Light" panose="020F0302020204030204" pitchFamily="34" charset="0"/>
                <a:cs typeface="Calibri Light" panose="020F0302020204030204" pitchFamily="34" charset="0"/>
              </a:rPr>
              <a:t>or even the whole poem?</a:t>
            </a:r>
          </a:p>
          <a:p>
            <a:endParaRPr lang="en-GB" sz="3600" dirty="0">
              <a:latin typeface="Calibri Light" panose="020F0302020204030204" pitchFamily="34" charset="0"/>
              <a:cs typeface="Calibri Light" panose="020F0302020204030204" pitchFamily="34" charset="0"/>
            </a:endParaRPr>
          </a:p>
          <a:p>
            <a:r>
              <a:rPr lang="en-US" sz="3600" dirty="0">
                <a:latin typeface="Calibri Light" panose="020F0302020204030204" pitchFamily="34" charset="0"/>
                <a:cs typeface="Calibri Light" panose="020F0302020204030204" pitchFamily="34" charset="0"/>
              </a:rPr>
              <a:t>Can you perform the poem, with actions,</a:t>
            </a:r>
            <a:br>
              <a:rPr lang="en-US" sz="3600" dirty="0">
                <a:latin typeface="Calibri Light" panose="020F0302020204030204" pitchFamily="34" charset="0"/>
                <a:cs typeface="Calibri Light" panose="020F0302020204030204" pitchFamily="34" charset="0"/>
              </a:rPr>
            </a:br>
            <a:r>
              <a:rPr lang="en-US" sz="3600" dirty="0">
                <a:latin typeface="Calibri Light" panose="020F0302020204030204" pitchFamily="34" charset="0"/>
                <a:cs typeface="Calibri Light" panose="020F0302020204030204" pitchFamily="34" charset="0"/>
              </a:rPr>
              <a:t>to someone in your family?</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3280" y="5580017"/>
            <a:ext cx="609600" cy="609600"/>
          </a:xfrm>
          <a:prstGeom prst="rect">
            <a:avLst/>
          </a:prstGeom>
        </p:spPr>
      </p:pic>
    </p:spTree>
    <p:extLst>
      <p:ext uri="{BB962C8B-B14F-4D97-AF65-F5344CB8AC3E}">
        <p14:creationId xmlns:p14="http://schemas.microsoft.com/office/powerpoint/2010/main" val="404299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F61C71-459F-412B-8057-8E03FACF7AF1}"/>
              </a:ext>
            </a:extLst>
          </p:cNvPr>
          <p:cNvSpPr>
            <a:spLocks noGrp="1"/>
          </p:cNvSpPr>
          <p:nvPr>
            <p:ph type="title"/>
          </p:nvPr>
        </p:nvSpPr>
        <p:spPr/>
        <p:txBody>
          <a:bodyPr>
            <a:normAutofit fontScale="90000"/>
          </a:bodyPr>
          <a:lstStyle/>
          <a:p>
            <a:r>
              <a:rPr lang="en-GB" dirty="0"/>
              <a:t>Tuesday 12</a:t>
            </a:r>
            <a:r>
              <a:rPr lang="en-GB" baseline="30000" dirty="0"/>
              <a:t>th</a:t>
            </a:r>
            <a:r>
              <a:rPr lang="en-GB" dirty="0"/>
              <a:t> January</a:t>
            </a:r>
            <a:br>
              <a:rPr lang="en-GB" dirty="0"/>
            </a:br>
            <a:r>
              <a:rPr lang="en-GB" dirty="0"/>
              <a:t>L.I. To explore language for poetry</a:t>
            </a:r>
            <a:br>
              <a:rPr lang="en-GB" dirty="0"/>
            </a:br>
            <a:r>
              <a:rPr lang="en-GB" sz="4400" u="sng" dirty="0">
                <a:latin typeface="Calibri Light" panose="020F0302020204030204" pitchFamily="34" charset="0"/>
                <a:cs typeface="Calibri Light" panose="020F0302020204030204" pitchFamily="34" charset="0"/>
              </a:rPr>
              <a:t>Steps to Success:</a:t>
            </a:r>
            <a:endParaRPr lang="en-GB" dirty="0"/>
          </a:p>
        </p:txBody>
      </p:sp>
      <p:sp>
        <p:nvSpPr>
          <p:cNvPr id="3" name="Content Placeholder 2">
            <a:extLst>
              <a:ext uri="{FF2B5EF4-FFF2-40B4-BE49-F238E27FC236}">
                <a16:creationId xmlns="" xmlns:a16="http://schemas.microsoft.com/office/drawing/2014/main" id="{B604A629-EE0C-4B2A-9EAF-AF6EA225DD44}"/>
              </a:ext>
            </a:extLst>
          </p:cNvPr>
          <p:cNvSpPr>
            <a:spLocks noGrp="1"/>
          </p:cNvSpPr>
          <p:nvPr>
            <p:ph idx="1"/>
          </p:nvPr>
        </p:nvSpPr>
        <p:spPr>
          <a:xfrm>
            <a:off x="838200" y="1825625"/>
            <a:ext cx="10515600" cy="4534078"/>
          </a:xfrm>
        </p:spPr>
        <p:txBody>
          <a:bodyPr>
            <a:normAutofit/>
          </a:bodyPr>
          <a:lstStyle/>
          <a:p>
            <a:r>
              <a:rPr lang="en-US" sz="3600" u="sng" dirty="0">
                <a:latin typeface="+mj-lt"/>
              </a:rPr>
              <a:t>I</a:t>
            </a:r>
            <a:r>
              <a:rPr lang="en-US" sz="3600" dirty="0">
                <a:latin typeface="+mj-lt"/>
              </a:rPr>
              <a:t> say out loud what I am going to write about.</a:t>
            </a:r>
            <a:r>
              <a:rPr lang="en-US" dirty="0">
                <a:latin typeface="+mj-lt"/>
              </a:rPr>
              <a:t> (Band 1)</a:t>
            </a:r>
          </a:p>
          <a:p>
            <a:r>
              <a:rPr lang="en-US" dirty="0">
                <a:latin typeface="+mj-lt"/>
              </a:rPr>
              <a:t>I</a:t>
            </a:r>
            <a:r>
              <a:rPr lang="en-US" sz="3600" dirty="0">
                <a:latin typeface="+mj-lt"/>
              </a:rPr>
              <a:t> compose a sentence (poetry phrase) before writing it.</a:t>
            </a:r>
            <a:r>
              <a:rPr lang="en-US" dirty="0">
                <a:latin typeface="+mj-lt"/>
              </a:rPr>
              <a:t> (Band 1) </a:t>
            </a:r>
          </a:p>
          <a:p>
            <a:r>
              <a:rPr lang="en-US" dirty="0">
                <a:latin typeface="+mj-lt"/>
              </a:rPr>
              <a:t>I</a:t>
            </a:r>
            <a:r>
              <a:rPr lang="en-US" sz="3600" dirty="0">
                <a:latin typeface="+mj-lt"/>
              </a:rPr>
              <a:t> think about what I am going to write before I write it.</a:t>
            </a:r>
            <a:r>
              <a:rPr lang="en-US" dirty="0">
                <a:latin typeface="+mj-lt"/>
              </a:rPr>
              <a:t> (Band 2) </a:t>
            </a:r>
          </a:p>
          <a:p>
            <a:r>
              <a:rPr lang="en-US" dirty="0">
                <a:latin typeface="+mj-lt"/>
              </a:rPr>
              <a:t>I</a:t>
            </a:r>
            <a:r>
              <a:rPr lang="en-US" sz="3600" dirty="0">
                <a:latin typeface="+mj-lt"/>
              </a:rPr>
              <a:t> write down ideas/keywords, including new vocabulary. </a:t>
            </a:r>
            <a:r>
              <a:rPr lang="en-US" dirty="0">
                <a:latin typeface="+mj-lt"/>
              </a:rPr>
              <a:t>(Band 2) </a:t>
            </a:r>
            <a:endParaRPr lang="en-GB" dirty="0">
              <a:latin typeface="+mj-lt"/>
            </a:endParaRPr>
          </a:p>
          <a:p>
            <a:pPr marL="0" indent="0">
              <a:lnSpc>
                <a:spcPct val="150000"/>
              </a:lnSpc>
              <a:buNone/>
            </a:pPr>
            <a:endParaRPr lang="en-GB" sz="1000" dirty="0">
              <a:latin typeface="Calibri Light" panose="020F0302020204030204" pitchFamily="34" charset="0"/>
              <a:cs typeface="Calibri Light" panose="020F0302020204030204" pitchFamily="34" charset="0"/>
            </a:endParaRPr>
          </a:p>
          <a:p>
            <a:pPr marL="0" indent="0" algn="ctr">
              <a:buNone/>
            </a:pPr>
            <a:endParaRPr lang="en-US" sz="4000" dirty="0">
              <a:latin typeface="Calibri Light" panose="020F0302020204030204" pitchFamily="34" charset="0"/>
              <a:cs typeface="Calibri Light" panose="020F030202020403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55086" y="5384074"/>
            <a:ext cx="609600" cy="609600"/>
          </a:xfrm>
          <a:prstGeom prst="rect">
            <a:avLst/>
          </a:prstGeom>
        </p:spPr>
      </p:pic>
    </p:spTree>
    <p:extLst>
      <p:ext uri="{BB962C8B-B14F-4D97-AF65-F5344CB8AC3E}">
        <p14:creationId xmlns:p14="http://schemas.microsoft.com/office/powerpoint/2010/main" val="151699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891B9F8-6D0F-40CC-B7D5-2DA1F8FA68A7}"/>
              </a:ext>
            </a:extLst>
          </p:cNvPr>
          <p:cNvSpPr>
            <a:spLocks noGrp="1"/>
          </p:cNvSpPr>
          <p:nvPr>
            <p:ph idx="1"/>
          </p:nvPr>
        </p:nvSpPr>
        <p:spPr/>
        <p:txBody>
          <a:bodyPr>
            <a:normAutofit/>
          </a:bodyPr>
          <a:lstStyle/>
          <a:p>
            <a:pPr marL="0" indent="0">
              <a:buNone/>
            </a:pPr>
            <a:r>
              <a:rPr lang="en-GB" sz="6600" dirty="0"/>
              <a:t>Let’s look at another list poem</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37965" y="5436326"/>
            <a:ext cx="609600" cy="609600"/>
          </a:xfrm>
          <a:prstGeom prst="rect">
            <a:avLst/>
          </a:prstGeom>
        </p:spPr>
      </p:pic>
    </p:spTree>
    <p:extLst>
      <p:ext uri="{BB962C8B-B14F-4D97-AF65-F5344CB8AC3E}">
        <p14:creationId xmlns:p14="http://schemas.microsoft.com/office/powerpoint/2010/main" val="228985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 xmlns:a16="http://schemas.microsoft.com/office/drawing/2014/main" id="{2677C037-4C64-41CE-952D-BBFC4D4521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006" t="16287" r="12993" b="7169"/>
          <a:stretch/>
        </p:blipFill>
        <p:spPr bwMode="auto">
          <a:xfrm>
            <a:off x="3513762" y="31640"/>
            <a:ext cx="5743254" cy="6646562"/>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8594" y="5775960"/>
            <a:ext cx="609600" cy="609600"/>
          </a:xfrm>
          <a:prstGeom prst="rect">
            <a:avLst/>
          </a:prstGeom>
        </p:spPr>
      </p:pic>
    </p:spTree>
    <p:extLst>
      <p:ext uri="{BB962C8B-B14F-4D97-AF65-F5344CB8AC3E}">
        <p14:creationId xmlns:p14="http://schemas.microsoft.com/office/powerpoint/2010/main" val="49268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205B0F2-11BA-4001-9FC1-1E5CEC1550C6}"/>
              </a:ext>
            </a:extLst>
          </p:cNvPr>
          <p:cNvSpPr>
            <a:spLocks noGrp="1"/>
          </p:cNvSpPr>
          <p:nvPr>
            <p:ph idx="1"/>
          </p:nvPr>
        </p:nvSpPr>
        <p:spPr>
          <a:xfrm>
            <a:off x="838200" y="365125"/>
            <a:ext cx="10515600" cy="5811838"/>
          </a:xfrm>
        </p:spPr>
        <p:txBody>
          <a:bodyPr>
            <a:normAutofit fontScale="92500" lnSpcReduction="20000"/>
          </a:bodyPr>
          <a:lstStyle/>
          <a:p>
            <a:pPr marL="0" indent="0">
              <a:buNone/>
            </a:pPr>
            <a:endParaRPr lang="en-US"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Can you guess the name of the poem?</a:t>
            </a:r>
          </a:p>
          <a:p>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What is happening in the poem?</a:t>
            </a:r>
          </a:p>
          <a:p>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Can we guess how the poet is feeling?</a:t>
            </a:r>
          </a:p>
          <a:p>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Do you notice any patterns? What else do you notice? E.g. Is there rhyme, repetition, alliteration?</a:t>
            </a:r>
            <a:endParaRPr lang="en-GB" sz="4000" dirty="0">
              <a:latin typeface="Calibri Light" panose="020F0302020204030204" pitchFamily="34" charset="0"/>
              <a:cs typeface="Calibri Light" panose="020F0302020204030204" pitchFamily="34" charset="0"/>
            </a:endParaRPr>
          </a:p>
          <a:p>
            <a:pPr marL="0" indent="0">
              <a:buNone/>
            </a:pPr>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Do you like the poem? Why/why not?</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15897" y="5436326"/>
            <a:ext cx="609600" cy="609600"/>
          </a:xfrm>
          <a:prstGeom prst="rect">
            <a:avLst/>
          </a:prstGeom>
        </p:spPr>
      </p:pic>
    </p:spTree>
    <p:extLst>
      <p:ext uri="{BB962C8B-B14F-4D97-AF65-F5344CB8AC3E}">
        <p14:creationId xmlns:p14="http://schemas.microsoft.com/office/powerpoint/2010/main" val="243229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F61C71-459F-412B-8057-8E03FACF7AF1}"/>
              </a:ext>
            </a:extLst>
          </p:cNvPr>
          <p:cNvSpPr>
            <a:spLocks noGrp="1"/>
          </p:cNvSpPr>
          <p:nvPr>
            <p:ph type="title"/>
          </p:nvPr>
        </p:nvSpPr>
        <p:spPr/>
        <p:txBody>
          <a:bodyPr/>
          <a:lstStyle/>
          <a:p>
            <a:r>
              <a:rPr lang="en-GB" dirty="0"/>
              <a:t>Monday 11</a:t>
            </a:r>
            <a:r>
              <a:rPr lang="en-GB" baseline="30000" dirty="0"/>
              <a:t>th</a:t>
            </a:r>
            <a:r>
              <a:rPr lang="en-GB" dirty="0"/>
              <a:t> January</a:t>
            </a:r>
            <a:br>
              <a:rPr lang="en-GB" dirty="0"/>
            </a:br>
            <a:r>
              <a:rPr lang="en-GB" dirty="0"/>
              <a:t>L.I. To explore language for poetry</a:t>
            </a:r>
          </a:p>
        </p:txBody>
      </p:sp>
      <p:sp>
        <p:nvSpPr>
          <p:cNvPr id="3" name="Content Placeholder 2">
            <a:extLst>
              <a:ext uri="{FF2B5EF4-FFF2-40B4-BE49-F238E27FC236}">
                <a16:creationId xmlns="" xmlns:a16="http://schemas.microsoft.com/office/drawing/2014/main" id="{B604A629-EE0C-4B2A-9EAF-AF6EA225DD44}"/>
              </a:ext>
            </a:extLst>
          </p:cNvPr>
          <p:cNvSpPr>
            <a:spLocks noGrp="1"/>
          </p:cNvSpPr>
          <p:nvPr>
            <p:ph idx="1"/>
          </p:nvPr>
        </p:nvSpPr>
        <p:spPr/>
        <p:txBody>
          <a:bodyPr/>
          <a:lstStyle/>
          <a:p>
            <a:pPr marL="0" indent="0" algn="ctr">
              <a:buNone/>
            </a:pPr>
            <a:endParaRPr lang="en-US" sz="4000" dirty="0">
              <a:latin typeface="Calibri Light" panose="020F0302020204030204" pitchFamily="34" charset="0"/>
              <a:cs typeface="Calibri Light" panose="020F0302020204030204" pitchFamily="34" charset="0"/>
            </a:endParaRPr>
          </a:p>
          <a:p>
            <a:pPr marL="0" indent="0" algn="ctr">
              <a:buNone/>
            </a:pPr>
            <a:r>
              <a:rPr lang="en-US" sz="4000" dirty="0">
                <a:latin typeface="Calibri Light" panose="020F0302020204030204" pitchFamily="34" charset="0"/>
                <a:cs typeface="Calibri Light" panose="020F0302020204030204" pitchFamily="34" charset="0"/>
              </a:rPr>
              <a:t>By the end of this week,</a:t>
            </a: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you will have written a poem of your own</a:t>
            </a: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and you will know one poem (or maybe more)</a:t>
            </a: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off by heart!</a:t>
            </a:r>
            <a:endParaRPr lang="en-GB" sz="4000" dirty="0">
              <a:latin typeface="Calibri Light" panose="020F0302020204030204" pitchFamily="34" charset="0"/>
              <a:cs typeface="Calibri Light" panose="020F0302020204030204" pitchFamily="34" charset="0"/>
            </a:endParaRP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37966" y="5671457"/>
            <a:ext cx="609600" cy="609600"/>
          </a:xfrm>
          <a:prstGeom prst="rect">
            <a:avLst/>
          </a:prstGeom>
        </p:spPr>
      </p:pic>
    </p:spTree>
    <p:extLst>
      <p:ext uri="{BB962C8B-B14F-4D97-AF65-F5344CB8AC3E}">
        <p14:creationId xmlns:p14="http://schemas.microsoft.com/office/powerpoint/2010/main" val="203165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F7EEA9-356C-4C58-B9C5-A75BD13A4C61}"/>
              </a:ext>
            </a:extLst>
          </p:cNvPr>
          <p:cNvSpPr>
            <a:spLocks noGrp="1"/>
          </p:cNvSpPr>
          <p:nvPr>
            <p:ph type="title"/>
          </p:nvPr>
        </p:nvSpPr>
        <p:spPr/>
        <p:txBody>
          <a:bodyPr/>
          <a:lstStyle/>
          <a:p>
            <a:r>
              <a:rPr lang="en-US" sz="4400" dirty="0">
                <a:latin typeface="Calibri Light" panose="020F0302020204030204" pitchFamily="34" charset="0"/>
                <a:cs typeface="Calibri Light" panose="020F0302020204030204" pitchFamily="34" charset="0"/>
              </a:rPr>
              <a:t>Can you remember yesterday's poem</a:t>
            </a:r>
            <a:br>
              <a:rPr lang="en-US" sz="4400" dirty="0">
                <a:latin typeface="Calibri Light" panose="020F0302020204030204" pitchFamily="34" charset="0"/>
                <a:cs typeface="Calibri Light" panose="020F0302020204030204" pitchFamily="34" charset="0"/>
              </a:rPr>
            </a:br>
            <a:r>
              <a:rPr lang="en-US" sz="4400" dirty="0">
                <a:latin typeface="Calibri Light" panose="020F0302020204030204" pitchFamily="34" charset="0"/>
                <a:cs typeface="Calibri Light" panose="020F0302020204030204" pitchFamily="34" charset="0"/>
              </a:rPr>
              <a:t>The Sound Collector by Roger McGough?</a:t>
            </a:r>
            <a:endParaRPr lang="en-GB" dirty="0"/>
          </a:p>
        </p:txBody>
      </p:sp>
      <p:sp>
        <p:nvSpPr>
          <p:cNvPr id="3" name="Content Placeholder 2">
            <a:extLst>
              <a:ext uri="{FF2B5EF4-FFF2-40B4-BE49-F238E27FC236}">
                <a16:creationId xmlns="" xmlns:a16="http://schemas.microsoft.com/office/drawing/2014/main" id="{A0C6CC4B-EC66-4F2D-8928-52643E5DA88A}"/>
              </a:ext>
            </a:extLst>
          </p:cNvPr>
          <p:cNvSpPr>
            <a:spLocks noGrp="1"/>
          </p:cNvSpPr>
          <p:nvPr>
            <p:ph idx="1"/>
          </p:nvPr>
        </p:nvSpPr>
        <p:spPr>
          <a:xfrm>
            <a:off x="838200" y="1825625"/>
            <a:ext cx="10515600" cy="4780658"/>
          </a:xfrm>
        </p:spPr>
        <p:txBody>
          <a:bodyPr/>
          <a:lstStyle/>
          <a:p>
            <a:pPr marL="0" indent="0">
              <a:buNone/>
            </a:pPr>
            <a:r>
              <a:rPr lang="en-GB" dirty="0">
                <a:hlinkClick r:id="rId4"/>
              </a:rPr>
              <a:t>BBC Two - Let's Write Poetry: The Big Slam, Imaginary Words, 'The Sound Collector' by Roger McGough (poem only)</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b="1" i="1" dirty="0"/>
          </a:p>
          <a:p>
            <a:pPr marL="0" indent="0">
              <a:buNone/>
            </a:pPr>
            <a:r>
              <a:rPr lang="en-GB" b="1" i="1" dirty="0"/>
              <a:t>Why not have another go at performing it?</a:t>
            </a:r>
          </a:p>
        </p:txBody>
      </p:sp>
      <p:pic>
        <p:nvPicPr>
          <p:cNvPr id="6" name="Picture 5">
            <a:extLst>
              <a:ext uri="{FF2B5EF4-FFF2-40B4-BE49-F238E27FC236}">
                <a16:creationId xmlns="" xmlns:a16="http://schemas.microsoft.com/office/drawing/2014/main" id="{8F032C4B-8CCC-4A11-BA56-89576A5BA5CB}"/>
              </a:ext>
            </a:extLst>
          </p:cNvPr>
          <p:cNvPicPr>
            <a:picLocks noChangeAspect="1"/>
          </p:cNvPicPr>
          <p:nvPr/>
        </p:nvPicPr>
        <p:blipFill rotWithShape="1">
          <a:blip r:embed="rId5"/>
          <a:srcRect l="34382" t="13333" r="24410" b="31686"/>
          <a:stretch/>
        </p:blipFill>
        <p:spPr>
          <a:xfrm>
            <a:off x="3748355" y="2788032"/>
            <a:ext cx="3710683" cy="278490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7155" y="5553347"/>
            <a:ext cx="609600" cy="609600"/>
          </a:xfrm>
          <a:prstGeom prst="rect">
            <a:avLst/>
          </a:prstGeom>
        </p:spPr>
      </p:pic>
    </p:spTree>
    <p:extLst>
      <p:ext uri="{BB962C8B-B14F-4D97-AF65-F5344CB8AC3E}">
        <p14:creationId xmlns:p14="http://schemas.microsoft.com/office/powerpoint/2010/main" val="37009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6276DE-BBC2-4447-B06E-3FEDAC41D16B}"/>
              </a:ext>
            </a:extLst>
          </p:cNvPr>
          <p:cNvSpPr>
            <a:spLocks noGrp="1"/>
          </p:cNvSpPr>
          <p:nvPr>
            <p:ph type="title"/>
          </p:nvPr>
        </p:nvSpPr>
        <p:spPr/>
        <p:txBody>
          <a:bodyPr/>
          <a:lstStyle/>
          <a:p>
            <a:r>
              <a:rPr lang="en-GB" dirty="0"/>
              <a:t>Today you are going to write your own sound collector poem!</a:t>
            </a:r>
          </a:p>
        </p:txBody>
      </p:sp>
      <p:sp>
        <p:nvSpPr>
          <p:cNvPr id="3" name="Content Placeholder 2">
            <a:extLst>
              <a:ext uri="{FF2B5EF4-FFF2-40B4-BE49-F238E27FC236}">
                <a16:creationId xmlns="" xmlns:a16="http://schemas.microsoft.com/office/drawing/2014/main" id="{1268EC8E-869C-4BF0-9AA4-8433A332FCC2}"/>
              </a:ext>
            </a:extLst>
          </p:cNvPr>
          <p:cNvSpPr>
            <a:spLocks noGrp="1"/>
          </p:cNvSpPr>
          <p:nvPr>
            <p:ph idx="1"/>
          </p:nvPr>
        </p:nvSpPr>
        <p:spPr/>
        <p:txBody>
          <a:bodyPr/>
          <a:lstStyle/>
          <a:p>
            <a:r>
              <a:rPr lang="en-GB" dirty="0"/>
              <a:t>Look back at the word bank that you made yesterday. </a:t>
            </a:r>
          </a:p>
          <a:p>
            <a:r>
              <a:rPr lang="en-GB" dirty="0"/>
              <a:t>Think carefully about the things you like the sound of. </a:t>
            </a:r>
          </a:p>
          <a:p>
            <a:r>
              <a:rPr lang="en-GB" dirty="0"/>
              <a:t>You might not want to use all of your ideas or you might have thought of some new ones that you would like to use.</a:t>
            </a:r>
          </a:p>
          <a:p>
            <a:r>
              <a:rPr lang="en-GB" dirty="0"/>
              <a:t>Your first verse and last verse should use the opening line                     ‘A stranger called this morning’</a:t>
            </a:r>
          </a:p>
          <a:p>
            <a:r>
              <a:rPr lang="en-GB" dirty="0"/>
              <a:t>Your poem should be no longer than 7 verses. It is fine if it is shorter.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83906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F61C71-459F-412B-8057-8E03FACF7AF1}"/>
              </a:ext>
            </a:extLst>
          </p:cNvPr>
          <p:cNvSpPr>
            <a:spLocks noGrp="1"/>
          </p:cNvSpPr>
          <p:nvPr>
            <p:ph type="title"/>
          </p:nvPr>
        </p:nvSpPr>
        <p:spPr/>
        <p:txBody>
          <a:bodyPr>
            <a:normAutofit fontScale="90000"/>
          </a:bodyPr>
          <a:lstStyle/>
          <a:p>
            <a:r>
              <a:rPr lang="en-GB" dirty="0"/>
              <a:t>Wednesday 13</a:t>
            </a:r>
            <a:r>
              <a:rPr lang="en-GB" baseline="30000" dirty="0"/>
              <a:t>th</a:t>
            </a:r>
            <a:r>
              <a:rPr lang="en-GB" dirty="0"/>
              <a:t> January</a:t>
            </a:r>
            <a:br>
              <a:rPr lang="en-GB" dirty="0"/>
            </a:br>
            <a:r>
              <a:rPr lang="en-GB" dirty="0"/>
              <a:t>L.I. To explore language for poetry</a:t>
            </a:r>
            <a:br>
              <a:rPr lang="en-GB" dirty="0"/>
            </a:br>
            <a:r>
              <a:rPr lang="en-GB" sz="4400" u="sng" dirty="0">
                <a:latin typeface="Calibri Light" panose="020F0302020204030204" pitchFamily="34" charset="0"/>
                <a:cs typeface="Calibri Light" panose="020F0302020204030204" pitchFamily="34" charset="0"/>
              </a:rPr>
              <a:t>Steps to Success:</a:t>
            </a:r>
            <a:endParaRPr lang="en-GB" dirty="0"/>
          </a:p>
        </p:txBody>
      </p:sp>
      <p:sp>
        <p:nvSpPr>
          <p:cNvPr id="3" name="Content Placeholder 2">
            <a:extLst>
              <a:ext uri="{FF2B5EF4-FFF2-40B4-BE49-F238E27FC236}">
                <a16:creationId xmlns="" xmlns:a16="http://schemas.microsoft.com/office/drawing/2014/main" id="{B604A629-EE0C-4B2A-9EAF-AF6EA225DD44}"/>
              </a:ext>
            </a:extLst>
          </p:cNvPr>
          <p:cNvSpPr>
            <a:spLocks noGrp="1"/>
          </p:cNvSpPr>
          <p:nvPr>
            <p:ph idx="1"/>
          </p:nvPr>
        </p:nvSpPr>
        <p:spPr>
          <a:xfrm>
            <a:off x="838200" y="1825625"/>
            <a:ext cx="10515600" cy="4534078"/>
          </a:xfrm>
        </p:spPr>
        <p:txBody>
          <a:bodyPr>
            <a:normAutofit/>
          </a:bodyPr>
          <a:lstStyle/>
          <a:p>
            <a:r>
              <a:rPr lang="en-US" sz="3600" u="sng" dirty="0">
                <a:latin typeface="+mj-lt"/>
              </a:rPr>
              <a:t>I</a:t>
            </a:r>
            <a:r>
              <a:rPr lang="en-US" sz="3600" dirty="0">
                <a:latin typeface="+mj-lt"/>
              </a:rPr>
              <a:t> say out loud what I am going to write about.</a:t>
            </a:r>
            <a:r>
              <a:rPr lang="en-US" dirty="0">
                <a:latin typeface="+mj-lt"/>
              </a:rPr>
              <a:t> (Band 1)</a:t>
            </a:r>
          </a:p>
          <a:p>
            <a:r>
              <a:rPr lang="en-US" dirty="0">
                <a:latin typeface="+mj-lt"/>
              </a:rPr>
              <a:t>I</a:t>
            </a:r>
            <a:r>
              <a:rPr lang="en-US" sz="3600" dirty="0">
                <a:latin typeface="+mj-lt"/>
              </a:rPr>
              <a:t> compose a sentence (poetry phrase) before writing it.</a:t>
            </a:r>
            <a:r>
              <a:rPr lang="en-US" dirty="0">
                <a:latin typeface="+mj-lt"/>
              </a:rPr>
              <a:t> (Band 1) </a:t>
            </a:r>
          </a:p>
          <a:p>
            <a:r>
              <a:rPr lang="en-US" dirty="0">
                <a:latin typeface="+mj-lt"/>
              </a:rPr>
              <a:t>I</a:t>
            </a:r>
            <a:r>
              <a:rPr lang="en-US" sz="3600" dirty="0">
                <a:latin typeface="+mj-lt"/>
              </a:rPr>
              <a:t> think about what I am going to write before I write it.</a:t>
            </a:r>
            <a:r>
              <a:rPr lang="en-US" dirty="0">
                <a:latin typeface="+mj-lt"/>
              </a:rPr>
              <a:t> (Band 2) </a:t>
            </a:r>
          </a:p>
          <a:p>
            <a:r>
              <a:rPr lang="en-US" dirty="0">
                <a:latin typeface="+mj-lt"/>
              </a:rPr>
              <a:t>I</a:t>
            </a:r>
            <a:r>
              <a:rPr lang="en-US" sz="3600" dirty="0">
                <a:latin typeface="+mj-lt"/>
              </a:rPr>
              <a:t> write down ideas/keywords, including new vocabulary. </a:t>
            </a:r>
            <a:r>
              <a:rPr lang="en-US" dirty="0">
                <a:latin typeface="+mj-lt"/>
              </a:rPr>
              <a:t>(Band 2) </a:t>
            </a:r>
            <a:endParaRPr lang="en-GB" dirty="0">
              <a:latin typeface="+mj-lt"/>
            </a:endParaRPr>
          </a:p>
          <a:p>
            <a:pPr marL="0" indent="0">
              <a:lnSpc>
                <a:spcPct val="150000"/>
              </a:lnSpc>
              <a:buNone/>
            </a:pPr>
            <a:endParaRPr lang="en-GB" sz="1000" dirty="0">
              <a:latin typeface="Calibri Light" panose="020F0302020204030204" pitchFamily="34" charset="0"/>
              <a:cs typeface="Calibri Light" panose="020F0302020204030204" pitchFamily="34" charset="0"/>
            </a:endParaRPr>
          </a:p>
          <a:p>
            <a:pPr marL="0" indent="0" algn="ctr">
              <a:buNone/>
            </a:pPr>
            <a:endParaRPr lang="en-US" sz="4000" dirty="0">
              <a:latin typeface="Calibri Light" panose="020F0302020204030204" pitchFamily="34" charset="0"/>
              <a:cs typeface="Calibri Light" panose="020F030202020403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33463" y="5462451"/>
            <a:ext cx="609600" cy="609600"/>
          </a:xfrm>
          <a:prstGeom prst="rect">
            <a:avLst/>
          </a:prstGeom>
        </p:spPr>
      </p:pic>
    </p:spTree>
    <p:extLst>
      <p:ext uri="{BB962C8B-B14F-4D97-AF65-F5344CB8AC3E}">
        <p14:creationId xmlns:p14="http://schemas.microsoft.com/office/powerpoint/2010/main" val="337354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891B9F8-6D0F-40CC-B7D5-2DA1F8FA68A7}"/>
              </a:ext>
            </a:extLst>
          </p:cNvPr>
          <p:cNvSpPr>
            <a:spLocks noGrp="1"/>
          </p:cNvSpPr>
          <p:nvPr>
            <p:ph idx="1"/>
          </p:nvPr>
        </p:nvSpPr>
        <p:spPr/>
        <p:txBody>
          <a:bodyPr>
            <a:normAutofit/>
          </a:bodyPr>
          <a:lstStyle/>
          <a:p>
            <a:pPr marL="0" indent="0">
              <a:buNone/>
            </a:pPr>
            <a:r>
              <a:rPr lang="en-GB" sz="6600" dirty="0"/>
              <a:t>Let’s look at another list poem</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67703" y="5357949"/>
            <a:ext cx="609600" cy="609600"/>
          </a:xfrm>
          <a:prstGeom prst="rect">
            <a:avLst/>
          </a:prstGeom>
        </p:spPr>
      </p:pic>
    </p:spTree>
    <p:extLst>
      <p:ext uri="{BB962C8B-B14F-4D97-AF65-F5344CB8AC3E}">
        <p14:creationId xmlns:p14="http://schemas.microsoft.com/office/powerpoint/2010/main" val="220349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11AA138-A8DE-4A1E-AA12-9D15EBE3B365}"/>
              </a:ext>
            </a:extLst>
          </p:cNvPr>
          <p:cNvPicPr>
            <a:picLocks noChangeAspect="1"/>
          </p:cNvPicPr>
          <p:nvPr/>
        </p:nvPicPr>
        <p:blipFill>
          <a:blip r:embed="rId4"/>
          <a:stretch>
            <a:fillRect/>
          </a:stretch>
        </p:blipFill>
        <p:spPr>
          <a:xfrm>
            <a:off x="2198669" y="86290"/>
            <a:ext cx="7685637" cy="659191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42785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205B0F2-11BA-4001-9FC1-1E5CEC1550C6}"/>
              </a:ext>
            </a:extLst>
          </p:cNvPr>
          <p:cNvSpPr>
            <a:spLocks noGrp="1"/>
          </p:cNvSpPr>
          <p:nvPr>
            <p:ph idx="1"/>
          </p:nvPr>
        </p:nvSpPr>
        <p:spPr>
          <a:xfrm>
            <a:off x="838200" y="365125"/>
            <a:ext cx="10515600" cy="5811838"/>
          </a:xfrm>
        </p:spPr>
        <p:txBody>
          <a:bodyPr>
            <a:normAutofit fontScale="92500"/>
          </a:bodyPr>
          <a:lstStyle/>
          <a:p>
            <a:pPr marL="0" indent="0">
              <a:buNone/>
            </a:pPr>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What is happening in the poem?</a:t>
            </a:r>
          </a:p>
          <a:p>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Can we guess how the poet is feeling?</a:t>
            </a:r>
          </a:p>
          <a:p>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Do you notice any patterns? What else do you notice? E.g. Is there rhyme, repetition, alliteration?</a:t>
            </a:r>
            <a:endParaRPr lang="en-GB" sz="4000" dirty="0">
              <a:latin typeface="Calibri Light" panose="020F0302020204030204" pitchFamily="34" charset="0"/>
              <a:cs typeface="Calibri Light" panose="020F0302020204030204" pitchFamily="34" charset="0"/>
            </a:endParaRPr>
          </a:p>
          <a:p>
            <a:pPr marL="0" indent="0">
              <a:buNone/>
            </a:pPr>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Do you like the poem? Why/why not?</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59143" y="5410200"/>
            <a:ext cx="609600" cy="609600"/>
          </a:xfrm>
          <a:prstGeom prst="rect">
            <a:avLst/>
          </a:prstGeom>
        </p:spPr>
      </p:pic>
    </p:spTree>
    <p:extLst>
      <p:ext uri="{BB962C8B-B14F-4D97-AF65-F5344CB8AC3E}">
        <p14:creationId xmlns:p14="http://schemas.microsoft.com/office/powerpoint/2010/main" val="399693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6276DE-BBC2-4447-B06E-3FEDAC41D16B}"/>
              </a:ext>
            </a:extLst>
          </p:cNvPr>
          <p:cNvSpPr>
            <a:spLocks noGrp="1"/>
          </p:cNvSpPr>
          <p:nvPr>
            <p:ph type="title"/>
          </p:nvPr>
        </p:nvSpPr>
        <p:spPr/>
        <p:txBody>
          <a:bodyPr/>
          <a:lstStyle/>
          <a:p>
            <a:r>
              <a:rPr lang="en-GB" dirty="0"/>
              <a:t>Let’s look back at your sound collector poem!</a:t>
            </a:r>
          </a:p>
        </p:txBody>
      </p:sp>
      <p:sp>
        <p:nvSpPr>
          <p:cNvPr id="3" name="Content Placeholder 2">
            <a:extLst>
              <a:ext uri="{FF2B5EF4-FFF2-40B4-BE49-F238E27FC236}">
                <a16:creationId xmlns="" xmlns:a16="http://schemas.microsoft.com/office/drawing/2014/main" id="{1268EC8E-869C-4BF0-9AA4-8433A332FCC2}"/>
              </a:ext>
            </a:extLst>
          </p:cNvPr>
          <p:cNvSpPr>
            <a:spLocks noGrp="1"/>
          </p:cNvSpPr>
          <p:nvPr>
            <p:ph idx="1"/>
          </p:nvPr>
        </p:nvSpPr>
        <p:spPr/>
        <p:txBody>
          <a:bodyPr>
            <a:normAutofit lnSpcReduction="10000"/>
          </a:bodyPr>
          <a:lstStyle/>
          <a:p>
            <a:r>
              <a:rPr lang="en-GB" dirty="0"/>
              <a:t>Look back at the poem that you wrote yesterday. </a:t>
            </a:r>
          </a:p>
          <a:p>
            <a:r>
              <a:rPr lang="en-GB" dirty="0"/>
              <a:t>What parts do you like the most? Why?</a:t>
            </a:r>
          </a:p>
          <a:p>
            <a:r>
              <a:rPr lang="en-GB" dirty="0"/>
              <a:t>Look carefully! Are there any parts that could be made better? Why?</a:t>
            </a:r>
          </a:p>
          <a:p>
            <a:r>
              <a:rPr lang="en-GB" dirty="0"/>
              <a:t>Choose one or two sections of your poem that you would like to edit and use a hi-lighter to go over them.</a:t>
            </a:r>
          </a:p>
          <a:p>
            <a:r>
              <a:rPr lang="en-GB" dirty="0"/>
              <a:t>Think about how they could be made better. Could you use more wow words or better description? Could you add alliteration, onomatopoeia or repetition?</a:t>
            </a:r>
          </a:p>
          <a:p>
            <a:r>
              <a:rPr lang="en-GB" dirty="0"/>
              <a:t>Make your edits above your original lines/on the back of your sheet/on a separate piece of paper. Whatever is easiest for you.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3280" y="5501640"/>
            <a:ext cx="609600" cy="609600"/>
          </a:xfrm>
          <a:prstGeom prst="rect">
            <a:avLst/>
          </a:prstGeom>
        </p:spPr>
      </p:pic>
    </p:spTree>
    <p:extLst>
      <p:ext uri="{BB962C8B-B14F-4D97-AF65-F5344CB8AC3E}">
        <p14:creationId xmlns:p14="http://schemas.microsoft.com/office/powerpoint/2010/main" val="115872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2432FC-AE45-40AC-9917-DD372D05EE03}"/>
              </a:ext>
            </a:extLst>
          </p:cNvPr>
          <p:cNvSpPr>
            <a:spLocks noGrp="1"/>
          </p:cNvSpPr>
          <p:nvPr>
            <p:ph type="title"/>
          </p:nvPr>
        </p:nvSpPr>
        <p:spPr/>
        <p:txBody>
          <a:bodyPr/>
          <a:lstStyle/>
          <a:p>
            <a:r>
              <a:rPr lang="en-GB" dirty="0"/>
              <a:t>When you have finished editing</a:t>
            </a:r>
          </a:p>
        </p:txBody>
      </p:sp>
      <p:sp>
        <p:nvSpPr>
          <p:cNvPr id="3" name="Content Placeholder 2">
            <a:extLst>
              <a:ext uri="{FF2B5EF4-FFF2-40B4-BE49-F238E27FC236}">
                <a16:creationId xmlns="" xmlns:a16="http://schemas.microsoft.com/office/drawing/2014/main" id="{F49956C6-A234-4CE3-B4C6-ED1280376D8C}"/>
              </a:ext>
            </a:extLst>
          </p:cNvPr>
          <p:cNvSpPr>
            <a:spLocks noGrp="1"/>
          </p:cNvSpPr>
          <p:nvPr>
            <p:ph idx="1"/>
          </p:nvPr>
        </p:nvSpPr>
        <p:spPr/>
        <p:txBody>
          <a:bodyPr/>
          <a:lstStyle/>
          <a:p>
            <a:pPr marL="0" indent="0">
              <a:buNone/>
            </a:pPr>
            <a:r>
              <a:rPr lang="en-GB" dirty="0"/>
              <a:t>It is time to write up in best!</a:t>
            </a:r>
          </a:p>
          <a:p>
            <a:r>
              <a:rPr lang="en-US" sz="2800" dirty="0">
                <a:latin typeface="Calibri Light" panose="020F0302020204030204" pitchFamily="34" charset="0"/>
                <a:cs typeface="Calibri Light" panose="020F0302020204030204" pitchFamily="34" charset="0"/>
              </a:rPr>
              <a:t>Is each phrase on its own line?</a:t>
            </a:r>
          </a:p>
          <a:p>
            <a:r>
              <a:rPr lang="en-US" sz="2800" dirty="0">
                <a:latin typeface="Calibri Light" panose="020F0302020204030204" pitchFamily="34" charset="0"/>
                <a:cs typeface="Calibri Light" panose="020F0302020204030204" pitchFamily="34" charset="0"/>
              </a:rPr>
              <a:t>Does each line begin with a capital letter?</a:t>
            </a:r>
          </a:p>
          <a:p>
            <a:r>
              <a:rPr lang="en-US" dirty="0">
                <a:latin typeface="Calibri Light" panose="020F0302020204030204" pitchFamily="34" charset="0"/>
                <a:cs typeface="Calibri Light" panose="020F0302020204030204" pitchFamily="34" charset="0"/>
              </a:rPr>
              <a:t>Have you </a:t>
            </a:r>
            <a:r>
              <a:rPr lang="en-US" dirty="0" err="1">
                <a:latin typeface="Calibri Light" panose="020F0302020204030204" pitchFamily="34" charset="0"/>
                <a:cs typeface="Calibri Light" panose="020F0302020204030204" pitchFamily="34" charset="0"/>
              </a:rPr>
              <a:t>organised</a:t>
            </a:r>
            <a:r>
              <a:rPr lang="en-US" dirty="0">
                <a:latin typeface="Calibri Light" panose="020F0302020204030204" pitchFamily="34" charset="0"/>
                <a:cs typeface="Calibri Light" panose="020F0302020204030204" pitchFamily="34" charset="0"/>
              </a:rPr>
              <a:t> your poem into verses?</a:t>
            </a:r>
          </a:p>
          <a:p>
            <a:r>
              <a:rPr lang="en-US" sz="2800" dirty="0">
                <a:latin typeface="Calibri Light" panose="020F0302020204030204" pitchFamily="34" charset="0"/>
                <a:cs typeface="Calibri Light" panose="020F0302020204030204" pitchFamily="34" charset="0"/>
              </a:rPr>
              <a:t>Does each verse use fo</a:t>
            </a:r>
            <a:r>
              <a:rPr lang="en-US" dirty="0">
                <a:latin typeface="Calibri Light" panose="020F0302020204030204" pitchFamily="34" charset="0"/>
                <a:cs typeface="Calibri Light" panose="020F0302020204030204" pitchFamily="34" charset="0"/>
              </a:rPr>
              <a:t>ur lines?</a:t>
            </a:r>
            <a:endParaRPr lang="en-US" sz="2800" dirty="0">
              <a:latin typeface="Calibri Light" panose="020F0302020204030204" pitchFamily="34" charset="0"/>
              <a:cs typeface="Calibri Light" panose="020F0302020204030204" pitchFamily="34" charset="0"/>
            </a:endParaRPr>
          </a:p>
          <a:p>
            <a:r>
              <a:rPr lang="en-US" sz="2800" dirty="0">
                <a:latin typeface="Calibri Light" panose="020F0302020204030204" pitchFamily="34" charset="0"/>
                <a:cs typeface="Calibri Light" panose="020F0302020204030204" pitchFamily="34" charset="0"/>
              </a:rPr>
              <a:t>Exclamation mark - your poem could end with an exclamation</a:t>
            </a:r>
            <a:r>
              <a:rPr lang="en-GB" sz="2800" dirty="0">
                <a:latin typeface="Calibri Light" panose="020F0302020204030204" pitchFamily="34" charset="0"/>
                <a:cs typeface="Calibri Light" panose="020F0302020204030204" pitchFamily="34" charset="0"/>
              </a:rPr>
              <a:t>!</a:t>
            </a:r>
          </a:p>
          <a:p>
            <a:r>
              <a:rPr lang="en-GB" dirty="0">
                <a:latin typeface="Calibri Light" panose="020F0302020204030204" pitchFamily="34" charset="0"/>
                <a:cs typeface="Calibri Light" panose="020F0302020204030204" pitchFamily="34" charset="0"/>
              </a:rPr>
              <a:t>You can add some illustrations.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55086" y="5619206"/>
            <a:ext cx="609600" cy="609600"/>
          </a:xfrm>
          <a:prstGeom prst="rect">
            <a:avLst/>
          </a:prstGeom>
        </p:spPr>
      </p:pic>
    </p:spTree>
    <p:extLst>
      <p:ext uri="{BB962C8B-B14F-4D97-AF65-F5344CB8AC3E}">
        <p14:creationId xmlns:p14="http://schemas.microsoft.com/office/powerpoint/2010/main" val="184880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22B689-800C-4B37-BCAB-D79F6A5F9BDB}"/>
              </a:ext>
            </a:extLst>
          </p:cNvPr>
          <p:cNvSpPr>
            <a:spLocks noGrp="1"/>
          </p:cNvSpPr>
          <p:nvPr>
            <p:ph type="title"/>
          </p:nvPr>
        </p:nvSpPr>
        <p:spPr/>
        <p:txBody>
          <a:bodyPr/>
          <a:lstStyle/>
          <a:p>
            <a:r>
              <a:rPr lang="en-GB" dirty="0"/>
              <a:t>And now to perform!</a:t>
            </a:r>
          </a:p>
        </p:txBody>
      </p:sp>
      <p:sp>
        <p:nvSpPr>
          <p:cNvPr id="3" name="Content Placeholder 2">
            <a:extLst>
              <a:ext uri="{FF2B5EF4-FFF2-40B4-BE49-F238E27FC236}">
                <a16:creationId xmlns="" xmlns:a16="http://schemas.microsoft.com/office/drawing/2014/main" id="{E2DE3223-CB37-4F48-A6AA-4509DE890623}"/>
              </a:ext>
            </a:extLst>
          </p:cNvPr>
          <p:cNvSpPr>
            <a:spLocks noGrp="1"/>
          </p:cNvSpPr>
          <p:nvPr>
            <p:ph idx="1"/>
          </p:nvPr>
        </p:nvSpPr>
        <p:spPr/>
        <p:txBody>
          <a:bodyPr>
            <a:normAutofit/>
          </a:bodyPr>
          <a:lstStyle/>
          <a:p>
            <a:pPr>
              <a:lnSpc>
                <a:spcPct val="107000"/>
              </a:lnSpc>
              <a:spcAft>
                <a:spcPts val="800"/>
              </a:spcAft>
            </a:pPr>
            <a:r>
              <a:rPr lang="en-GB" dirty="0">
                <a:effectLst/>
                <a:ea typeface="Calibri" panose="020F0502020204030204" pitchFamily="34" charset="0"/>
                <a:cs typeface="Times New Roman" panose="02020603050405020304" pitchFamily="18" charset="0"/>
              </a:rPr>
              <a:t>Remember:</a:t>
            </a:r>
          </a:p>
          <a:p>
            <a:pPr>
              <a:lnSpc>
                <a:spcPct val="107000"/>
              </a:lnSpc>
              <a:spcAft>
                <a:spcPts val="800"/>
              </a:spcAft>
            </a:pPr>
            <a:r>
              <a:rPr lang="en-GB" dirty="0">
                <a:effectLst/>
                <a:ea typeface="Calibri" panose="020F0502020204030204" pitchFamily="34" charset="0"/>
                <a:cs typeface="Times New Roman" panose="02020603050405020304" pitchFamily="18" charset="0"/>
              </a:rPr>
              <a:t>A clear, loud voice using expression.</a:t>
            </a:r>
          </a:p>
          <a:p>
            <a:pPr>
              <a:lnSpc>
                <a:spcPct val="107000"/>
              </a:lnSpc>
              <a:spcAft>
                <a:spcPts val="800"/>
              </a:spcAft>
            </a:pPr>
            <a:r>
              <a:rPr lang="en-GB" dirty="0">
                <a:effectLst/>
                <a:ea typeface="Calibri" panose="020F0502020204030204" pitchFamily="34" charset="0"/>
                <a:cs typeface="Times New Roman" panose="02020603050405020304" pitchFamily="18" charset="0"/>
              </a:rPr>
              <a:t>Face the audience.</a:t>
            </a:r>
          </a:p>
          <a:p>
            <a:pPr>
              <a:lnSpc>
                <a:spcPct val="107000"/>
              </a:lnSpc>
              <a:spcAft>
                <a:spcPts val="800"/>
              </a:spcAft>
            </a:pPr>
            <a:r>
              <a:rPr lang="en-GB" dirty="0">
                <a:effectLst/>
                <a:ea typeface="Calibri" panose="020F0502020204030204" pitchFamily="34" charset="0"/>
                <a:cs typeface="Times New Roman" panose="02020603050405020304" pitchFamily="18" charset="0"/>
              </a:rPr>
              <a:t>Keep any paper away from your face. </a:t>
            </a:r>
          </a:p>
          <a:p>
            <a:r>
              <a:rPr lang="en-GB" dirty="0"/>
              <a:t>Can you add some actions?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7337" y="5619206"/>
            <a:ext cx="609600" cy="609600"/>
          </a:xfrm>
          <a:prstGeom prst="rect">
            <a:avLst/>
          </a:prstGeom>
        </p:spPr>
      </p:pic>
    </p:spTree>
    <p:extLst>
      <p:ext uri="{BB962C8B-B14F-4D97-AF65-F5344CB8AC3E}">
        <p14:creationId xmlns:p14="http://schemas.microsoft.com/office/powerpoint/2010/main" val="271305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5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F61C71-459F-412B-8057-8E03FACF7AF1}"/>
              </a:ext>
            </a:extLst>
          </p:cNvPr>
          <p:cNvSpPr>
            <a:spLocks noGrp="1"/>
          </p:cNvSpPr>
          <p:nvPr>
            <p:ph type="title"/>
          </p:nvPr>
        </p:nvSpPr>
        <p:spPr/>
        <p:txBody>
          <a:bodyPr>
            <a:normAutofit fontScale="90000"/>
          </a:bodyPr>
          <a:lstStyle/>
          <a:p>
            <a:r>
              <a:rPr lang="en-GB" dirty="0"/>
              <a:t>Thursday 14</a:t>
            </a:r>
            <a:r>
              <a:rPr lang="en-GB" baseline="30000" dirty="0"/>
              <a:t>th</a:t>
            </a:r>
            <a:r>
              <a:rPr lang="en-GB" dirty="0"/>
              <a:t> January</a:t>
            </a:r>
            <a:br>
              <a:rPr lang="en-GB" dirty="0"/>
            </a:br>
            <a:r>
              <a:rPr lang="en-GB" dirty="0"/>
              <a:t>L.I. To explore language for poetry</a:t>
            </a:r>
            <a:br>
              <a:rPr lang="en-GB" dirty="0"/>
            </a:br>
            <a:r>
              <a:rPr lang="en-GB" sz="4400" u="sng" dirty="0">
                <a:latin typeface="Calibri Light" panose="020F0302020204030204" pitchFamily="34" charset="0"/>
                <a:cs typeface="Calibri Light" panose="020F0302020204030204" pitchFamily="34" charset="0"/>
              </a:rPr>
              <a:t>Steps to Success:</a:t>
            </a:r>
            <a:endParaRPr lang="en-GB" dirty="0"/>
          </a:p>
        </p:txBody>
      </p:sp>
      <p:sp>
        <p:nvSpPr>
          <p:cNvPr id="3" name="Content Placeholder 2">
            <a:extLst>
              <a:ext uri="{FF2B5EF4-FFF2-40B4-BE49-F238E27FC236}">
                <a16:creationId xmlns:a16="http://schemas.microsoft.com/office/drawing/2014/main" xmlns="" id="{B604A629-EE0C-4B2A-9EAF-AF6EA225DD44}"/>
              </a:ext>
            </a:extLst>
          </p:cNvPr>
          <p:cNvSpPr>
            <a:spLocks noGrp="1"/>
          </p:cNvSpPr>
          <p:nvPr>
            <p:ph idx="1"/>
          </p:nvPr>
        </p:nvSpPr>
        <p:spPr>
          <a:xfrm>
            <a:off x="838200" y="1825625"/>
            <a:ext cx="10515600" cy="4534078"/>
          </a:xfrm>
        </p:spPr>
        <p:txBody>
          <a:bodyPr>
            <a:normAutofit/>
          </a:bodyPr>
          <a:lstStyle/>
          <a:p>
            <a:r>
              <a:rPr lang="en-US" sz="3600" u="sng" dirty="0">
                <a:latin typeface="+mj-lt"/>
              </a:rPr>
              <a:t>I</a:t>
            </a:r>
            <a:r>
              <a:rPr lang="en-US" sz="3600" dirty="0">
                <a:latin typeface="+mj-lt"/>
              </a:rPr>
              <a:t> say out loud what I am going to write about.</a:t>
            </a:r>
            <a:r>
              <a:rPr lang="en-US" dirty="0">
                <a:latin typeface="+mj-lt"/>
              </a:rPr>
              <a:t> (Band 1)</a:t>
            </a:r>
          </a:p>
          <a:p>
            <a:r>
              <a:rPr lang="en-US" dirty="0">
                <a:latin typeface="+mj-lt"/>
              </a:rPr>
              <a:t>I</a:t>
            </a:r>
            <a:r>
              <a:rPr lang="en-US" sz="3600" dirty="0">
                <a:latin typeface="+mj-lt"/>
              </a:rPr>
              <a:t> compose a sentence (poetry phrase) before writing it.</a:t>
            </a:r>
            <a:r>
              <a:rPr lang="en-US" dirty="0">
                <a:latin typeface="+mj-lt"/>
              </a:rPr>
              <a:t> (Band 1) </a:t>
            </a:r>
          </a:p>
          <a:p>
            <a:r>
              <a:rPr lang="en-US" dirty="0">
                <a:latin typeface="+mj-lt"/>
              </a:rPr>
              <a:t>I</a:t>
            </a:r>
            <a:r>
              <a:rPr lang="en-US" sz="3600" dirty="0">
                <a:latin typeface="+mj-lt"/>
              </a:rPr>
              <a:t> think about what I am going to write before I write it.</a:t>
            </a:r>
            <a:r>
              <a:rPr lang="en-US" dirty="0">
                <a:latin typeface="+mj-lt"/>
              </a:rPr>
              <a:t> (Band 2) </a:t>
            </a:r>
          </a:p>
          <a:p>
            <a:r>
              <a:rPr lang="en-US" dirty="0">
                <a:latin typeface="+mj-lt"/>
              </a:rPr>
              <a:t>I</a:t>
            </a:r>
            <a:r>
              <a:rPr lang="en-US" sz="3600" dirty="0">
                <a:latin typeface="+mj-lt"/>
              </a:rPr>
              <a:t> write down ideas/keywords, including new vocabulary. </a:t>
            </a:r>
            <a:r>
              <a:rPr lang="en-US" dirty="0">
                <a:latin typeface="+mj-lt"/>
              </a:rPr>
              <a:t>(Band 2) </a:t>
            </a:r>
            <a:endParaRPr lang="en-GB" dirty="0">
              <a:latin typeface="+mj-lt"/>
            </a:endParaRPr>
          </a:p>
          <a:p>
            <a:pPr marL="0" indent="0">
              <a:lnSpc>
                <a:spcPct val="150000"/>
              </a:lnSpc>
              <a:buNone/>
            </a:pPr>
            <a:endParaRPr lang="en-GB" sz="1000" dirty="0">
              <a:latin typeface="Calibri Light" panose="020F0302020204030204" pitchFamily="34" charset="0"/>
              <a:cs typeface="Calibri Light" panose="020F0302020204030204" pitchFamily="34" charset="0"/>
            </a:endParaRPr>
          </a:p>
          <a:p>
            <a:pPr marL="0" indent="0" algn="ctr">
              <a:buNone/>
            </a:pPr>
            <a:endParaRPr lang="en-US" sz="4000" dirty="0">
              <a:latin typeface="Calibri Light" panose="020F0302020204030204" pitchFamily="34" charset="0"/>
              <a:cs typeface="Calibri Light" panose="020F030202020403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16343" y="5828212"/>
            <a:ext cx="609600" cy="609600"/>
          </a:xfrm>
          <a:prstGeom prst="rect">
            <a:avLst/>
          </a:prstGeom>
        </p:spPr>
      </p:pic>
    </p:spTree>
    <p:extLst>
      <p:ext uri="{BB962C8B-B14F-4D97-AF65-F5344CB8AC3E}">
        <p14:creationId xmlns:p14="http://schemas.microsoft.com/office/powerpoint/2010/main" val="23019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E6A2E8-2AAC-4B44-B3BB-CC17E2A01E93}"/>
              </a:ext>
            </a:extLst>
          </p:cNvPr>
          <p:cNvSpPr>
            <a:spLocks noGrp="1"/>
          </p:cNvSpPr>
          <p:nvPr>
            <p:ph type="title"/>
          </p:nvPr>
        </p:nvSpPr>
        <p:spPr/>
        <p:txBody>
          <a:bodyPr/>
          <a:lstStyle/>
          <a:p>
            <a:r>
              <a:rPr lang="en-GB" sz="4400" u="sng" dirty="0">
                <a:latin typeface="Calibri Light" panose="020F0302020204030204" pitchFamily="34" charset="0"/>
                <a:cs typeface="Calibri Light" panose="020F0302020204030204" pitchFamily="34" charset="0"/>
              </a:rPr>
              <a:t>Steps to Success:</a:t>
            </a:r>
            <a:r>
              <a:rPr lang="en-GB" sz="4400" u="sng" dirty="0">
                <a:latin typeface="Comic Sans MS" pitchFamily="66" charset="0"/>
              </a:rPr>
              <a:t/>
            </a:r>
            <a:br>
              <a:rPr lang="en-GB" sz="4400" u="sng" dirty="0">
                <a:latin typeface="Comic Sans MS" pitchFamily="66" charset="0"/>
              </a:rPr>
            </a:br>
            <a:endParaRPr lang="en-GB" dirty="0"/>
          </a:p>
        </p:txBody>
      </p:sp>
      <p:sp>
        <p:nvSpPr>
          <p:cNvPr id="3" name="Content Placeholder 2">
            <a:extLst>
              <a:ext uri="{FF2B5EF4-FFF2-40B4-BE49-F238E27FC236}">
                <a16:creationId xmlns="" xmlns:a16="http://schemas.microsoft.com/office/drawing/2014/main" id="{2CACCA40-2ABE-4090-B1D6-22A8DE1DD57E}"/>
              </a:ext>
            </a:extLst>
          </p:cNvPr>
          <p:cNvSpPr>
            <a:spLocks noGrp="1"/>
          </p:cNvSpPr>
          <p:nvPr>
            <p:ph idx="1"/>
          </p:nvPr>
        </p:nvSpPr>
        <p:spPr/>
        <p:txBody>
          <a:bodyPr>
            <a:normAutofit fontScale="92500"/>
          </a:bodyPr>
          <a:lstStyle/>
          <a:p>
            <a:pPr marL="342900" indent="-342900">
              <a:lnSpc>
                <a:spcPct val="150000"/>
              </a:lnSpc>
              <a:buFont typeface="Courier New" pitchFamily="49" charset="0"/>
              <a:buChar char="o"/>
            </a:pPr>
            <a:r>
              <a:rPr lang="en-US" sz="3000" u="sng" dirty="0">
                <a:latin typeface="Calibri Light" panose="020F0302020204030204" pitchFamily="34" charset="0"/>
                <a:cs typeface="Calibri Light" panose="020F0302020204030204" pitchFamily="34" charset="0"/>
              </a:rPr>
              <a:t>I</a:t>
            </a:r>
            <a:r>
              <a:rPr lang="en-US" sz="3000" dirty="0">
                <a:latin typeface="Calibri Light" panose="020F0302020204030204" pitchFamily="34" charset="0"/>
                <a:cs typeface="Calibri Light" panose="020F0302020204030204" pitchFamily="34" charset="0"/>
              </a:rPr>
              <a:t> recite poems by heart</a:t>
            </a:r>
            <a:r>
              <a:rPr lang="en-US" sz="1100" dirty="0">
                <a:latin typeface="Calibri Light" panose="020F0302020204030204" pitchFamily="34" charset="0"/>
                <a:cs typeface="Calibri Light" panose="020F0302020204030204" pitchFamily="34" charset="0"/>
              </a:rPr>
              <a:t>.  </a:t>
            </a:r>
            <a:r>
              <a:rPr lang="en-US" sz="800" dirty="0">
                <a:latin typeface="Calibri Light" panose="020F0302020204030204" pitchFamily="34" charset="0"/>
                <a:cs typeface="Calibri Light" panose="020F0302020204030204" pitchFamily="34" charset="0"/>
              </a:rPr>
              <a:t>(Band 1 reading)</a:t>
            </a:r>
          </a:p>
          <a:p>
            <a:pPr marL="342900" indent="-342900">
              <a:lnSpc>
                <a:spcPct val="150000"/>
              </a:lnSpc>
              <a:buFont typeface="Courier New" pitchFamily="49" charset="0"/>
              <a:buChar char="o"/>
            </a:pPr>
            <a:r>
              <a:rPr lang="en-US" sz="3000" dirty="0">
                <a:latin typeface="Calibri Light" panose="020F0302020204030204" pitchFamily="34" charset="0"/>
                <a:cs typeface="Calibri Light" panose="020F0302020204030204" pitchFamily="34" charset="0"/>
              </a:rPr>
              <a:t>I join in with predictable phrases when being read to.  </a:t>
            </a:r>
            <a:r>
              <a:rPr lang="en-US" sz="800" dirty="0">
                <a:latin typeface="Calibri Light" panose="020F0302020204030204" pitchFamily="34" charset="0"/>
                <a:cs typeface="Calibri Light" panose="020F0302020204030204" pitchFamily="34" charset="0"/>
              </a:rPr>
              <a:t>(Band 1 reading)</a:t>
            </a:r>
          </a:p>
          <a:p>
            <a:pPr marL="342900" indent="-342900">
              <a:lnSpc>
                <a:spcPct val="150000"/>
              </a:lnSpc>
              <a:buFont typeface="Courier New" pitchFamily="49" charset="0"/>
              <a:buChar char="o"/>
            </a:pPr>
            <a:r>
              <a:rPr lang="en-US" sz="3000" dirty="0">
                <a:latin typeface="Calibri Light" panose="020F0302020204030204" pitchFamily="34" charset="0"/>
                <a:cs typeface="Calibri Light" panose="020F0302020204030204" pitchFamily="34" charset="0"/>
              </a:rPr>
              <a:t>I am beginning to build up a repertoire of poems learnt by heart</a:t>
            </a:r>
            <a:r>
              <a:rPr lang="en-US" sz="1100" dirty="0">
                <a:latin typeface="Calibri Light" panose="020F0302020204030204" pitchFamily="34" charset="0"/>
                <a:cs typeface="Calibri Light" panose="020F0302020204030204" pitchFamily="34" charset="0"/>
              </a:rPr>
              <a:t>.  </a:t>
            </a:r>
            <a:r>
              <a:rPr lang="en-US" sz="800" dirty="0">
                <a:latin typeface="Calibri Light" panose="020F0302020204030204" pitchFamily="34" charset="0"/>
                <a:cs typeface="Calibri Light" panose="020F0302020204030204" pitchFamily="34" charset="0"/>
              </a:rPr>
              <a:t>(Band 2 reading)</a:t>
            </a:r>
          </a:p>
          <a:p>
            <a:pPr marL="342900" indent="-342900">
              <a:lnSpc>
                <a:spcPct val="150000"/>
              </a:lnSpc>
              <a:buFont typeface="Courier New" pitchFamily="49" charset="0"/>
              <a:buChar char="o"/>
            </a:pPr>
            <a:r>
              <a:rPr lang="en-US" sz="3000" dirty="0">
                <a:latin typeface="Calibri Light" panose="020F0302020204030204" pitchFamily="34" charset="0"/>
                <a:cs typeface="Calibri Light" panose="020F0302020204030204" pitchFamily="34" charset="0"/>
              </a:rPr>
              <a:t>I recite poems with understanding and use of intonation.  </a:t>
            </a:r>
            <a:r>
              <a:rPr lang="en-US" sz="800" dirty="0">
                <a:latin typeface="Calibri Light" panose="020F0302020204030204" pitchFamily="34" charset="0"/>
                <a:cs typeface="Calibri Light" panose="020F0302020204030204" pitchFamily="34" charset="0"/>
              </a:rPr>
              <a:t>(Band 2 reading)</a:t>
            </a:r>
          </a:p>
          <a:p>
            <a:pPr marL="342900" indent="-342900">
              <a:lnSpc>
                <a:spcPct val="150000"/>
              </a:lnSpc>
              <a:buFont typeface="Courier New" pitchFamily="49" charset="0"/>
              <a:buChar char="o"/>
            </a:pPr>
            <a:r>
              <a:rPr lang="en-US" sz="3000" dirty="0">
                <a:latin typeface="Calibri Light" panose="020F0302020204030204" pitchFamily="34" charset="0"/>
                <a:cs typeface="Calibri Light" panose="020F0302020204030204" pitchFamily="34" charset="0"/>
              </a:rPr>
              <a:t>I am beginning to develop stamina by planning and writing poetry</a:t>
            </a:r>
            <a:r>
              <a:rPr lang="en-US" sz="1100" dirty="0">
                <a:latin typeface="Calibri Light" panose="020F0302020204030204" pitchFamily="34" charset="0"/>
                <a:cs typeface="Calibri Light" panose="020F0302020204030204" pitchFamily="34" charset="0"/>
              </a:rPr>
              <a:t>.  </a:t>
            </a:r>
            <a:r>
              <a:rPr lang="en-US" sz="800" dirty="0">
                <a:latin typeface="Calibri Light" panose="020F0302020204030204" pitchFamily="34" charset="0"/>
                <a:cs typeface="Calibri Light" panose="020F0302020204030204" pitchFamily="34" charset="0"/>
              </a:rPr>
              <a:t>(Band 2  writing)</a:t>
            </a:r>
            <a:endParaRPr lang="en-GB" sz="800" dirty="0">
              <a:latin typeface="Calibri Light" panose="020F0302020204030204" pitchFamily="34" charset="0"/>
              <a:cs typeface="Calibri Light" panose="020F0302020204030204" pitchFamily="34" charset="0"/>
            </a:endParaRP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16342" y="5488577"/>
            <a:ext cx="609600" cy="609600"/>
          </a:xfrm>
          <a:prstGeom prst="rect">
            <a:avLst/>
          </a:prstGeom>
        </p:spPr>
      </p:pic>
    </p:spTree>
    <p:extLst>
      <p:ext uri="{BB962C8B-B14F-4D97-AF65-F5344CB8AC3E}">
        <p14:creationId xmlns:p14="http://schemas.microsoft.com/office/powerpoint/2010/main" val="167130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1239503-E276-47D9-A268-52FDBEA1066A}"/>
              </a:ext>
            </a:extLst>
          </p:cNvPr>
          <p:cNvSpPr>
            <a:spLocks noGrp="1"/>
          </p:cNvSpPr>
          <p:nvPr>
            <p:ph idx="1"/>
          </p:nvPr>
        </p:nvSpPr>
        <p:spPr/>
        <p:txBody>
          <a:bodyPr>
            <a:normAutofit fontScale="92500" lnSpcReduction="10000"/>
          </a:bodyPr>
          <a:lstStyle/>
          <a:p>
            <a:pPr marL="342900" lvl="0" indent="-342900">
              <a:lnSpc>
                <a:spcPct val="107000"/>
              </a:lnSpc>
              <a:buFont typeface="Symbol" panose="05050102010706020507" pitchFamily="18" charset="2"/>
              <a:buChar char=""/>
            </a:pPr>
            <a:r>
              <a:rPr lang="en-GB" sz="3200" dirty="0">
                <a:effectLst/>
                <a:latin typeface="Calibri" panose="020F0502020204030204" pitchFamily="34" charset="0"/>
                <a:ea typeface="Calibri" panose="020F0502020204030204" pitchFamily="34" charset="0"/>
                <a:cs typeface="Times New Roman" panose="02020603050405020304" pitchFamily="18" charset="0"/>
              </a:rPr>
              <a:t>I recite poems by heart. (Band 1 Reading)</a:t>
            </a:r>
          </a:p>
          <a:p>
            <a:pPr marL="342900" lvl="0" indent="-342900">
              <a:lnSpc>
                <a:spcPct val="107000"/>
              </a:lnSpc>
              <a:buFont typeface="Symbol" panose="05050102010706020507" pitchFamily="18" charset="2"/>
              <a:buChar char=""/>
            </a:pPr>
            <a:r>
              <a:rPr lang="en-GB" sz="3200" dirty="0">
                <a:effectLst/>
                <a:latin typeface="Calibri" panose="020F0502020204030204" pitchFamily="34" charset="0"/>
                <a:ea typeface="Calibri" panose="020F0502020204030204" pitchFamily="34" charset="0"/>
                <a:cs typeface="Times New Roman" panose="02020603050405020304" pitchFamily="18" charset="0"/>
              </a:rPr>
              <a:t>I join in with predictable phrases when being read to. (Band 1 Reading) </a:t>
            </a:r>
          </a:p>
          <a:p>
            <a:pPr marL="342900" lvl="0" indent="-342900">
              <a:lnSpc>
                <a:spcPct val="107000"/>
              </a:lnSpc>
              <a:buFont typeface="Symbol" panose="05050102010706020507" pitchFamily="18" charset="2"/>
              <a:buChar char=""/>
            </a:pPr>
            <a:r>
              <a:rPr lang="en-GB" sz="3200" dirty="0">
                <a:effectLst/>
                <a:latin typeface="Calibri" panose="020F0502020204030204" pitchFamily="34" charset="0"/>
                <a:ea typeface="Calibri" panose="020F0502020204030204" pitchFamily="34" charset="0"/>
                <a:cs typeface="Times New Roman" panose="02020603050405020304" pitchFamily="18" charset="0"/>
              </a:rPr>
              <a:t>I am beginning to build up a repertoire of poems, learnt by heart. Recite these with understanding and use of intonation. (Band 2 Reading)</a:t>
            </a:r>
          </a:p>
          <a:p>
            <a:pPr marL="342900" lvl="0" indent="-342900">
              <a:lnSpc>
                <a:spcPct val="107000"/>
              </a:lnSpc>
              <a:spcAft>
                <a:spcPts val="800"/>
              </a:spcAft>
              <a:buFont typeface="Symbol" panose="05050102010706020507" pitchFamily="18" charset="2"/>
              <a:buChar char=""/>
            </a:pPr>
            <a:r>
              <a:rPr lang="en-GB" sz="3200" dirty="0">
                <a:effectLst/>
                <a:latin typeface="Calibri" panose="020F0502020204030204" pitchFamily="34" charset="0"/>
                <a:ea typeface="Calibri" panose="020F0502020204030204" pitchFamily="34" charset="0"/>
                <a:cs typeface="Times New Roman" panose="02020603050405020304" pitchFamily="18" charset="0"/>
              </a:rPr>
              <a:t>I am beginning to develop stamina for writing by planning and writing poetry. (Band 2 Writing)</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77154" y="5710646"/>
            <a:ext cx="609600" cy="609600"/>
          </a:xfrm>
          <a:prstGeom prst="rect">
            <a:avLst/>
          </a:prstGeom>
        </p:spPr>
      </p:pic>
    </p:spTree>
    <p:extLst>
      <p:ext uri="{BB962C8B-B14F-4D97-AF65-F5344CB8AC3E}">
        <p14:creationId xmlns:p14="http://schemas.microsoft.com/office/powerpoint/2010/main" val="242588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891B9F8-6D0F-40CC-B7D5-2DA1F8FA68A7}"/>
              </a:ext>
            </a:extLst>
          </p:cNvPr>
          <p:cNvSpPr>
            <a:spLocks noGrp="1"/>
          </p:cNvSpPr>
          <p:nvPr>
            <p:ph idx="1"/>
          </p:nvPr>
        </p:nvSpPr>
        <p:spPr/>
        <p:txBody>
          <a:bodyPr>
            <a:normAutofit/>
          </a:bodyPr>
          <a:lstStyle/>
          <a:p>
            <a:pPr marL="0" indent="0">
              <a:buNone/>
            </a:pPr>
            <a:r>
              <a:rPr lang="en-GB" sz="6600" dirty="0"/>
              <a:t>Let’s look at another list poem</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0035" y="5736771"/>
            <a:ext cx="609600" cy="609600"/>
          </a:xfrm>
          <a:prstGeom prst="rect">
            <a:avLst/>
          </a:prstGeom>
        </p:spPr>
      </p:pic>
    </p:spTree>
    <p:extLst>
      <p:ext uri="{BB962C8B-B14F-4D97-AF65-F5344CB8AC3E}">
        <p14:creationId xmlns:p14="http://schemas.microsoft.com/office/powerpoint/2010/main" val="183845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316E72-AD08-40B8-BA5F-6B67AAFA8A2F}"/>
              </a:ext>
            </a:extLst>
          </p:cNvPr>
          <p:cNvSpPr>
            <a:spLocks noGrp="1"/>
          </p:cNvSpPr>
          <p:nvPr>
            <p:ph type="title"/>
          </p:nvPr>
        </p:nvSpPr>
        <p:spPr>
          <a:xfrm>
            <a:off x="2081374" y="261991"/>
            <a:ext cx="8377719" cy="908871"/>
          </a:xfrm>
        </p:spPr>
        <p:txBody>
          <a:bodyPr/>
          <a:lstStyle/>
          <a:p>
            <a:pPr algn="ctr"/>
            <a:r>
              <a:rPr lang="en-GB" b="1" u="sng" dirty="0"/>
              <a:t>Falling Snow - Anonymous</a:t>
            </a:r>
          </a:p>
        </p:txBody>
      </p:sp>
      <p:sp>
        <p:nvSpPr>
          <p:cNvPr id="3" name="Content Placeholder 2">
            <a:extLst>
              <a:ext uri="{FF2B5EF4-FFF2-40B4-BE49-F238E27FC236}">
                <a16:creationId xmlns:a16="http://schemas.microsoft.com/office/drawing/2014/main" xmlns="" id="{2FBFF160-5063-400E-9ABC-6F2906169D6C}"/>
              </a:ext>
            </a:extLst>
          </p:cNvPr>
          <p:cNvSpPr>
            <a:spLocks noGrp="1"/>
          </p:cNvSpPr>
          <p:nvPr>
            <p:ph idx="1"/>
          </p:nvPr>
        </p:nvSpPr>
        <p:spPr>
          <a:xfrm>
            <a:off x="838200" y="1170862"/>
            <a:ext cx="10515600" cy="5425147"/>
          </a:xfrm>
        </p:spPr>
        <p:txBody>
          <a:bodyPr>
            <a:normAutofit fontScale="92500" lnSpcReduction="10000"/>
          </a:bodyPr>
          <a:lstStyle/>
          <a:p>
            <a:pPr marL="0" indent="0" algn="ctr">
              <a:buNone/>
            </a:pPr>
            <a:r>
              <a:rPr lang="en-GB" sz="4000" dirty="0"/>
              <a:t>See the pretty snowflakes</a:t>
            </a:r>
          </a:p>
          <a:p>
            <a:pPr marL="0" indent="0" algn="ctr">
              <a:buNone/>
            </a:pPr>
            <a:r>
              <a:rPr lang="en-GB" sz="4000" dirty="0"/>
              <a:t>Falling from the sky;</a:t>
            </a:r>
          </a:p>
          <a:p>
            <a:pPr marL="0" indent="0" algn="ctr">
              <a:buNone/>
            </a:pPr>
            <a:r>
              <a:rPr lang="en-GB" sz="4000" dirty="0"/>
              <a:t>On the wall and housetops</a:t>
            </a:r>
          </a:p>
          <a:p>
            <a:pPr marL="0" indent="0" algn="ctr">
              <a:buNone/>
            </a:pPr>
            <a:r>
              <a:rPr lang="en-GB" sz="4000" dirty="0"/>
              <a:t>Soft and thick they lie.</a:t>
            </a:r>
          </a:p>
          <a:p>
            <a:pPr marL="0" indent="0" algn="ctr">
              <a:buNone/>
            </a:pPr>
            <a:endParaRPr lang="en-GB" sz="4000" dirty="0"/>
          </a:p>
          <a:p>
            <a:pPr marL="0" indent="0" algn="ctr">
              <a:buNone/>
            </a:pPr>
            <a:r>
              <a:rPr lang="en-GB" sz="4000" dirty="0"/>
              <a:t>On the window ledges,</a:t>
            </a:r>
          </a:p>
          <a:p>
            <a:pPr marL="0" indent="0" algn="ctr">
              <a:buNone/>
            </a:pPr>
            <a:r>
              <a:rPr lang="en-GB" sz="4000" dirty="0"/>
              <a:t>On the branches bare;</a:t>
            </a:r>
          </a:p>
          <a:p>
            <a:pPr marL="0" indent="0" algn="ctr">
              <a:buNone/>
            </a:pPr>
            <a:r>
              <a:rPr lang="en-GB" sz="4000" dirty="0"/>
              <a:t>Now how fast they gather,</a:t>
            </a:r>
          </a:p>
          <a:p>
            <a:pPr marL="0" indent="0" algn="ctr">
              <a:buNone/>
            </a:pPr>
            <a:r>
              <a:rPr lang="en-GB" sz="4000" dirty="0"/>
              <a:t>Filling all the air.</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55532" y="5527766"/>
            <a:ext cx="609600" cy="609600"/>
          </a:xfrm>
          <a:prstGeom prst="rect">
            <a:avLst/>
          </a:prstGeom>
        </p:spPr>
      </p:pic>
    </p:spTree>
    <p:extLst>
      <p:ext uri="{BB962C8B-B14F-4D97-AF65-F5344CB8AC3E}">
        <p14:creationId xmlns:p14="http://schemas.microsoft.com/office/powerpoint/2010/main" val="212271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FBFF160-5063-400E-9ABC-6F2906169D6C}"/>
              </a:ext>
            </a:extLst>
          </p:cNvPr>
          <p:cNvSpPr>
            <a:spLocks noGrp="1"/>
          </p:cNvSpPr>
          <p:nvPr>
            <p:ph idx="1"/>
          </p:nvPr>
        </p:nvSpPr>
        <p:spPr>
          <a:xfrm>
            <a:off x="838200" y="1170862"/>
            <a:ext cx="10515600" cy="5425147"/>
          </a:xfrm>
        </p:spPr>
        <p:txBody>
          <a:bodyPr>
            <a:normAutofit fontScale="92500" lnSpcReduction="10000"/>
          </a:bodyPr>
          <a:lstStyle/>
          <a:p>
            <a:pPr marL="0" indent="0" algn="ctr">
              <a:buNone/>
            </a:pPr>
            <a:r>
              <a:rPr lang="en-GB" sz="4000" dirty="0"/>
              <a:t>Look into the garden,</a:t>
            </a:r>
          </a:p>
          <a:p>
            <a:pPr marL="0" indent="0" algn="ctr">
              <a:buNone/>
            </a:pPr>
            <a:r>
              <a:rPr lang="en-GB" sz="4000" dirty="0"/>
              <a:t>Where the grass was green;</a:t>
            </a:r>
          </a:p>
          <a:p>
            <a:pPr marL="0" indent="0" algn="ctr">
              <a:buNone/>
            </a:pPr>
            <a:r>
              <a:rPr lang="en-GB" sz="4000" dirty="0"/>
              <a:t>Covered by the snowflakes,</a:t>
            </a:r>
          </a:p>
          <a:p>
            <a:pPr marL="0" indent="0" algn="ctr">
              <a:buNone/>
            </a:pPr>
            <a:r>
              <a:rPr lang="en-GB" sz="4000" dirty="0"/>
              <a:t>Not a blade is seen.</a:t>
            </a:r>
          </a:p>
          <a:p>
            <a:pPr marL="0" indent="0" algn="ctr">
              <a:buNone/>
            </a:pPr>
            <a:endParaRPr lang="en-GB" sz="4000" dirty="0"/>
          </a:p>
          <a:p>
            <a:pPr marL="0" indent="0" algn="ctr">
              <a:buNone/>
            </a:pPr>
            <a:r>
              <a:rPr lang="en-GB" sz="4000" dirty="0"/>
              <a:t>Now the bare black bushes </a:t>
            </a:r>
          </a:p>
          <a:p>
            <a:pPr marL="0" indent="0" algn="ctr">
              <a:buNone/>
            </a:pPr>
            <a:r>
              <a:rPr lang="en-GB" sz="4000" dirty="0"/>
              <a:t>All look soft and white,</a:t>
            </a:r>
          </a:p>
          <a:p>
            <a:pPr marL="0" indent="0" algn="ctr">
              <a:buNone/>
            </a:pPr>
            <a:r>
              <a:rPr lang="en-GB" sz="4000" dirty="0"/>
              <a:t>Every twig is laden,</a:t>
            </a:r>
          </a:p>
          <a:p>
            <a:pPr marL="0" indent="0" algn="ctr">
              <a:buNone/>
            </a:pPr>
            <a:r>
              <a:rPr lang="en-GB" sz="4000" dirty="0"/>
              <a:t>What a pretty sight!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16343" y="5566954"/>
            <a:ext cx="609600" cy="609600"/>
          </a:xfrm>
          <a:prstGeom prst="rect">
            <a:avLst/>
          </a:prstGeom>
        </p:spPr>
      </p:pic>
    </p:spTree>
    <p:extLst>
      <p:ext uri="{BB962C8B-B14F-4D97-AF65-F5344CB8AC3E}">
        <p14:creationId xmlns:p14="http://schemas.microsoft.com/office/powerpoint/2010/main" val="149232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205B0F2-11BA-4001-9FC1-1E5CEC1550C6}"/>
              </a:ext>
            </a:extLst>
          </p:cNvPr>
          <p:cNvSpPr>
            <a:spLocks noGrp="1"/>
          </p:cNvSpPr>
          <p:nvPr>
            <p:ph idx="1"/>
          </p:nvPr>
        </p:nvSpPr>
        <p:spPr>
          <a:xfrm>
            <a:off x="838200" y="365125"/>
            <a:ext cx="10515600" cy="5811838"/>
          </a:xfrm>
        </p:spPr>
        <p:txBody>
          <a:bodyPr>
            <a:normAutofit fontScale="92500"/>
          </a:bodyPr>
          <a:lstStyle/>
          <a:p>
            <a:pPr marL="0" indent="0">
              <a:buNone/>
            </a:pPr>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What is happening in the poem?</a:t>
            </a:r>
          </a:p>
          <a:p>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Can we guess how the poet is feeling?</a:t>
            </a:r>
          </a:p>
          <a:p>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Do you notice any patterns? What else do you notice? E.g. Is there rhyme, repetition, alliteration?</a:t>
            </a:r>
            <a:endParaRPr lang="en-GB" sz="4000" dirty="0">
              <a:latin typeface="Calibri Light" panose="020F0302020204030204" pitchFamily="34" charset="0"/>
              <a:cs typeface="Calibri Light" panose="020F0302020204030204" pitchFamily="34" charset="0"/>
            </a:endParaRPr>
          </a:p>
          <a:p>
            <a:pPr marL="0" indent="0">
              <a:buNone/>
            </a:pPr>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Do you like the poem? Why/why not?</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0400" y="5501640"/>
            <a:ext cx="609600" cy="609600"/>
          </a:xfrm>
          <a:prstGeom prst="rect">
            <a:avLst/>
          </a:prstGeom>
        </p:spPr>
      </p:pic>
    </p:spTree>
    <p:extLst>
      <p:ext uri="{BB962C8B-B14F-4D97-AF65-F5344CB8AC3E}">
        <p14:creationId xmlns:p14="http://schemas.microsoft.com/office/powerpoint/2010/main" val="71849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81CA89-096B-4293-BB1A-44EECE224F27}"/>
              </a:ext>
            </a:extLst>
          </p:cNvPr>
          <p:cNvSpPr>
            <a:spLocks noGrp="1"/>
          </p:cNvSpPr>
          <p:nvPr>
            <p:ph type="title"/>
          </p:nvPr>
        </p:nvSpPr>
        <p:spPr/>
        <p:txBody>
          <a:bodyPr/>
          <a:lstStyle/>
          <a:p>
            <a:r>
              <a:rPr lang="en-GB" b="1" dirty="0" smtClean="0"/>
              <a:t>Editing and Publishing</a:t>
            </a:r>
            <a:endParaRPr lang="en-GB" b="1" dirty="0"/>
          </a:p>
        </p:txBody>
      </p:sp>
      <p:sp>
        <p:nvSpPr>
          <p:cNvPr id="3" name="Content Placeholder 2">
            <a:extLst>
              <a:ext uri="{FF2B5EF4-FFF2-40B4-BE49-F238E27FC236}">
                <a16:creationId xmlns:a16="http://schemas.microsoft.com/office/drawing/2014/main" xmlns="" id="{DD4E9AFC-C680-4B7C-8123-52474F4BDED8}"/>
              </a:ext>
            </a:extLst>
          </p:cNvPr>
          <p:cNvSpPr>
            <a:spLocks noGrp="1"/>
          </p:cNvSpPr>
          <p:nvPr>
            <p:ph idx="1"/>
          </p:nvPr>
        </p:nvSpPr>
        <p:spPr/>
        <p:txBody>
          <a:bodyPr>
            <a:normAutofit lnSpcReduction="10000"/>
          </a:bodyPr>
          <a:lstStyle/>
          <a:p>
            <a:pPr marL="0" indent="0">
              <a:buNone/>
            </a:pPr>
            <a:r>
              <a:rPr lang="en-GB" sz="3200" dirty="0"/>
              <a:t>Today you may need more time to edit and finish writing up your sound collector poem in best. If you need to please finish this.</a:t>
            </a:r>
          </a:p>
          <a:p>
            <a:pPr marL="0" indent="0">
              <a:buNone/>
            </a:pPr>
            <a:endParaRPr lang="en-GB" sz="3200" dirty="0"/>
          </a:p>
          <a:p>
            <a:pPr marL="0" indent="0">
              <a:buNone/>
            </a:pPr>
            <a:r>
              <a:rPr lang="en-GB" sz="3200" dirty="0"/>
              <a:t>However, if you have finished writing your sound collector poem you can choose one of the poems shared this week to learn off by heart.  If you are finding it tricky, you don’t have to learn the whole thing, just a verse is fine. If you don’t like any of the poems we have used you can choose a different one that you prefer.</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2468" y="5331823"/>
            <a:ext cx="609600" cy="609600"/>
          </a:xfrm>
          <a:prstGeom prst="rect">
            <a:avLst/>
          </a:prstGeom>
        </p:spPr>
      </p:pic>
    </p:spTree>
    <p:extLst>
      <p:ext uri="{BB962C8B-B14F-4D97-AF65-F5344CB8AC3E}">
        <p14:creationId xmlns:p14="http://schemas.microsoft.com/office/powerpoint/2010/main" val="4096193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22B689-800C-4B37-BCAB-D79F6A5F9BDB}"/>
              </a:ext>
            </a:extLst>
          </p:cNvPr>
          <p:cNvSpPr>
            <a:spLocks noGrp="1"/>
          </p:cNvSpPr>
          <p:nvPr>
            <p:ph type="title"/>
          </p:nvPr>
        </p:nvSpPr>
        <p:spPr/>
        <p:txBody>
          <a:bodyPr/>
          <a:lstStyle/>
          <a:p>
            <a:r>
              <a:rPr lang="en-GB" dirty="0"/>
              <a:t>And now to perform!</a:t>
            </a:r>
          </a:p>
        </p:txBody>
      </p:sp>
      <p:sp>
        <p:nvSpPr>
          <p:cNvPr id="3" name="Content Placeholder 2">
            <a:extLst>
              <a:ext uri="{FF2B5EF4-FFF2-40B4-BE49-F238E27FC236}">
                <a16:creationId xmlns:a16="http://schemas.microsoft.com/office/drawing/2014/main" xmlns="" id="{E2DE3223-CB37-4F48-A6AA-4509DE890623}"/>
              </a:ext>
            </a:extLst>
          </p:cNvPr>
          <p:cNvSpPr>
            <a:spLocks noGrp="1"/>
          </p:cNvSpPr>
          <p:nvPr>
            <p:ph idx="1"/>
          </p:nvPr>
        </p:nvSpPr>
        <p:spPr/>
        <p:txBody>
          <a:bodyPr>
            <a:normAutofit/>
          </a:bodyPr>
          <a:lstStyle/>
          <a:p>
            <a:pPr>
              <a:lnSpc>
                <a:spcPct val="107000"/>
              </a:lnSpc>
              <a:spcAft>
                <a:spcPts val="800"/>
              </a:spcAft>
            </a:pPr>
            <a:r>
              <a:rPr lang="en-GB" dirty="0">
                <a:effectLst/>
                <a:ea typeface="Calibri" panose="020F0502020204030204" pitchFamily="34" charset="0"/>
                <a:cs typeface="Times New Roman" panose="02020603050405020304" pitchFamily="18" charset="0"/>
              </a:rPr>
              <a:t>Remember:</a:t>
            </a:r>
          </a:p>
          <a:p>
            <a:pPr>
              <a:lnSpc>
                <a:spcPct val="107000"/>
              </a:lnSpc>
              <a:spcAft>
                <a:spcPts val="800"/>
              </a:spcAft>
            </a:pPr>
            <a:r>
              <a:rPr lang="en-GB" dirty="0">
                <a:effectLst/>
                <a:ea typeface="Calibri" panose="020F0502020204030204" pitchFamily="34" charset="0"/>
                <a:cs typeface="Times New Roman" panose="02020603050405020304" pitchFamily="18" charset="0"/>
              </a:rPr>
              <a:t>A clear, loud voice using expression.</a:t>
            </a:r>
          </a:p>
          <a:p>
            <a:pPr>
              <a:lnSpc>
                <a:spcPct val="107000"/>
              </a:lnSpc>
              <a:spcAft>
                <a:spcPts val="800"/>
              </a:spcAft>
            </a:pPr>
            <a:r>
              <a:rPr lang="en-GB" dirty="0">
                <a:effectLst/>
                <a:ea typeface="Calibri" panose="020F0502020204030204" pitchFamily="34" charset="0"/>
                <a:cs typeface="Times New Roman" panose="02020603050405020304" pitchFamily="18" charset="0"/>
              </a:rPr>
              <a:t>Face the audience.</a:t>
            </a:r>
          </a:p>
          <a:p>
            <a:pPr>
              <a:lnSpc>
                <a:spcPct val="107000"/>
              </a:lnSpc>
              <a:spcAft>
                <a:spcPts val="800"/>
              </a:spcAft>
            </a:pPr>
            <a:r>
              <a:rPr lang="en-GB" dirty="0">
                <a:effectLst/>
                <a:ea typeface="Calibri" panose="020F0502020204030204" pitchFamily="34" charset="0"/>
                <a:cs typeface="Times New Roman" panose="02020603050405020304" pitchFamily="18" charset="0"/>
              </a:rPr>
              <a:t>Keep any paper away from your face. </a:t>
            </a:r>
          </a:p>
          <a:p>
            <a:r>
              <a:rPr lang="en-GB" dirty="0"/>
              <a:t>Can you add some actions?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68148" y="5070566"/>
            <a:ext cx="609600" cy="609600"/>
          </a:xfrm>
          <a:prstGeom prst="rect">
            <a:avLst/>
          </a:prstGeom>
        </p:spPr>
      </p:pic>
    </p:spTree>
    <p:extLst>
      <p:ext uri="{BB962C8B-B14F-4D97-AF65-F5344CB8AC3E}">
        <p14:creationId xmlns:p14="http://schemas.microsoft.com/office/powerpoint/2010/main" val="289516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F61C71-459F-412B-8057-8E03FACF7AF1}"/>
              </a:ext>
            </a:extLst>
          </p:cNvPr>
          <p:cNvSpPr>
            <a:spLocks noGrp="1"/>
          </p:cNvSpPr>
          <p:nvPr>
            <p:ph type="title"/>
          </p:nvPr>
        </p:nvSpPr>
        <p:spPr>
          <a:xfrm>
            <a:off x="92467" y="71919"/>
            <a:ext cx="11918023" cy="1618769"/>
          </a:xfrm>
        </p:spPr>
        <p:txBody>
          <a:bodyPr>
            <a:normAutofit fontScale="90000"/>
          </a:bodyPr>
          <a:lstStyle/>
          <a:p>
            <a:r>
              <a:rPr lang="en-GB" dirty="0"/>
              <a:t/>
            </a:r>
            <a:br>
              <a:rPr lang="en-GB" dirty="0"/>
            </a:br>
            <a:r>
              <a:rPr lang="en-GB" sz="3600" dirty="0"/>
              <a:t>Friday 15</a:t>
            </a:r>
            <a:r>
              <a:rPr lang="en-GB" sz="3600" baseline="30000" dirty="0"/>
              <a:t>th</a:t>
            </a:r>
            <a:r>
              <a:rPr lang="en-GB" sz="3600" dirty="0"/>
              <a:t> January</a:t>
            </a:r>
            <a:br>
              <a:rPr lang="en-GB" sz="3600" dirty="0"/>
            </a:br>
            <a:r>
              <a:rPr lang="en-GB" sz="3600" dirty="0"/>
              <a:t>Grammar, Punctuation and Spelling</a:t>
            </a:r>
            <a:br>
              <a:rPr lang="en-GB" sz="3600" dirty="0"/>
            </a:br>
            <a:r>
              <a:rPr lang="en-GB" sz="3600" dirty="0"/>
              <a:t>L.I. To use plurals.</a:t>
            </a:r>
            <a:r>
              <a:rPr lang="en-GB" dirty="0"/>
              <a:t/>
            </a:r>
            <a:br>
              <a:rPr lang="en-GB" dirty="0"/>
            </a:br>
            <a:endParaRPr lang="en-GB" dirty="0"/>
          </a:p>
        </p:txBody>
      </p:sp>
      <p:sp>
        <p:nvSpPr>
          <p:cNvPr id="3" name="Content Placeholder 2">
            <a:extLst>
              <a:ext uri="{FF2B5EF4-FFF2-40B4-BE49-F238E27FC236}">
                <a16:creationId xmlns:a16="http://schemas.microsoft.com/office/drawing/2014/main" xmlns="" id="{B604A629-EE0C-4B2A-9EAF-AF6EA225DD44}"/>
              </a:ext>
            </a:extLst>
          </p:cNvPr>
          <p:cNvSpPr>
            <a:spLocks noGrp="1"/>
          </p:cNvSpPr>
          <p:nvPr>
            <p:ph idx="1"/>
          </p:nvPr>
        </p:nvSpPr>
        <p:spPr>
          <a:xfrm>
            <a:off x="277402" y="1571947"/>
            <a:ext cx="11076398" cy="4787756"/>
          </a:xfrm>
        </p:spPr>
        <p:txBody>
          <a:bodyPr>
            <a:normAutofit/>
          </a:bodyPr>
          <a:lstStyle/>
          <a:p>
            <a:pPr marL="0" indent="0">
              <a:lnSpc>
                <a:spcPct val="150000"/>
              </a:lnSpc>
              <a:spcBef>
                <a:spcPts val="0"/>
              </a:spcBef>
              <a:buNone/>
            </a:pPr>
            <a:r>
              <a:rPr lang="en-GB" sz="3200" u="sng" dirty="0">
                <a:latin typeface="Calibri Light" panose="020F0302020204030204" pitchFamily="34" charset="0"/>
                <a:cs typeface="Calibri Light" panose="020F0302020204030204" pitchFamily="34" charset="0"/>
              </a:rPr>
              <a:t>Steps to Success: </a:t>
            </a:r>
          </a:p>
          <a:p>
            <a:pPr>
              <a:lnSpc>
                <a:spcPct val="150000"/>
              </a:lnSpc>
              <a:spcBef>
                <a:spcPts val="0"/>
              </a:spcBef>
            </a:pPr>
            <a:r>
              <a:rPr lang="en-GB" sz="3600" dirty="0">
                <a:latin typeface="Calibri Light" panose="020F0302020204030204" pitchFamily="34" charset="0"/>
                <a:cs typeface="Calibri Light" panose="020F0302020204030204" pitchFamily="34" charset="0"/>
              </a:rPr>
              <a:t>I can understand the terminology singular and plural.</a:t>
            </a:r>
          </a:p>
          <a:p>
            <a:pPr>
              <a:lnSpc>
                <a:spcPct val="150000"/>
              </a:lnSpc>
              <a:spcBef>
                <a:spcPts val="0"/>
              </a:spcBef>
            </a:pPr>
            <a:r>
              <a:rPr lang="en-GB" sz="3600" dirty="0">
                <a:latin typeface="Calibri Light" panose="020F0302020204030204" pitchFamily="34" charset="0"/>
                <a:cs typeface="Calibri Light" panose="020F0302020204030204" pitchFamily="34" charset="0"/>
              </a:rPr>
              <a:t>I choose the correct ending to make the word plural.</a:t>
            </a:r>
          </a:p>
          <a:p>
            <a:pPr>
              <a:lnSpc>
                <a:spcPct val="150000"/>
              </a:lnSpc>
              <a:spcBef>
                <a:spcPts val="0"/>
              </a:spcBef>
            </a:pPr>
            <a:r>
              <a:rPr lang="en-GB" sz="3600" dirty="0">
                <a:latin typeface="Calibri Light" panose="020F0302020204030204" pitchFamily="34" charset="0"/>
                <a:cs typeface="Calibri Light" panose="020F0302020204030204" pitchFamily="34" charset="0"/>
              </a:rPr>
              <a:t>I can explain some of the plural rules.</a:t>
            </a:r>
          </a:p>
          <a:p>
            <a:pPr marL="0" indent="0">
              <a:lnSpc>
                <a:spcPct val="150000"/>
              </a:lnSpc>
              <a:buNone/>
            </a:pPr>
            <a:endParaRPr lang="en-GB" dirty="0">
              <a:latin typeface="Calibri Light" panose="020F0302020204030204" pitchFamily="34" charset="0"/>
              <a:cs typeface="Calibri Light" panose="020F0302020204030204" pitchFamily="34" charset="0"/>
            </a:endParaRPr>
          </a:p>
          <a:p>
            <a:pPr marL="0" indent="0" algn="ctr">
              <a:buNone/>
            </a:pPr>
            <a:endParaRPr lang="en-US" sz="4000" dirty="0">
              <a:latin typeface="Calibri Light" panose="020F0302020204030204" pitchFamily="34" charset="0"/>
              <a:cs typeface="Calibri Light" panose="020F0302020204030204" pitchFamily="3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94274" y="5697583"/>
            <a:ext cx="609600" cy="609600"/>
          </a:xfrm>
          <a:prstGeom prst="rect">
            <a:avLst/>
          </a:prstGeom>
        </p:spPr>
      </p:pic>
    </p:spTree>
    <p:extLst>
      <p:ext uri="{BB962C8B-B14F-4D97-AF65-F5344CB8AC3E}">
        <p14:creationId xmlns:p14="http://schemas.microsoft.com/office/powerpoint/2010/main" val="177517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A90C26-797D-4A6F-8D8C-C7A5562C170A}"/>
              </a:ext>
            </a:extLst>
          </p:cNvPr>
          <p:cNvSpPr>
            <a:spLocks noGrp="1"/>
          </p:cNvSpPr>
          <p:nvPr>
            <p:ph type="title"/>
          </p:nvPr>
        </p:nvSpPr>
        <p:spPr/>
        <p:txBody>
          <a:bodyPr>
            <a:normAutofit/>
          </a:bodyPr>
          <a:lstStyle/>
          <a:p>
            <a:r>
              <a:rPr lang="en-GB" sz="5400" b="1" u="sng" dirty="0"/>
              <a:t>Remember!</a:t>
            </a:r>
          </a:p>
        </p:txBody>
      </p:sp>
      <p:sp>
        <p:nvSpPr>
          <p:cNvPr id="3" name="Content Placeholder 2">
            <a:extLst>
              <a:ext uri="{FF2B5EF4-FFF2-40B4-BE49-F238E27FC236}">
                <a16:creationId xmlns:a16="http://schemas.microsoft.com/office/drawing/2014/main" xmlns="" id="{CFB60F00-7C8E-4491-AA83-9D3468B6464E}"/>
              </a:ext>
            </a:extLst>
          </p:cNvPr>
          <p:cNvSpPr>
            <a:spLocks noGrp="1"/>
          </p:cNvSpPr>
          <p:nvPr>
            <p:ph idx="1"/>
          </p:nvPr>
        </p:nvSpPr>
        <p:spPr/>
        <p:txBody>
          <a:bodyPr>
            <a:normAutofit/>
          </a:bodyPr>
          <a:lstStyle/>
          <a:p>
            <a:pPr marL="0" indent="0">
              <a:buNone/>
            </a:pPr>
            <a:r>
              <a:rPr lang="en-GB" sz="4400" dirty="0"/>
              <a:t>Friday is Spelling Test Day!</a:t>
            </a:r>
          </a:p>
          <a:p>
            <a:pPr marL="0" indent="0">
              <a:buNone/>
            </a:pPr>
            <a:r>
              <a:rPr lang="en-GB" sz="4400" dirty="0"/>
              <a:t>How did you do?</a:t>
            </a:r>
          </a:p>
          <a:p>
            <a:pPr marL="0" indent="0">
              <a:buNone/>
            </a:pPr>
            <a:r>
              <a:rPr lang="en-GB" sz="4400" dirty="0"/>
              <a:t>Let us know on ClassDojo.</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85715" y="5423262"/>
            <a:ext cx="609600" cy="609600"/>
          </a:xfrm>
          <a:prstGeom prst="rect">
            <a:avLst/>
          </a:prstGeom>
        </p:spPr>
      </p:pic>
    </p:spTree>
    <p:extLst>
      <p:ext uri="{BB962C8B-B14F-4D97-AF65-F5344CB8AC3E}">
        <p14:creationId xmlns:p14="http://schemas.microsoft.com/office/powerpoint/2010/main" val="164588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4">
            <a:extLst>
              <a:ext uri="{FF2B5EF4-FFF2-40B4-BE49-F238E27FC236}">
                <a16:creationId xmlns:a16="http://schemas.microsoft.com/office/drawing/2014/main" xmlns="" id="{D0D3CCE1-7443-4525-BD29-97270A51CA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2">
            <a:extLst>
              <a:ext uri="{FF2B5EF4-FFF2-40B4-BE49-F238E27FC236}">
                <a16:creationId xmlns:a16="http://schemas.microsoft.com/office/drawing/2014/main" xmlns="" id="{ADE3767B-8D6D-471D-8510-2788AB3F9057}"/>
              </a:ext>
            </a:extLst>
          </p:cNvPr>
          <p:cNvSpPr txBox="1">
            <a:spLocks noChangeArrowheads="1"/>
          </p:cNvSpPr>
          <p:nvPr/>
        </p:nvSpPr>
        <p:spPr bwMode="auto">
          <a:xfrm>
            <a:off x="2667001" y="673100"/>
            <a:ext cx="6911975"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4400" b="1">
                <a:solidFill>
                  <a:schemeClr val="bg1"/>
                </a:solidFill>
                <a:latin typeface="Sassoon Infant Md" pitchFamily="50" charset="0"/>
              </a:rPr>
              <a:t>Singular and Plural</a:t>
            </a:r>
          </a:p>
          <a:p>
            <a:pPr algn="ctr">
              <a:lnSpc>
                <a:spcPct val="100000"/>
              </a:lnSpc>
              <a:spcBef>
                <a:spcPct val="0"/>
              </a:spcBef>
              <a:buFontTx/>
              <a:buNone/>
            </a:pPr>
            <a:endParaRPr lang="en-GB" altLang="en-US" sz="4400" b="1">
              <a:latin typeface="Sassoon Infant Md" pitchFamily="50" charset="0"/>
            </a:endParaRPr>
          </a:p>
          <a:p>
            <a:pPr algn="ctr">
              <a:lnSpc>
                <a:spcPct val="100000"/>
              </a:lnSpc>
              <a:spcBef>
                <a:spcPct val="0"/>
              </a:spcBef>
              <a:buFontTx/>
              <a:buNone/>
            </a:pPr>
            <a:r>
              <a:rPr lang="en-GB" altLang="en-US" sz="2400">
                <a:latin typeface="Sassoon Infant Md" pitchFamily="50" charset="0"/>
              </a:rPr>
              <a:t>The word </a:t>
            </a:r>
            <a:r>
              <a:rPr lang="en-GB" altLang="en-US" sz="2400" b="1">
                <a:latin typeface="Sassoon Infant Md" pitchFamily="50" charset="0"/>
              </a:rPr>
              <a:t>singular</a:t>
            </a:r>
            <a:r>
              <a:rPr lang="en-GB" altLang="en-US" sz="2400">
                <a:latin typeface="Sassoon Infant Md" pitchFamily="50" charset="0"/>
              </a:rPr>
              <a:t> means just one of something, for example </a:t>
            </a:r>
            <a:r>
              <a:rPr lang="en-GB" altLang="en-US" sz="2400" i="1" u="sng">
                <a:latin typeface="Sassoon Infant Md" pitchFamily="50" charset="0"/>
              </a:rPr>
              <a:t>a</a:t>
            </a:r>
            <a:r>
              <a:rPr lang="en-GB" altLang="en-US" sz="2400">
                <a:latin typeface="Sassoon Infant Md" pitchFamily="50" charset="0"/>
              </a:rPr>
              <a:t> house or </a:t>
            </a:r>
            <a:r>
              <a:rPr lang="en-GB" altLang="en-US" sz="2400" i="1" u="sng">
                <a:latin typeface="Sassoon Infant Md" pitchFamily="50" charset="0"/>
              </a:rPr>
              <a:t>a</a:t>
            </a:r>
            <a:r>
              <a:rPr lang="en-GB" altLang="en-US" sz="2400">
                <a:latin typeface="Sassoon Infant Md" pitchFamily="50" charset="0"/>
              </a:rPr>
              <a:t> dog.</a:t>
            </a:r>
          </a:p>
          <a:p>
            <a:pPr algn="ctr">
              <a:lnSpc>
                <a:spcPct val="100000"/>
              </a:lnSpc>
              <a:spcBef>
                <a:spcPct val="0"/>
              </a:spcBef>
              <a:buFontTx/>
              <a:buNone/>
            </a:pPr>
            <a:endParaRPr lang="en-GB" altLang="en-US" sz="2400">
              <a:latin typeface="Sassoon Infant Md" pitchFamily="50" charset="0"/>
            </a:endParaRPr>
          </a:p>
          <a:p>
            <a:pPr algn="ctr">
              <a:lnSpc>
                <a:spcPct val="100000"/>
              </a:lnSpc>
              <a:spcBef>
                <a:spcPct val="0"/>
              </a:spcBef>
              <a:buFontTx/>
              <a:buNone/>
            </a:pPr>
            <a:r>
              <a:rPr lang="en-GB" altLang="en-US" sz="2400">
                <a:latin typeface="Sassoon Infant Md" pitchFamily="50" charset="0"/>
              </a:rPr>
              <a:t>The word </a:t>
            </a:r>
            <a:r>
              <a:rPr lang="en-GB" altLang="en-US" sz="2400" b="1">
                <a:latin typeface="Sassoon Infant Md" pitchFamily="50" charset="0"/>
              </a:rPr>
              <a:t>plural</a:t>
            </a:r>
            <a:r>
              <a:rPr lang="en-GB" altLang="en-US" sz="2400">
                <a:latin typeface="Sassoon Infant Md" pitchFamily="50" charset="0"/>
              </a:rPr>
              <a:t> means more than one of something, for example hous</a:t>
            </a:r>
            <a:r>
              <a:rPr lang="en-GB" altLang="en-US" sz="2400" i="1" u="sng">
                <a:latin typeface="Sassoon Infant Md" pitchFamily="50" charset="0"/>
              </a:rPr>
              <a:t>es</a:t>
            </a:r>
            <a:r>
              <a:rPr lang="en-GB" altLang="en-US" sz="2400">
                <a:latin typeface="Sassoon Infant Md" pitchFamily="50" charset="0"/>
              </a:rPr>
              <a:t> or dog</a:t>
            </a:r>
            <a:r>
              <a:rPr lang="en-GB" altLang="en-US" sz="2400" i="1" u="sng">
                <a:latin typeface="Sassoon Infant Md" pitchFamily="50" charset="0"/>
              </a:rPr>
              <a:t>s</a:t>
            </a:r>
            <a:r>
              <a:rPr lang="en-GB" altLang="en-US" sz="2400">
                <a:latin typeface="Sassoon Infant Md" pitchFamily="50" charset="0"/>
              </a:rPr>
              <a:t>.</a:t>
            </a:r>
          </a:p>
          <a:p>
            <a:pPr algn="ctr">
              <a:lnSpc>
                <a:spcPct val="100000"/>
              </a:lnSpc>
              <a:spcBef>
                <a:spcPct val="0"/>
              </a:spcBef>
              <a:buFontTx/>
              <a:buNone/>
            </a:pPr>
            <a:endParaRPr lang="en-GB" altLang="en-US" sz="2400">
              <a:latin typeface="Sassoon Infant Md" pitchFamily="50" charset="0"/>
            </a:endParaRPr>
          </a:p>
          <a:p>
            <a:pPr algn="ctr">
              <a:lnSpc>
                <a:spcPct val="100000"/>
              </a:lnSpc>
              <a:spcBef>
                <a:spcPct val="0"/>
              </a:spcBef>
              <a:buFontTx/>
              <a:buNone/>
            </a:pPr>
            <a:r>
              <a:rPr lang="en-GB" altLang="en-US" sz="2400">
                <a:latin typeface="Sassoon Infant Md" pitchFamily="50" charset="0"/>
              </a:rPr>
              <a:t>The word </a:t>
            </a:r>
            <a:r>
              <a:rPr lang="en-GB" altLang="en-US" sz="2400" b="1">
                <a:latin typeface="Sassoon Infant Md" pitchFamily="50" charset="0"/>
              </a:rPr>
              <a:t>singular</a:t>
            </a:r>
            <a:r>
              <a:rPr lang="en-GB" altLang="en-US" sz="2400">
                <a:latin typeface="Sassoon Infant Md" pitchFamily="50" charset="0"/>
              </a:rPr>
              <a:t> is very similar to </a:t>
            </a:r>
            <a:r>
              <a:rPr lang="en-GB" altLang="en-US" sz="2400" b="1">
                <a:latin typeface="Sassoon Infant Md" pitchFamily="50" charset="0"/>
              </a:rPr>
              <a:t>single</a:t>
            </a:r>
            <a:r>
              <a:rPr lang="en-GB" altLang="en-US" sz="2400">
                <a:latin typeface="Sassoon Infant Md" pitchFamily="50" charset="0"/>
              </a:rPr>
              <a:t>. This can help us remember the meanings of </a:t>
            </a:r>
            <a:r>
              <a:rPr lang="en-GB" altLang="en-US" sz="2400" b="1">
                <a:latin typeface="Sassoon Infant Md" pitchFamily="50" charset="0"/>
              </a:rPr>
              <a:t>singular</a:t>
            </a:r>
            <a:r>
              <a:rPr lang="en-GB" altLang="en-US" sz="2400">
                <a:latin typeface="Sassoon Infant Md" pitchFamily="50" charset="0"/>
              </a:rPr>
              <a:t> and </a:t>
            </a:r>
            <a:r>
              <a:rPr lang="en-GB" altLang="en-US" sz="2400" b="1">
                <a:latin typeface="Sassoon Infant Md" pitchFamily="50" charset="0"/>
              </a:rPr>
              <a:t>plural</a:t>
            </a:r>
            <a:r>
              <a:rPr lang="en-GB" altLang="en-US" sz="2400">
                <a:latin typeface="Sassoon Infant Md" pitchFamily="50" charset="0"/>
              </a:rPr>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5531" y="5476195"/>
            <a:ext cx="609600" cy="609600"/>
          </a:xfrm>
          <a:prstGeom prst="rect">
            <a:avLst/>
          </a:prstGeom>
        </p:spPr>
      </p:pic>
    </p:spTree>
    <p:extLst>
      <p:ext uri="{BB962C8B-B14F-4D97-AF65-F5344CB8AC3E}">
        <p14:creationId xmlns:p14="http://schemas.microsoft.com/office/powerpoint/2010/main" val="45844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004D83-9A4B-4B35-80D1-00DB9D88AE6C}"/>
              </a:ext>
            </a:extLst>
          </p:cNvPr>
          <p:cNvSpPr>
            <a:spLocks noGrp="1"/>
          </p:cNvSpPr>
          <p:nvPr>
            <p:ph type="title"/>
          </p:nvPr>
        </p:nvSpPr>
        <p:spPr/>
        <p:txBody>
          <a:bodyPr/>
          <a:lstStyle/>
          <a:p>
            <a:pPr algn="ctr"/>
            <a:r>
              <a:rPr lang="en-GB" dirty="0"/>
              <a:t>Re-cap - </a:t>
            </a:r>
            <a:r>
              <a:rPr lang="en-GB" sz="4400" u="sng" dirty="0">
                <a:latin typeface="Calibri Light" panose="020F0302020204030204" pitchFamily="34" charset="0"/>
                <a:cs typeface="Calibri Light" panose="020F0302020204030204" pitchFamily="34" charset="0"/>
              </a:rPr>
              <a:t>What is a poem?</a:t>
            </a:r>
            <a:r>
              <a:rPr lang="en-GB" sz="4400" u="sng" dirty="0">
                <a:solidFill>
                  <a:srgbClr val="FFD700"/>
                </a:solidFill>
                <a:latin typeface="Comic Sans MS" pitchFamily="66" charset="0"/>
              </a:rPr>
              <a:t/>
            </a:r>
            <a:br>
              <a:rPr lang="en-GB" sz="4400" u="sng" dirty="0">
                <a:solidFill>
                  <a:srgbClr val="FFD700"/>
                </a:solidFill>
                <a:latin typeface="Comic Sans MS" pitchFamily="66" charset="0"/>
              </a:rPr>
            </a:br>
            <a:endParaRPr lang="en-GB" dirty="0"/>
          </a:p>
        </p:txBody>
      </p:sp>
      <p:sp>
        <p:nvSpPr>
          <p:cNvPr id="3" name="Content Placeholder 2">
            <a:extLst>
              <a:ext uri="{FF2B5EF4-FFF2-40B4-BE49-F238E27FC236}">
                <a16:creationId xmlns="" xmlns:a16="http://schemas.microsoft.com/office/drawing/2014/main" id="{3386093B-6BDA-4F53-8086-D7F90625317F}"/>
              </a:ext>
            </a:extLst>
          </p:cNvPr>
          <p:cNvSpPr>
            <a:spLocks noGrp="1"/>
          </p:cNvSpPr>
          <p:nvPr>
            <p:ph idx="1"/>
          </p:nvPr>
        </p:nvSpPr>
        <p:spPr>
          <a:xfrm>
            <a:off x="838200" y="1243173"/>
            <a:ext cx="10607211" cy="5116530"/>
          </a:xfrm>
        </p:spPr>
        <p:txBody>
          <a:bodyPr>
            <a:normAutofit lnSpcReduction="10000"/>
          </a:bodyPr>
          <a:lstStyle/>
          <a:p>
            <a:pPr marL="342900" indent="-342900">
              <a:buFont typeface="Arial" pitchFamily="34" charset="0"/>
              <a:buChar char="•"/>
            </a:pPr>
            <a:r>
              <a:rPr lang="en-US" sz="3600" dirty="0">
                <a:latin typeface="Calibri Light" panose="020F0302020204030204" pitchFamily="34" charset="0"/>
                <a:cs typeface="Calibri Light" panose="020F0302020204030204" pitchFamily="34" charset="0"/>
              </a:rPr>
              <a:t>A poem can be about anything!</a:t>
            </a:r>
          </a:p>
          <a:p>
            <a:pPr marL="342900" indent="-342900">
              <a:buFont typeface="Arial" pitchFamily="34" charset="0"/>
              <a:buChar char="•"/>
            </a:pPr>
            <a:r>
              <a:rPr lang="en-US" sz="3600" dirty="0">
                <a:latin typeface="Calibri Light" panose="020F0302020204030204" pitchFamily="34" charset="0"/>
                <a:cs typeface="Calibri Light" panose="020F0302020204030204" pitchFamily="34" charset="0"/>
              </a:rPr>
              <a:t>It uses just a few words to quickly share something...</a:t>
            </a:r>
          </a:p>
          <a:p>
            <a:pPr marL="342900" indent="-342900">
              <a:buFont typeface="Arial" pitchFamily="34" charset="0"/>
              <a:buChar char="•"/>
            </a:pPr>
            <a:r>
              <a:rPr lang="en-GB" sz="3600" dirty="0">
                <a:latin typeface="Calibri Light" panose="020F0302020204030204" pitchFamily="34" charset="0"/>
                <a:cs typeface="Calibri Light" panose="020F0302020204030204" pitchFamily="34" charset="0"/>
              </a:rPr>
              <a:t>They can rhyme</a:t>
            </a:r>
            <a:r>
              <a:rPr lang="en-US" sz="3600" dirty="0">
                <a:latin typeface="Calibri Light" panose="020F0302020204030204" pitchFamily="34" charset="0"/>
                <a:cs typeface="Calibri Light" panose="020F0302020204030204" pitchFamily="34" charset="0"/>
              </a:rPr>
              <a:t>... but they don't have to.</a:t>
            </a:r>
          </a:p>
          <a:p>
            <a:pPr marL="342900" indent="-342900">
              <a:buFont typeface="Arial" pitchFamily="34" charset="0"/>
              <a:buChar char="•"/>
            </a:pPr>
            <a:r>
              <a:rPr lang="en-GB" sz="3600" dirty="0">
                <a:latin typeface="Calibri Light" panose="020F0302020204030204" pitchFamily="34" charset="0"/>
                <a:cs typeface="Calibri Light" panose="020F0302020204030204" pitchFamily="34" charset="0"/>
              </a:rPr>
              <a:t>They can be funny... or serious.</a:t>
            </a:r>
          </a:p>
          <a:p>
            <a:pPr marL="342900" indent="-342900">
              <a:buFont typeface="Arial" pitchFamily="34" charset="0"/>
              <a:buChar char="•"/>
            </a:pPr>
            <a:r>
              <a:rPr lang="en-US" sz="3600" dirty="0">
                <a:latin typeface="Calibri Light" panose="020F0302020204030204" pitchFamily="34" charset="0"/>
                <a:cs typeface="Calibri Light" panose="020F0302020204030204" pitchFamily="34" charset="0"/>
              </a:rPr>
              <a:t>Best of all... they don't have to be whole sentences. Often they are written in short lines, not long lines like a story.</a:t>
            </a:r>
          </a:p>
          <a:p>
            <a:pPr marL="342900" indent="-342900">
              <a:buFont typeface="Arial" pitchFamily="34" charset="0"/>
              <a:buChar char="•"/>
            </a:pPr>
            <a:r>
              <a:rPr lang="en-US" sz="3600" dirty="0">
                <a:latin typeface="Calibri Light" panose="020F0302020204030204" pitchFamily="34" charset="0"/>
                <a:cs typeface="Calibri Light" panose="020F0302020204030204" pitchFamily="34" charset="0"/>
              </a:rPr>
              <a:t>Only the best words are chosen for sharing.</a:t>
            </a:r>
          </a:p>
          <a:p>
            <a:pPr marL="342900" indent="-342900">
              <a:buFont typeface="Arial" pitchFamily="34" charset="0"/>
              <a:buChar char="•"/>
            </a:pPr>
            <a:r>
              <a:rPr lang="en-US" sz="3600" dirty="0">
                <a:latin typeface="Calibri Light" panose="020F0302020204030204" pitchFamily="34" charset="0"/>
                <a:cs typeface="Calibri Light" panose="020F0302020204030204" pitchFamily="34" charset="0"/>
              </a:rPr>
              <a:t>Someone who writes a poem is called a poet</a:t>
            </a:r>
            <a:r>
              <a:rPr lang="en-US" sz="1800" dirty="0">
                <a:latin typeface="Calibri Light" panose="020F0302020204030204" pitchFamily="34" charset="0"/>
                <a:cs typeface="Calibri Light" panose="020F0302020204030204" pitchFamily="34" charset="0"/>
              </a:rPr>
              <a:t>.</a:t>
            </a:r>
          </a:p>
          <a:p>
            <a:pPr marL="0" indent="0">
              <a:buNone/>
            </a:pPr>
            <a:endParaRPr lang="en-GB" sz="1400" dirty="0">
              <a:latin typeface="Calibri Light" panose="020F0302020204030204" pitchFamily="34" charset="0"/>
              <a:cs typeface="Calibri Light" panose="020F0302020204030204" pitchFamily="34" charset="0"/>
            </a:endParaRPr>
          </a:p>
          <a:p>
            <a:pPr marL="0" indent="0">
              <a:buNone/>
            </a:pP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59588" y="5423263"/>
            <a:ext cx="609600" cy="609600"/>
          </a:xfrm>
          <a:prstGeom prst="rect">
            <a:avLst/>
          </a:prstGeom>
        </p:spPr>
      </p:pic>
    </p:spTree>
    <p:extLst>
      <p:ext uri="{BB962C8B-B14F-4D97-AF65-F5344CB8AC3E}">
        <p14:creationId xmlns:p14="http://schemas.microsoft.com/office/powerpoint/2010/main" val="129126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bi">
            <a:extLst>
              <a:ext uri="{FF2B5EF4-FFF2-40B4-BE49-F238E27FC236}">
                <a16:creationId xmlns:a16="http://schemas.microsoft.com/office/drawing/2014/main" xmlns="" id="{FB53592C-C1FD-4FD8-BFFC-113DC88FFBE1}"/>
              </a:ext>
            </a:extLst>
          </p:cNvPr>
          <p:cNvSpPr/>
          <p:nvPr/>
        </p:nvSpPr>
        <p:spPr>
          <a:xfrm>
            <a:off x="3314701" y="1892300"/>
            <a:ext cx="1382713" cy="36353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7" name="abi">
            <a:extLst>
              <a:ext uri="{FF2B5EF4-FFF2-40B4-BE49-F238E27FC236}">
                <a16:creationId xmlns:a16="http://schemas.microsoft.com/office/drawing/2014/main" xmlns="" id="{D196D59E-0DF3-4340-8BCA-A077AFF7636B}"/>
              </a:ext>
            </a:extLst>
          </p:cNvPr>
          <p:cNvSpPr/>
          <p:nvPr/>
        </p:nvSpPr>
        <p:spPr>
          <a:xfrm>
            <a:off x="7483475" y="1914525"/>
            <a:ext cx="1638300" cy="36353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6148" name="Picture 14">
            <a:extLst>
              <a:ext uri="{FF2B5EF4-FFF2-40B4-BE49-F238E27FC236}">
                <a16:creationId xmlns:a16="http://schemas.microsoft.com/office/drawing/2014/main" xmlns="" id="{9D735606-F69D-411E-BEA9-45F8ABFCEA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abi">
            <a:extLst>
              <a:ext uri="{FF2B5EF4-FFF2-40B4-BE49-F238E27FC236}">
                <a16:creationId xmlns:a16="http://schemas.microsoft.com/office/drawing/2014/main" xmlns="" id="{0FC4C2B8-95CA-423B-8323-EDED617583AC}"/>
              </a:ext>
            </a:extLst>
          </p:cNvPr>
          <p:cNvSpPr/>
          <p:nvPr/>
        </p:nvSpPr>
        <p:spPr bwMode="auto">
          <a:xfrm>
            <a:off x="2205039" y="5635625"/>
            <a:ext cx="7704137" cy="36353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t</a:t>
            </a:r>
          </a:p>
        </p:txBody>
      </p:sp>
      <p:sp>
        <p:nvSpPr>
          <p:cNvPr id="6150" name="TextBox 10">
            <a:extLst>
              <a:ext uri="{FF2B5EF4-FFF2-40B4-BE49-F238E27FC236}">
                <a16:creationId xmlns:a16="http://schemas.microsoft.com/office/drawing/2014/main" xmlns="" id="{02D250A4-36A0-49EB-804B-866B5104D61D}"/>
              </a:ext>
            </a:extLst>
          </p:cNvPr>
          <p:cNvSpPr txBox="1">
            <a:spLocks noChangeArrowheads="1"/>
          </p:cNvSpPr>
          <p:nvPr/>
        </p:nvSpPr>
        <p:spPr bwMode="auto">
          <a:xfrm>
            <a:off x="2763839" y="557214"/>
            <a:ext cx="7261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b="1">
                <a:solidFill>
                  <a:schemeClr val="bg1"/>
                </a:solidFill>
                <a:latin typeface="Sassoon Infant Md" pitchFamily="50" charset="0"/>
              </a:rPr>
              <a:t>Most singular nouns form the plural by adding </a:t>
            </a:r>
            <a:r>
              <a:rPr lang="en-GB" altLang="en-US" b="1">
                <a:latin typeface="Sassoon Infant Md" pitchFamily="50" charset="0"/>
              </a:rPr>
              <a:t>–s</a:t>
            </a:r>
            <a:r>
              <a:rPr lang="en-GB" altLang="en-US" b="1">
                <a:solidFill>
                  <a:schemeClr val="bg1"/>
                </a:solidFill>
                <a:latin typeface="Sassoon Infant Md" pitchFamily="50" charset="0"/>
              </a:rPr>
              <a:t>.</a:t>
            </a:r>
          </a:p>
        </p:txBody>
      </p:sp>
      <p:graphicFrame>
        <p:nvGraphicFramePr>
          <p:cNvPr id="12" name="Table 11">
            <a:extLst>
              <a:ext uri="{FF2B5EF4-FFF2-40B4-BE49-F238E27FC236}">
                <a16:creationId xmlns:a16="http://schemas.microsoft.com/office/drawing/2014/main" xmlns="" id="{A5054A79-5566-481E-B422-946589CF96A9}"/>
              </a:ext>
            </a:extLst>
          </p:cNvPr>
          <p:cNvGraphicFramePr>
            <a:graphicFrameLocks noGrp="1"/>
          </p:cNvGraphicFramePr>
          <p:nvPr>
            <p:extLst>
              <p:ext uri="{D42A27DB-BD31-4B8C-83A1-F6EECF244321}">
                <p14:modId xmlns:p14="http://schemas.microsoft.com/office/powerpoint/2010/main" val="940461450"/>
              </p:ext>
            </p:extLst>
          </p:nvPr>
        </p:nvGraphicFramePr>
        <p:xfrm>
          <a:off x="2916238" y="2093913"/>
          <a:ext cx="6311900" cy="3896382"/>
        </p:xfrm>
        <a:graphic>
          <a:graphicData uri="http://schemas.openxmlformats.org/drawingml/2006/table">
            <a:tbl>
              <a:tblPr>
                <a:tableStyleId>{E8B1032C-EA38-4F05-BA0D-38AFFFC7BED3}</a:tableStyleId>
              </a:tblPr>
              <a:tblGrid>
                <a:gridCol w="3155950">
                  <a:extLst>
                    <a:ext uri="{9D8B030D-6E8A-4147-A177-3AD203B41FA5}">
                      <a16:colId xmlns:a16="http://schemas.microsoft.com/office/drawing/2014/main" xmlns="" val="20000"/>
                    </a:ext>
                  </a:extLst>
                </a:gridCol>
                <a:gridCol w="3155950">
                  <a:extLst>
                    <a:ext uri="{9D8B030D-6E8A-4147-A177-3AD203B41FA5}">
                      <a16:colId xmlns:a16="http://schemas.microsoft.com/office/drawing/2014/main" xmlns="" val="20001"/>
                    </a:ext>
                  </a:extLst>
                </a:gridCol>
              </a:tblGrid>
              <a:tr h="67691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3600" b="1" dirty="0">
                          <a:latin typeface="Sassoon Infant Md" panose="02000603050000020003" pitchFamily="50" charset="0"/>
                        </a:rPr>
                        <a:t>singular form</a:t>
                      </a:r>
                    </a:p>
                  </a:txBody>
                  <a:tcPr marL="91431" marR="91431" marT="45731" marB="45731"/>
                </a:tc>
                <a:tc>
                  <a:txBody>
                    <a:bodyPr/>
                    <a:lstStyle/>
                    <a:p>
                      <a:pPr algn="ctr"/>
                      <a:r>
                        <a:rPr lang="en-GB" sz="3600" b="1" dirty="0">
                          <a:latin typeface="Sassoon Infant Md" panose="02000603050000020003" pitchFamily="50" charset="0"/>
                        </a:rPr>
                        <a:t>plural form</a:t>
                      </a:r>
                    </a:p>
                  </a:txBody>
                  <a:tcPr marL="91431" marR="91431" marT="45731" marB="45731"/>
                </a:tc>
                <a:extLst>
                  <a:ext uri="{0D108BD9-81ED-4DB2-BD59-A6C34878D82A}">
                    <a16:rowId xmlns:a16="http://schemas.microsoft.com/office/drawing/2014/main" xmlns="" val="10000"/>
                  </a:ext>
                </a:extLst>
              </a:tr>
              <a:tr h="676910">
                <a:tc>
                  <a:txBody>
                    <a:bodyPr/>
                    <a:lstStyle/>
                    <a:p>
                      <a:pPr algn="ctr"/>
                      <a:r>
                        <a:rPr lang="en-GB" sz="3200" dirty="0">
                          <a:latin typeface="Sassoon Infant Md" panose="02000603050000020003" pitchFamily="50" charset="0"/>
                        </a:rPr>
                        <a:t>boat</a:t>
                      </a:r>
                    </a:p>
                  </a:txBody>
                  <a:tcPr marL="91431" marR="91431" marT="45731" marB="45731"/>
                </a:tc>
                <a:tc>
                  <a:txBody>
                    <a:bodyPr/>
                    <a:lstStyle/>
                    <a:p>
                      <a:pPr algn="ctr"/>
                      <a:r>
                        <a:rPr lang="en-GB" sz="3200" dirty="0" smtClean="0">
                          <a:latin typeface="Sassoon Infant Md" panose="02000603050000020003" pitchFamily="50" charset="0"/>
                        </a:rPr>
                        <a:t>boat</a:t>
                      </a:r>
                      <a:r>
                        <a:rPr lang="en-GB" sz="3200" dirty="0" smtClean="0">
                          <a:solidFill>
                            <a:srgbClr val="FF0000"/>
                          </a:solidFill>
                          <a:latin typeface="Sassoon Infant Md" panose="02000603050000020003" pitchFamily="50" charset="0"/>
                        </a:rPr>
                        <a:t>s</a:t>
                      </a:r>
                      <a:endParaRPr lang="en-GB" sz="3200" dirty="0">
                        <a:latin typeface="Sassoon Infant Md" panose="02000603050000020003" pitchFamily="50" charset="0"/>
                      </a:endParaRPr>
                    </a:p>
                  </a:txBody>
                  <a:tcPr marL="91431" marR="91431" marT="45731" marB="45731"/>
                </a:tc>
                <a:extLst>
                  <a:ext uri="{0D108BD9-81ED-4DB2-BD59-A6C34878D82A}">
                    <a16:rowId xmlns:a16="http://schemas.microsoft.com/office/drawing/2014/main" xmlns="" val="10001"/>
                  </a:ext>
                </a:extLst>
              </a:tr>
              <a:tr h="676910">
                <a:tc>
                  <a:txBody>
                    <a:bodyPr/>
                    <a:lstStyle/>
                    <a:p>
                      <a:pPr algn="ctr"/>
                      <a:r>
                        <a:rPr lang="en-GB" sz="3200" dirty="0">
                          <a:latin typeface="Sassoon Infant Md" panose="02000603050000020003" pitchFamily="50" charset="0"/>
                        </a:rPr>
                        <a:t>car</a:t>
                      </a:r>
                    </a:p>
                  </a:txBody>
                  <a:tcPr marL="91431" marR="91431" marT="45731" marB="45731"/>
                </a:tc>
                <a:tc>
                  <a:txBody>
                    <a:bodyPr/>
                    <a:lstStyle/>
                    <a:p>
                      <a:pPr algn="ctr"/>
                      <a:r>
                        <a:rPr lang="en-GB" sz="3200" dirty="0" smtClean="0">
                          <a:latin typeface="Sassoon Infant Md" panose="02000603050000020003" pitchFamily="50" charset="0"/>
                        </a:rPr>
                        <a:t>car</a:t>
                      </a:r>
                      <a:r>
                        <a:rPr lang="en-GB" sz="3200" dirty="0" smtClean="0">
                          <a:solidFill>
                            <a:srgbClr val="FF0000"/>
                          </a:solidFill>
                          <a:latin typeface="Sassoon Infant Md" panose="02000603050000020003" pitchFamily="50" charset="0"/>
                        </a:rPr>
                        <a:t>s</a:t>
                      </a:r>
                      <a:endParaRPr lang="en-GB" sz="3200" dirty="0">
                        <a:latin typeface="Sassoon Infant Md" panose="02000603050000020003" pitchFamily="50" charset="0"/>
                      </a:endParaRPr>
                    </a:p>
                  </a:txBody>
                  <a:tcPr marL="91431" marR="91431" marT="45731" marB="45731"/>
                </a:tc>
                <a:extLst>
                  <a:ext uri="{0D108BD9-81ED-4DB2-BD59-A6C34878D82A}">
                    <a16:rowId xmlns:a16="http://schemas.microsoft.com/office/drawing/2014/main" xmlns="" val="10002"/>
                  </a:ext>
                </a:extLst>
              </a:tr>
              <a:tr h="676910">
                <a:tc>
                  <a:txBody>
                    <a:bodyPr/>
                    <a:lstStyle/>
                    <a:p>
                      <a:pPr algn="ctr"/>
                      <a:r>
                        <a:rPr lang="en-GB" sz="3200" dirty="0">
                          <a:latin typeface="Sassoon Infant Md" panose="02000603050000020003" pitchFamily="50" charset="0"/>
                        </a:rPr>
                        <a:t>house</a:t>
                      </a:r>
                    </a:p>
                  </a:txBody>
                  <a:tcPr marL="91431" marR="91431" marT="45731" marB="45731"/>
                </a:tc>
                <a:tc>
                  <a:txBody>
                    <a:bodyPr/>
                    <a:lstStyle/>
                    <a:p>
                      <a:pPr algn="ctr"/>
                      <a:r>
                        <a:rPr lang="en-GB" sz="3200" dirty="0" smtClean="0">
                          <a:latin typeface="Sassoon Infant Md" panose="02000603050000020003" pitchFamily="50" charset="0"/>
                        </a:rPr>
                        <a:t>house</a:t>
                      </a:r>
                      <a:r>
                        <a:rPr lang="en-GB" sz="3200" dirty="0" smtClean="0">
                          <a:solidFill>
                            <a:srgbClr val="FF0000"/>
                          </a:solidFill>
                          <a:latin typeface="Sassoon Infant Md" panose="02000603050000020003" pitchFamily="50" charset="0"/>
                        </a:rPr>
                        <a:t>s</a:t>
                      </a:r>
                      <a:endParaRPr lang="en-GB" sz="3200" dirty="0">
                        <a:latin typeface="Sassoon Infant Md" panose="02000603050000020003" pitchFamily="50" charset="0"/>
                      </a:endParaRPr>
                    </a:p>
                  </a:txBody>
                  <a:tcPr marL="91431" marR="91431" marT="45731" marB="45731"/>
                </a:tc>
                <a:extLst>
                  <a:ext uri="{0D108BD9-81ED-4DB2-BD59-A6C34878D82A}">
                    <a16:rowId xmlns:a16="http://schemas.microsoft.com/office/drawing/2014/main" xmlns="" val="10003"/>
                  </a:ext>
                </a:extLst>
              </a:tr>
              <a:tr h="676910">
                <a:tc>
                  <a:txBody>
                    <a:bodyPr/>
                    <a:lstStyle/>
                    <a:p>
                      <a:pPr algn="ctr"/>
                      <a:r>
                        <a:rPr lang="en-GB" sz="3200" dirty="0">
                          <a:latin typeface="Sassoon Infant Md" panose="02000603050000020003" pitchFamily="50" charset="0"/>
                        </a:rPr>
                        <a:t>tree</a:t>
                      </a:r>
                    </a:p>
                  </a:txBody>
                  <a:tcPr marL="91431" marR="91431" marT="45731" marB="45731"/>
                </a:tc>
                <a:tc>
                  <a:txBody>
                    <a:bodyPr/>
                    <a:lstStyle/>
                    <a:p>
                      <a:pPr algn="ctr"/>
                      <a:r>
                        <a:rPr lang="en-GB" sz="3200" dirty="0" smtClean="0">
                          <a:latin typeface="Sassoon Infant Md" panose="02000603050000020003" pitchFamily="50" charset="0"/>
                        </a:rPr>
                        <a:t>tree</a:t>
                      </a:r>
                      <a:r>
                        <a:rPr lang="en-GB" sz="3200" dirty="0" smtClean="0">
                          <a:solidFill>
                            <a:srgbClr val="FF0000"/>
                          </a:solidFill>
                          <a:latin typeface="Sassoon Infant Md" panose="02000603050000020003" pitchFamily="50" charset="0"/>
                        </a:rPr>
                        <a:t>s</a:t>
                      </a:r>
                      <a:endParaRPr lang="en-GB" sz="3200" dirty="0">
                        <a:latin typeface="Sassoon Infant Md" panose="02000603050000020003" pitchFamily="50" charset="0"/>
                      </a:endParaRPr>
                    </a:p>
                  </a:txBody>
                  <a:tcPr marL="91431" marR="91431" marT="45731" marB="45731"/>
                </a:tc>
                <a:extLst>
                  <a:ext uri="{0D108BD9-81ED-4DB2-BD59-A6C34878D82A}">
                    <a16:rowId xmlns:a16="http://schemas.microsoft.com/office/drawing/2014/main" xmlns="" val="10004"/>
                  </a:ext>
                </a:extLst>
              </a:tr>
            </a:tbl>
          </a:graphicData>
        </a:graphic>
      </p:graphicFrame>
      <p:pic>
        <p:nvPicPr>
          <p:cNvPr id="6171" name="Picture 12">
            <a:extLst>
              <a:ext uri="{FF2B5EF4-FFF2-40B4-BE49-F238E27FC236}">
                <a16:creationId xmlns:a16="http://schemas.microsoft.com/office/drawing/2014/main" xmlns="" id="{855F80F6-16CC-4B33-B931-65C5521000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71701" y="4060826"/>
            <a:ext cx="1724025"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13">
            <a:extLst>
              <a:ext uri="{FF2B5EF4-FFF2-40B4-BE49-F238E27FC236}">
                <a16:creationId xmlns:a16="http://schemas.microsoft.com/office/drawing/2014/main" xmlns="" id="{98DB342E-B5D1-42C1-B52E-AB9E24F614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80121" y="4856502"/>
            <a:ext cx="21764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64091" y="5595938"/>
            <a:ext cx="609600" cy="609600"/>
          </a:xfrm>
          <a:prstGeom prst="rect">
            <a:avLst/>
          </a:prstGeom>
        </p:spPr>
      </p:pic>
    </p:spTree>
    <p:extLst>
      <p:ext uri="{BB962C8B-B14F-4D97-AF65-F5344CB8AC3E}">
        <p14:creationId xmlns:p14="http://schemas.microsoft.com/office/powerpoint/2010/main" val="624647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48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31" grpId="0" animBg="1"/>
      <p:bldP spid="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4">
            <a:extLst>
              <a:ext uri="{FF2B5EF4-FFF2-40B4-BE49-F238E27FC236}">
                <a16:creationId xmlns:a16="http://schemas.microsoft.com/office/drawing/2014/main" xmlns="" id="{39BAE8EE-F952-4EB0-9E04-F291244C22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bi">
            <a:extLst>
              <a:ext uri="{FF2B5EF4-FFF2-40B4-BE49-F238E27FC236}">
                <a16:creationId xmlns:a16="http://schemas.microsoft.com/office/drawing/2014/main" xmlns="" id="{EE854BC4-EF80-4A81-AC25-FE8D24BD38DA}"/>
              </a:ext>
            </a:extLst>
          </p:cNvPr>
          <p:cNvSpPr/>
          <p:nvPr/>
        </p:nvSpPr>
        <p:spPr bwMode="auto">
          <a:xfrm>
            <a:off x="2108200" y="5743575"/>
            <a:ext cx="7970838" cy="36195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t</a:t>
            </a:r>
          </a:p>
        </p:txBody>
      </p:sp>
      <p:sp>
        <p:nvSpPr>
          <p:cNvPr id="7172" name="TextBox 8">
            <a:extLst>
              <a:ext uri="{FF2B5EF4-FFF2-40B4-BE49-F238E27FC236}">
                <a16:creationId xmlns:a16="http://schemas.microsoft.com/office/drawing/2014/main" xmlns="" id="{C172CD16-0B23-4FCA-9D50-335B5A987962}"/>
              </a:ext>
            </a:extLst>
          </p:cNvPr>
          <p:cNvSpPr txBox="1">
            <a:spLocks noChangeArrowheads="1"/>
          </p:cNvSpPr>
          <p:nvPr/>
        </p:nvSpPr>
        <p:spPr bwMode="auto">
          <a:xfrm>
            <a:off x="1554480" y="528639"/>
            <a:ext cx="99408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b="1" dirty="0">
                <a:solidFill>
                  <a:schemeClr val="bg1"/>
                </a:solidFill>
                <a:latin typeface="Sassoon Infant Md" panose="02000603050000020003" pitchFamily="50" charset="0"/>
              </a:rPr>
              <a:t>Singular nouns ending in ‘s’, ‘x’, ‘z’, ‘</a:t>
            </a:r>
            <a:r>
              <a:rPr lang="en-GB" altLang="en-US" b="1" dirty="0" err="1">
                <a:solidFill>
                  <a:schemeClr val="bg1"/>
                </a:solidFill>
                <a:latin typeface="Sassoon Infant Md" panose="02000603050000020003" pitchFamily="50" charset="0"/>
              </a:rPr>
              <a:t>ch</a:t>
            </a:r>
            <a:r>
              <a:rPr lang="en-GB" altLang="en-US" b="1" dirty="0">
                <a:solidFill>
                  <a:schemeClr val="bg1"/>
                </a:solidFill>
                <a:latin typeface="Sassoon Infant Md" panose="02000603050000020003" pitchFamily="50" charset="0"/>
              </a:rPr>
              <a:t>’ or ‘</a:t>
            </a:r>
            <a:r>
              <a:rPr lang="en-GB" altLang="en-US" b="1" dirty="0" err="1">
                <a:solidFill>
                  <a:schemeClr val="bg1"/>
                </a:solidFill>
                <a:latin typeface="Sassoon Infant Md" panose="02000603050000020003" pitchFamily="50" charset="0"/>
              </a:rPr>
              <a:t>sh</a:t>
            </a:r>
            <a:r>
              <a:rPr lang="en-GB" altLang="en-US" b="1" dirty="0">
                <a:solidFill>
                  <a:schemeClr val="bg1"/>
                </a:solidFill>
                <a:latin typeface="Sassoon Infant Md" panose="02000603050000020003" pitchFamily="50" charset="0"/>
              </a:rPr>
              <a:t>’ form the plural by adding </a:t>
            </a:r>
            <a:r>
              <a:rPr lang="en-GB" altLang="en-US" b="1" dirty="0">
                <a:solidFill>
                  <a:srgbClr val="FF0000"/>
                </a:solidFill>
                <a:latin typeface="Sassoon Infant Md" panose="02000603050000020003" pitchFamily="50" charset="0"/>
              </a:rPr>
              <a:t>–</a:t>
            </a:r>
            <a:r>
              <a:rPr lang="en-GB" altLang="en-US" b="1" dirty="0" err="1">
                <a:solidFill>
                  <a:srgbClr val="FF0000"/>
                </a:solidFill>
                <a:latin typeface="Sassoon Infant Md" panose="02000603050000020003" pitchFamily="50" charset="0"/>
              </a:rPr>
              <a:t>es</a:t>
            </a:r>
            <a:r>
              <a:rPr lang="en-GB" altLang="en-US" b="1" dirty="0">
                <a:solidFill>
                  <a:schemeClr val="bg1"/>
                </a:solidFill>
                <a:latin typeface="Sassoon Infant Md" panose="02000603050000020003" pitchFamily="50" charset="0"/>
              </a:rPr>
              <a:t>.</a:t>
            </a:r>
          </a:p>
        </p:txBody>
      </p:sp>
      <p:graphicFrame>
        <p:nvGraphicFramePr>
          <p:cNvPr id="10" name="Table 9">
            <a:extLst>
              <a:ext uri="{FF2B5EF4-FFF2-40B4-BE49-F238E27FC236}">
                <a16:creationId xmlns:a16="http://schemas.microsoft.com/office/drawing/2014/main" xmlns="" id="{3CE8E8D8-46A4-4B80-B160-46D4095C056A}"/>
              </a:ext>
            </a:extLst>
          </p:cNvPr>
          <p:cNvGraphicFramePr>
            <a:graphicFrameLocks noGrp="1"/>
          </p:cNvGraphicFramePr>
          <p:nvPr>
            <p:extLst>
              <p:ext uri="{D42A27DB-BD31-4B8C-83A1-F6EECF244321}">
                <p14:modId xmlns:p14="http://schemas.microsoft.com/office/powerpoint/2010/main" val="3949237403"/>
              </p:ext>
            </p:extLst>
          </p:nvPr>
        </p:nvGraphicFramePr>
        <p:xfrm>
          <a:off x="2960688" y="1957389"/>
          <a:ext cx="6265862" cy="3978900"/>
        </p:xfrm>
        <a:graphic>
          <a:graphicData uri="http://schemas.openxmlformats.org/drawingml/2006/table">
            <a:tbl>
              <a:tblPr>
                <a:tableStyleId>{E8B1032C-EA38-4F05-BA0D-38AFFFC7BED3}</a:tableStyleId>
              </a:tblPr>
              <a:tblGrid>
                <a:gridCol w="3132931">
                  <a:extLst>
                    <a:ext uri="{9D8B030D-6E8A-4147-A177-3AD203B41FA5}">
                      <a16:colId xmlns:a16="http://schemas.microsoft.com/office/drawing/2014/main" xmlns="" val="20000"/>
                    </a:ext>
                  </a:extLst>
                </a:gridCol>
                <a:gridCol w="3132931">
                  <a:extLst>
                    <a:ext uri="{9D8B030D-6E8A-4147-A177-3AD203B41FA5}">
                      <a16:colId xmlns:a16="http://schemas.microsoft.com/office/drawing/2014/main" xmlns="" val="20001"/>
                    </a:ext>
                  </a:extLst>
                </a:gridCol>
              </a:tblGrid>
              <a:tr h="697547">
                <a:tc>
                  <a:txBody>
                    <a:bodyPr/>
                    <a:lstStyle/>
                    <a:p>
                      <a:pPr algn="ctr"/>
                      <a:r>
                        <a:rPr lang="en-GB" sz="3600" b="1" dirty="0">
                          <a:latin typeface="Sassoon Infant Md" panose="02000603050000020003" pitchFamily="50" charset="0"/>
                        </a:rPr>
                        <a:t>singular form</a:t>
                      </a:r>
                    </a:p>
                  </a:txBody>
                  <a:tcPr marL="91457" marR="91457" marT="45716" marB="45716"/>
                </a:tc>
                <a:tc>
                  <a:txBody>
                    <a:bodyPr/>
                    <a:lstStyle/>
                    <a:p>
                      <a:pPr algn="ctr"/>
                      <a:r>
                        <a:rPr lang="en-GB" sz="3600" b="1" dirty="0">
                          <a:latin typeface="Sassoon Infant Md" panose="02000603050000020003" pitchFamily="50" charset="0"/>
                        </a:rPr>
                        <a:t>plural form</a:t>
                      </a:r>
                    </a:p>
                  </a:txBody>
                  <a:tcPr marL="91457" marR="91457" marT="45716" marB="45716"/>
                </a:tc>
                <a:extLst>
                  <a:ext uri="{0D108BD9-81ED-4DB2-BD59-A6C34878D82A}">
                    <a16:rowId xmlns:a16="http://schemas.microsoft.com/office/drawing/2014/main" xmlns="" val="10000"/>
                  </a:ext>
                </a:extLst>
              </a:tr>
              <a:tr h="697547">
                <a:tc>
                  <a:txBody>
                    <a:bodyPr/>
                    <a:lstStyle/>
                    <a:p>
                      <a:pPr algn="ctr"/>
                      <a:r>
                        <a:rPr lang="en-GB" sz="3200" dirty="0">
                          <a:latin typeface="Sassoon Infant Md" panose="02000603050000020003" pitchFamily="50" charset="0"/>
                        </a:rPr>
                        <a:t>bus</a:t>
                      </a:r>
                    </a:p>
                  </a:txBody>
                  <a:tcPr marL="91457" marR="91457" marT="45716" marB="45716"/>
                </a:tc>
                <a:tc>
                  <a:txBody>
                    <a:bodyPr/>
                    <a:lstStyle/>
                    <a:p>
                      <a:pPr algn="ctr"/>
                      <a:r>
                        <a:rPr lang="en-GB" sz="3200" dirty="0" smtClean="0">
                          <a:latin typeface="Sassoon Infant Md" panose="02000603050000020003" pitchFamily="50" charset="0"/>
                        </a:rPr>
                        <a:t>bus</a:t>
                      </a:r>
                      <a:r>
                        <a:rPr lang="en-GB" sz="3200" dirty="0" smtClean="0">
                          <a:solidFill>
                            <a:srgbClr val="FF0000"/>
                          </a:solidFill>
                          <a:latin typeface="Sassoon Infant Md" panose="02000603050000020003" pitchFamily="50" charset="0"/>
                        </a:rPr>
                        <a:t>es</a:t>
                      </a:r>
                      <a:endParaRPr lang="en-GB" sz="3200" dirty="0">
                        <a:latin typeface="Sassoon Infant Md" panose="02000603050000020003" pitchFamily="50" charset="0"/>
                      </a:endParaRPr>
                    </a:p>
                  </a:txBody>
                  <a:tcPr marL="91457" marR="91457" marT="45716" marB="45716"/>
                </a:tc>
                <a:extLst>
                  <a:ext uri="{0D108BD9-81ED-4DB2-BD59-A6C34878D82A}">
                    <a16:rowId xmlns:a16="http://schemas.microsoft.com/office/drawing/2014/main" xmlns="" val="10001"/>
                  </a:ext>
                </a:extLst>
              </a:tr>
              <a:tr h="697547">
                <a:tc>
                  <a:txBody>
                    <a:bodyPr/>
                    <a:lstStyle/>
                    <a:p>
                      <a:pPr algn="ctr"/>
                      <a:r>
                        <a:rPr lang="en-GB" sz="3200" dirty="0">
                          <a:latin typeface="Sassoon Infant Md" panose="02000603050000020003" pitchFamily="50" charset="0"/>
                        </a:rPr>
                        <a:t>box</a:t>
                      </a:r>
                    </a:p>
                  </a:txBody>
                  <a:tcPr marL="91457" marR="91457" marT="45716" marB="45716"/>
                </a:tc>
                <a:tc>
                  <a:txBody>
                    <a:bodyPr/>
                    <a:lstStyle/>
                    <a:p>
                      <a:pPr algn="ctr"/>
                      <a:r>
                        <a:rPr lang="en-GB" sz="3200" dirty="0" smtClean="0">
                          <a:latin typeface="Sassoon Infant Md" panose="02000603050000020003" pitchFamily="50" charset="0"/>
                        </a:rPr>
                        <a:t>box</a:t>
                      </a:r>
                      <a:r>
                        <a:rPr lang="en-GB" sz="3200" dirty="0" smtClean="0">
                          <a:solidFill>
                            <a:srgbClr val="FF0000"/>
                          </a:solidFill>
                          <a:latin typeface="Sassoon Infant Md" panose="02000603050000020003" pitchFamily="50" charset="0"/>
                        </a:rPr>
                        <a:t>es</a:t>
                      </a:r>
                      <a:endParaRPr lang="en-GB" sz="3200" dirty="0">
                        <a:latin typeface="Sassoon Infant Md" panose="02000603050000020003" pitchFamily="50" charset="0"/>
                      </a:endParaRPr>
                    </a:p>
                  </a:txBody>
                  <a:tcPr marL="91457" marR="91457" marT="45716" marB="45716"/>
                </a:tc>
                <a:extLst>
                  <a:ext uri="{0D108BD9-81ED-4DB2-BD59-A6C34878D82A}">
                    <a16:rowId xmlns:a16="http://schemas.microsoft.com/office/drawing/2014/main" xmlns="" val="10002"/>
                  </a:ext>
                </a:extLst>
              </a:tr>
              <a:tr h="697547">
                <a:tc>
                  <a:txBody>
                    <a:bodyPr/>
                    <a:lstStyle/>
                    <a:p>
                      <a:pPr algn="ctr"/>
                      <a:r>
                        <a:rPr lang="en-GB" sz="3200" dirty="0">
                          <a:latin typeface="Sassoon Infant Md" panose="02000603050000020003" pitchFamily="50" charset="0"/>
                        </a:rPr>
                        <a:t>church</a:t>
                      </a:r>
                    </a:p>
                  </a:txBody>
                  <a:tcPr marL="91457" marR="91457" marT="45716" marB="45716"/>
                </a:tc>
                <a:tc>
                  <a:txBody>
                    <a:bodyPr/>
                    <a:lstStyle/>
                    <a:p>
                      <a:pPr algn="ctr"/>
                      <a:r>
                        <a:rPr lang="en-GB" sz="3200" dirty="0" smtClean="0">
                          <a:latin typeface="Sassoon Infant Md" panose="02000603050000020003" pitchFamily="50" charset="0"/>
                        </a:rPr>
                        <a:t>church</a:t>
                      </a:r>
                      <a:r>
                        <a:rPr lang="en-GB" sz="3200" dirty="0" smtClean="0">
                          <a:solidFill>
                            <a:srgbClr val="FF0000"/>
                          </a:solidFill>
                          <a:latin typeface="Sassoon Infant Md" panose="02000603050000020003" pitchFamily="50" charset="0"/>
                        </a:rPr>
                        <a:t>es</a:t>
                      </a:r>
                      <a:endParaRPr lang="en-GB" sz="3200" dirty="0">
                        <a:latin typeface="Sassoon Infant Md" panose="02000603050000020003" pitchFamily="50" charset="0"/>
                      </a:endParaRPr>
                    </a:p>
                  </a:txBody>
                  <a:tcPr marL="91457" marR="91457" marT="45716" marB="45716"/>
                </a:tc>
                <a:extLst>
                  <a:ext uri="{0D108BD9-81ED-4DB2-BD59-A6C34878D82A}">
                    <a16:rowId xmlns:a16="http://schemas.microsoft.com/office/drawing/2014/main" xmlns="" val="10003"/>
                  </a:ext>
                </a:extLst>
              </a:tr>
              <a:tr h="697547">
                <a:tc>
                  <a:txBody>
                    <a:bodyPr/>
                    <a:lstStyle/>
                    <a:p>
                      <a:pPr algn="ctr"/>
                      <a:r>
                        <a:rPr lang="en-GB" sz="3200" dirty="0">
                          <a:latin typeface="Sassoon Infant Md" panose="02000603050000020003" pitchFamily="50" charset="0"/>
                        </a:rPr>
                        <a:t>wish</a:t>
                      </a:r>
                    </a:p>
                  </a:txBody>
                  <a:tcPr marL="91457" marR="91457" marT="45716" marB="45716"/>
                </a:tc>
                <a:tc>
                  <a:txBody>
                    <a:bodyPr/>
                    <a:lstStyle/>
                    <a:p>
                      <a:pPr algn="ctr"/>
                      <a:r>
                        <a:rPr lang="en-GB" sz="3200" dirty="0" smtClean="0">
                          <a:latin typeface="Sassoon Infant Md" panose="02000603050000020003" pitchFamily="50" charset="0"/>
                        </a:rPr>
                        <a:t>wish</a:t>
                      </a:r>
                      <a:r>
                        <a:rPr lang="en-GB" sz="3200" dirty="0" smtClean="0">
                          <a:solidFill>
                            <a:srgbClr val="FF0000"/>
                          </a:solidFill>
                          <a:latin typeface="Sassoon Infant Md" panose="02000603050000020003" pitchFamily="50" charset="0"/>
                        </a:rPr>
                        <a:t>es</a:t>
                      </a:r>
                      <a:endParaRPr lang="en-GB" sz="3200" dirty="0">
                        <a:latin typeface="Sassoon Infant Md" panose="02000603050000020003" pitchFamily="50" charset="0"/>
                      </a:endParaRPr>
                    </a:p>
                  </a:txBody>
                  <a:tcPr marL="91457" marR="91457" marT="45716" marB="45716"/>
                </a:tc>
                <a:extLst>
                  <a:ext uri="{0D108BD9-81ED-4DB2-BD59-A6C34878D82A}">
                    <a16:rowId xmlns:a16="http://schemas.microsoft.com/office/drawing/2014/main" xmlns="" val="10004"/>
                  </a:ext>
                </a:extLst>
              </a:tr>
            </a:tbl>
          </a:graphicData>
        </a:graphic>
      </p:graphicFrame>
      <p:sp>
        <p:nvSpPr>
          <p:cNvPr id="7193" name="TextBox 10">
            <a:extLst>
              <a:ext uri="{FF2B5EF4-FFF2-40B4-BE49-F238E27FC236}">
                <a16:creationId xmlns:a16="http://schemas.microsoft.com/office/drawing/2014/main" xmlns="" id="{588B7F2E-0B8E-450C-9F71-8370D9FB2973}"/>
              </a:ext>
            </a:extLst>
          </p:cNvPr>
          <p:cNvSpPr txBox="1">
            <a:spLocks noChangeArrowheads="1"/>
          </p:cNvSpPr>
          <p:nvPr/>
        </p:nvSpPr>
        <p:spPr bwMode="auto">
          <a:xfrm>
            <a:off x="2039939" y="5924551"/>
            <a:ext cx="7985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000">
                <a:latin typeface="Sassoon Infant Md" panose="02000603050000020003" pitchFamily="50" charset="0"/>
              </a:rPr>
              <a:t>Try saying ‘buss’, ‘boxs’ or ‘wishs’ and you will see why nouns which end in a hissing sound use –es in the plural!</a:t>
            </a:r>
          </a:p>
        </p:txBody>
      </p:sp>
      <p:pic>
        <p:nvPicPr>
          <p:cNvPr id="7194" name="Picture 11">
            <a:extLst>
              <a:ext uri="{FF2B5EF4-FFF2-40B4-BE49-F238E27FC236}">
                <a16:creationId xmlns:a16="http://schemas.microsoft.com/office/drawing/2014/main" xmlns="" id="{2F2E3BA6-D85B-4147-A5FF-2F8C019D22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54720" y="4533900"/>
            <a:ext cx="1770063"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Picture 12">
            <a:extLst>
              <a:ext uri="{FF2B5EF4-FFF2-40B4-BE49-F238E27FC236}">
                <a16:creationId xmlns:a16="http://schemas.microsoft.com/office/drawing/2014/main" xmlns="" id="{0A200552-364A-47D0-A90C-80A407790C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3904457"/>
            <a:ext cx="2073275"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55532" y="5743575"/>
            <a:ext cx="609600" cy="609600"/>
          </a:xfrm>
          <a:prstGeom prst="rect">
            <a:avLst/>
          </a:prstGeom>
        </p:spPr>
      </p:pic>
    </p:spTree>
    <p:extLst>
      <p:ext uri="{BB962C8B-B14F-4D97-AF65-F5344CB8AC3E}">
        <p14:creationId xmlns:p14="http://schemas.microsoft.com/office/powerpoint/2010/main" val="2995229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4">
            <a:extLst>
              <a:ext uri="{FF2B5EF4-FFF2-40B4-BE49-F238E27FC236}">
                <a16:creationId xmlns:a16="http://schemas.microsoft.com/office/drawing/2014/main" xmlns="" id="{ECB04770-4B3C-453E-9EB5-D6B847E0F6B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6">
            <a:extLst>
              <a:ext uri="{FF2B5EF4-FFF2-40B4-BE49-F238E27FC236}">
                <a16:creationId xmlns:a16="http://schemas.microsoft.com/office/drawing/2014/main" xmlns="" id="{145924A3-8095-451A-979F-5CFC969DAF2F}"/>
              </a:ext>
            </a:extLst>
          </p:cNvPr>
          <p:cNvSpPr txBox="1">
            <a:spLocks noChangeArrowheads="1"/>
          </p:cNvSpPr>
          <p:nvPr/>
        </p:nvSpPr>
        <p:spPr bwMode="auto">
          <a:xfrm>
            <a:off x="274320" y="592138"/>
            <a:ext cx="11743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2400" b="1" dirty="0">
                <a:solidFill>
                  <a:schemeClr val="bg1"/>
                </a:solidFill>
                <a:latin typeface="Sassoon Infant Md" panose="02000603050000020003" pitchFamily="50" charset="0"/>
              </a:rPr>
              <a:t>Singular nouns ending in a consonant and the letter ‘y’ form the plural by dropping the ‘y’ and adding </a:t>
            </a:r>
            <a:r>
              <a:rPr lang="en-GB" altLang="en-US" sz="2400" b="1" dirty="0">
                <a:solidFill>
                  <a:srgbClr val="FF0000"/>
                </a:solidFill>
                <a:latin typeface="Sassoon Infant Md" panose="02000603050000020003" pitchFamily="50" charset="0"/>
              </a:rPr>
              <a:t>–</a:t>
            </a:r>
            <a:r>
              <a:rPr lang="en-GB" altLang="en-US" sz="2400" b="1" dirty="0" err="1">
                <a:solidFill>
                  <a:srgbClr val="FF0000"/>
                </a:solidFill>
                <a:latin typeface="Sassoon Infant Md" panose="02000603050000020003" pitchFamily="50" charset="0"/>
              </a:rPr>
              <a:t>ies</a:t>
            </a:r>
            <a:r>
              <a:rPr lang="en-GB" altLang="en-US" sz="2400" b="1" dirty="0">
                <a:solidFill>
                  <a:schemeClr val="bg1"/>
                </a:solidFill>
                <a:latin typeface="Sassoon Infant Md" panose="02000603050000020003" pitchFamily="50" charset="0"/>
              </a:rPr>
              <a:t>.</a:t>
            </a:r>
          </a:p>
        </p:txBody>
      </p:sp>
      <p:graphicFrame>
        <p:nvGraphicFramePr>
          <p:cNvPr id="8" name="Table 7">
            <a:extLst>
              <a:ext uri="{FF2B5EF4-FFF2-40B4-BE49-F238E27FC236}">
                <a16:creationId xmlns:a16="http://schemas.microsoft.com/office/drawing/2014/main" xmlns="" id="{B1E3E246-41D6-4A2B-A7D6-AB701ED47E75}"/>
              </a:ext>
            </a:extLst>
          </p:cNvPr>
          <p:cNvGraphicFramePr>
            <a:graphicFrameLocks noGrp="1"/>
          </p:cNvGraphicFramePr>
          <p:nvPr>
            <p:extLst>
              <p:ext uri="{D42A27DB-BD31-4B8C-83A1-F6EECF244321}">
                <p14:modId xmlns:p14="http://schemas.microsoft.com/office/powerpoint/2010/main" val="828226405"/>
              </p:ext>
            </p:extLst>
          </p:nvPr>
        </p:nvGraphicFramePr>
        <p:xfrm>
          <a:off x="2990124" y="1913391"/>
          <a:ext cx="6311900" cy="4011944"/>
        </p:xfrm>
        <a:graphic>
          <a:graphicData uri="http://schemas.openxmlformats.org/drawingml/2006/table">
            <a:tbl>
              <a:tblPr>
                <a:tableStyleId>{E8B1032C-EA38-4F05-BA0D-38AFFFC7BED3}</a:tableStyleId>
              </a:tblPr>
              <a:tblGrid>
                <a:gridCol w="3155950">
                  <a:extLst>
                    <a:ext uri="{9D8B030D-6E8A-4147-A177-3AD203B41FA5}">
                      <a16:colId xmlns:a16="http://schemas.microsoft.com/office/drawing/2014/main" xmlns="" val="20000"/>
                    </a:ext>
                  </a:extLst>
                </a:gridCol>
                <a:gridCol w="3155950">
                  <a:extLst>
                    <a:ext uri="{9D8B030D-6E8A-4147-A177-3AD203B41FA5}">
                      <a16:colId xmlns:a16="http://schemas.microsoft.com/office/drawing/2014/main" xmlns="" val="20001"/>
                    </a:ext>
                  </a:extLst>
                </a:gridCol>
              </a:tblGrid>
              <a:tr h="705802">
                <a:tc>
                  <a:txBody>
                    <a:bodyPr/>
                    <a:lstStyle/>
                    <a:p>
                      <a:pPr algn="ctr"/>
                      <a:r>
                        <a:rPr lang="en-GB" sz="3600" b="1" dirty="0">
                          <a:latin typeface="Sassoon Infant Md" panose="02000603050000020003" pitchFamily="50" charset="0"/>
                        </a:rPr>
                        <a:t>singular form</a:t>
                      </a:r>
                    </a:p>
                  </a:txBody>
                  <a:tcPr marL="91431" marR="91431" marT="45728" marB="45728"/>
                </a:tc>
                <a:tc>
                  <a:txBody>
                    <a:bodyPr/>
                    <a:lstStyle/>
                    <a:p>
                      <a:pPr algn="ctr"/>
                      <a:r>
                        <a:rPr lang="en-GB" sz="3600" b="1" dirty="0">
                          <a:latin typeface="Sassoon Infant Md" panose="02000603050000020003" pitchFamily="50" charset="0"/>
                        </a:rPr>
                        <a:t>plural</a:t>
                      </a:r>
                      <a:r>
                        <a:rPr lang="en-GB" sz="3600" b="1" baseline="0" dirty="0">
                          <a:latin typeface="Sassoon Infant Md" panose="02000603050000020003" pitchFamily="50" charset="0"/>
                        </a:rPr>
                        <a:t> </a:t>
                      </a:r>
                      <a:r>
                        <a:rPr lang="en-GB" sz="3600" b="1" dirty="0">
                          <a:latin typeface="Sassoon Infant Md" panose="02000603050000020003" pitchFamily="50" charset="0"/>
                        </a:rPr>
                        <a:t>form</a:t>
                      </a:r>
                    </a:p>
                  </a:txBody>
                  <a:tcPr marL="91431" marR="91431" marT="45728" marB="45728"/>
                </a:tc>
                <a:extLst>
                  <a:ext uri="{0D108BD9-81ED-4DB2-BD59-A6C34878D82A}">
                    <a16:rowId xmlns:a16="http://schemas.microsoft.com/office/drawing/2014/main" xmlns="" val="10000"/>
                  </a:ext>
                </a:extLst>
              </a:tr>
              <a:tr h="705802">
                <a:tc>
                  <a:txBody>
                    <a:bodyPr/>
                    <a:lstStyle/>
                    <a:p>
                      <a:pPr algn="ctr"/>
                      <a:r>
                        <a:rPr lang="en-GB" sz="3200" dirty="0">
                          <a:latin typeface="Sassoon Infant Md" panose="02000603050000020003" pitchFamily="50" charset="0"/>
                        </a:rPr>
                        <a:t>penny</a:t>
                      </a:r>
                    </a:p>
                  </a:txBody>
                  <a:tcPr marL="91431" marR="91431" marT="45728" marB="45728"/>
                </a:tc>
                <a:tc>
                  <a:txBody>
                    <a:bodyPr/>
                    <a:lstStyle/>
                    <a:p>
                      <a:pPr algn="ctr"/>
                      <a:r>
                        <a:rPr lang="en-GB" sz="3200" dirty="0" smtClean="0">
                          <a:latin typeface="Sassoon Infant Md" panose="02000603050000020003" pitchFamily="50" charset="0"/>
                        </a:rPr>
                        <a:t>penn</a:t>
                      </a:r>
                      <a:r>
                        <a:rPr lang="en-GB" sz="3200" dirty="0" smtClean="0">
                          <a:solidFill>
                            <a:srgbClr val="FF0000"/>
                          </a:solidFill>
                          <a:latin typeface="Sassoon Infant Md" panose="02000603050000020003" pitchFamily="50" charset="0"/>
                        </a:rPr>
                        <a:t>ies</a:t>
                      </a:r>
                      <a:endParaRPr lang="en-GB" sz="3200" dirty="0">
                        <a:latin typeface="Sassoon Infant Md" panose="02000603050000020003" pitchFamily="50" charset="0"/>
                      </a:endParaRPr>
                    </a:p>
                  </a:txBody>
                  <a:tcPr marL="91431" marR="91431" marT="45728" marB="45728"/>
                </a:tc>
                <a:extLst>
                  <a:ext uri="{0D108BD9-81ED-4DB2-BD59-A6C34878D82A}">
                    <a16:rowId xmlns:a16="http://schemas.microsoft.com/office/drawing/2014/main" xmlns="" val="10001"/>
                  </a:ext>
                </a:extLst>
              </a:tr>
              <a:tr h="705802">
                <a:tc>
                  <a:txBody>
                    <a:bodyPr/>
                    <a:lstStyle/>
                    <a:p>
                      <a:pPr algn="ctr"/>
                      <a:r>
                        <a:rPr lang="en-GB" sz="3200" dirty="0">
                          <a:latin typeface="Sassoon Infant Md" panose="02000603050000020003" pitchFamily="50" charset="0"/>
                        </a:rPr>
                        <a:t>baby</a:t>
                      </a:r>
                    </a:p>
                  </a:txBody>
                  <a:tcPr marL="91431" marR="91431" marT="45728" marB="45728"/>
                </a:tc>
                <a:tc>
                  <a:txBody>
                    <a:bodyPr/>
                    <a:lstStyle/>
                    <a:p>
                      <a:pPr algn="ctr"/>
                      <a:r>
                        <a:rPr lang="en-GB" sz="3200" dirty="0" smtClean="0">
                          <a:latin typeface="Sassoon Infant Md" panose="02000603050000020003" pitchFamily="50" charset="0"/>
                        </a:rPr>
                        <a:t>bab</a:t>
                      </a:r>
                      <a:r>
                        <a:rPr lang="en-GB" sz="3200" dirty="0" smtClean="0">
                          <a:solidFill>
                            <a:srgbClr val="FF0000"/>
                          </a:solidFill>
                          <a:latin typeface="Sassoon Infant Md" panose="02000603050000020003" pitchFamily="50" charset="0"/>
                        </a:rPr>
                        <a:t>ies</a:t>
                      </a:r>
                      <a:endParaRPr lang="en-GB" sz="3200" dirty="0">
                        <a:latin typeface="Sassoon Infant Md" panose="02000603050000020003" pitchFamily="50" charset="0"/>
                      </a:endParaRPr>
                    </a:p>
                  </a:txBody>
                  <a:tcPr marL="91431" marR="91431" marT="45728" marB="45728"/>
                </a:tc>
                <a:extLst>
                  <a:ext uri="{0D108BD9-81ED-4DB2-BD59-A6C34878D82A}">
                    <a16:rowId xmlns:a16="http://schemas.microsoft.com/office/drawing/2014/main" xmlns="" val="10002"/>
                  </a:ext>
                </a:extLst>
              </a:tr>
              <a:tr h="705802">
                <a:tc>
                  <a:txBody>
                    <a:bodyPr/>
                    <a:lstStyle/>
                    <a:p>
                      <a:pPr algn="ctr"/>
                      <a:r>
                        <a:rPr lang="en-GB" sz="3200" dirty="0">
                          <a:latin typeface="Sassoon Infant Md" panose="02000603050000020003" pitchFamily="50" charset="0"/>
                        </a:rPr>
                        <a:t>daisy</a:t>
                      </a:r>
                    </a:p>
                  </a:txBody>
                  <a:tcPr marL="91431" marR="91431" marT="45728" marB="45728"/>
                </a:tc>
                <a:tc>
                  <a:txBody>
                    <a:bodyPr/>
                    <a:lstStyle/>
                    <a:p>
                      <a:pPr algn="ctr"/>
                      <a:r>
                        <a:rPr lang="en-GB" sz="3200" dirty="0" smtClean="0">
                          <a:latin typeface="Sassoon Infant Md" panose="02000603050000020003" pitchFamily="50" charset="0"/>
                        </a:rPr>
                        <a:t>dais</a:t>
                      </a:r>
                      <a:r>
                        <a:rPr lang="en-GB" sz="3200" dirty="0" smtClean="0">
                          <a:solidFill>
                            <a:srgbClr val="FF0000"/>
                          </a:solidFill>
                          <a:latin typeface="Sassoon Infant Md" panose="02000603050000020003" pitchFamily="50" charset="0"/>
                        </a:rPr>
                        <a:t>ies</a:t>
                      </a:r>
                      <a:endParaRPr lang="en-GB" sz="3200" dirty="0">
                        <a:latin typeface="Sassoon Infant Md" panose="02000603050000020003" pitchFamily="50" charset="0"/>
                      </a:endParaRPr>
                    </a:p>
                  </a:txBody>
                  <a:tcPr marL="91431" marR="91431" marT="45728" marB="45728"/>
                </a:tc>
                <a:extLst>
                  <a:ext uri="{0D108BD9-81ED-4DB2-BD59-A6C34878D82A}">
                    <a16:rowId xmlns:a16="http://schemas.microsoft.com/office/drawing/2014/main" xmlns="" val="10003"/>
                  </a:ext>
                </a:extLst>
              </a:tr>
              <a:tr h="705802">
                <a:tc>
                  <a:txBody>
                    <a:bodyPr/>
                    <a:lstStyle/>
                    <a:p>
                      <a:pPr algn="ctr"/>
                      <a:r>
                        <a:rPr lang="en-GB" sz="3200" dirty="0">
                          <a:latin typeface="Sassoon Infant Md" panose="02000603050000020003" pitchFamily="50" charset="0"/>
                        </a:rPr>
                        <a:t>spy</a:t>
                      </a:r>
                    </a:p>
                  </a:txBody>
                  <a:tcPr marL="91431" marR="91431" marT="45728" marB="45728"/>
                </a:tc>
                <a:tc>
                  <a:txBody>
                    <a:bodyPr/>
                    <a:lstStyle/>
                    <a:p>
                      <a:pPr algn="ctr"/>
                      <a:r>
                        <a:rPr lang="en-GB" sz="3200" dirty="0" smtClean="0">
                          <a:latin typeface="Sassoon Infant Md" panose="02000603050000020003" pitchFamily="50" charset="0"/>
                        </a:rPr>
                        <a:t>sp</a:t>
                      </a:r>
                      <a:r>
                        <a:rPr lang="en-GB" sz="3200" dirty="0" smtClean="0">
                          <a:solidFill>
                            <a:srgbClr val="FF0000"/>
                          </a:solidFill>
                          <a:latin typeface="Sassoon Infant Md" panose="02000603050000020003" pitchFamily="50" charset="0"/>
                        </a:rPr>
                        <a:t>ies</a:t>
                      </a:r>
                      <a:endParaRPr lang="en-GB" sz="3200" dirty="0">
                        <a:latin typeface="Sassoon Infant Md" panose="02000603050000020003" pitchFamily="50" charset="0"/>
                      </a:endParaRPr>
                    </a:p>
                  </a:txBody>
                  <a:tcPr marL="91431" marR="91431" marT="45728" marB="45728"/>
                </a:tc>
                <a:extLst>
                  <a:ext uri="{0D108BD9-81ED-4DB2-BD59-A6C34878D82A}">
                    <a16:rowId xmlns:a16="http://schemas.microsoft.com/office/drawing/2014/main" xmlns="" val="10004"/>
                  </a:ext>
                </a:extLst>
              </a:tr>
            </a:tbl>
          </a:graphicData>
        </a:graphic>
      </p:graphicFrame>
      <p:pic>
        <p:nvPicPr>
          <p:cNvPr id="8216" name="Picture 8">
            <a:extLst>
              <a:ext uri="{FF2B5EF4-FFF2-40B4-BE49-F238E27FC236}">
                <a16:creationId xmlns:a16="http://schemas.microsoft.com/office/drawing/2014/main" xmlns="" id="{F8908FE2-50AA-4DCE-B9F6-599CC2E7F7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701010">
            <a:off x="2305844" y="5253831"/>
            <a:ext cx="16002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Picture 10">
            <a:extLst>
              <a:ext uri="{FF2B5EF4-FFF2-40B4-BE49-F238E27FC236}">
                <a16:creationId xmlns:a16="http://schemas.microsoft.com/office/drawing/2014/main" xmlns="" id="{9DF3976D-A601-4515-82B6-125456B355A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82063" y="4479019"/>
            <a:ext cx="16002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16342" y="5064125"/>
            <a:ext cx="609600" cy="609600"/>
          </a:xfrm>
          <a:prstGeom prst="rect">
            <a:avLst/>
          </a:prstGeom>
        </p:spPr>
      </p:pic>
    </p:spTree>
    <p:extLst>
      <p:ext uri="{BB962C8B-B14F-4D97-AF65-F5344CB8AC3E}">
        <p14:creationId xmlns:p14="http://schemas.microsoft.com/office/powerpoint/2010/main" val="97305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4">
            <a:extLst>
              <a:ext uri="{FF2B5EF4-FFF2-40B4-BE49-F238E27FC236}">
                <a16:creationId xmlns:a16="http://schemas.microsoft.com/office/drawing/2014/main" xmlns="" id="{9D7B9B44-4F8B-47F4-8314-0598FDCA9C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xmlns="" id="{9029D0F4-D3A6-4BB4-9E3D-E2F5A7F34459}"/>
              </a:ext>
            </a:extLst>
          </p:cNvPr>
          <p:cNvSpPr txBox="1">
            <a:spLocks noChangeArrowheads="1"/>
          </p:cNvSpPr>
          <p:nvPr/>
        </p:nvSpPr>
        <p:spPr bwMode="auto">
          <a:xfrm>
            <a:off x="640080" y="577851"/>
            <a:ext cx="10789919"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GB" sz="2800" b="1" dirty="0">
                <a:solidFill>
                  <a:schemeClr val="bg1"/>
                </a:solidFill>
                <a:latin typeface="Sassoon Infant Md" panose="02000603050000020003" pitchFamily="50" charset="0"/>
              </a:rPr>
              <a:t>So, most of the time, we make a plural noun by adding an </a:t>
            </a:r>
            <a:r>
              <a:rPr lang="en-GB" sz="2800" b="1" dirty="0">
                <a:latin typeface="Sassoon Infant Md" panose="02000603050000020003" pitchFamily="50" charset="0"/>
              </a:rPr>
              <a:t>-s,</a:t>
            </a:r>
            <a:r>
              <a:rPr lang="en-GB" sz="2800" b="1" dirty="0">
                <a:solidFill>
                  <a:schemeClr val="bg1"/>
                </a:solidFill>
                <a:latin typeface="Sassoon Infant Md" panose="02000603050000020003" pitchFamily="50" charset="0"/>
              </a:rPr>
              <a:t> </a:t>
            </a:r>
            <a:r>
              <a:rPr lang="en-GB" sz="2800" b="1" dirty="0">
                <a:latin typeface="Sassoon Infant Md" panose="02000603050000020003" pitchFamily="50" charset="0"/>
              </a:rPr>
              <a:t>-</a:t>
            </a:r>
            <a:r>
              <a:rPr lang="en-GB" sz="2800" b="1" dirty="0" err="1">
                <a:latin typeface="Sassoon Infant Md" panose="02000603050000020003" pitchFamily="50" charset="0"/>
              </a:rPr>
              <a:t>es</a:t>
            </a:r>
            <a:r>
              <a:rPr lang="en-GB" sz="2800" b="1" dirty="0">
                <a:latin typeface="Sassoon Infant Md" panose="02000603050000020003" pitchFamily="50" charset="0"/>
              </a:rPr>
              <a:t> </a:t>
            </a:r>
            <a:r>
              <a:rPr lang="en-GB" sz="2800" b="1" dirty="0">
                <a:solidFill>
                  <a:schemeClr val="bg1"/>
                </a:solidFill>
                <a:latin typeface="Sassoon Infant Md" panose="02000603050000020003" pitchFamily="50" charset="0"/>
              </a:rPr>
              <a:t>or </a:t>
            </a:r>
            <a:r>
              <a:rPr lang="en-GB" sz="2800" b="1" dirty="0">
                <a:latin typeface="Sassoon Infant Md" panose="02000603050000020003" pitchFamily="50" charset="0"/>
              </a:rPr>
              <a:t>–</a:t>
            </a:r>
            <a:r>
              <a:rPr lang="en-GB" sz="2800" b="1" dirty="0" err="1">
                <a:latin typeface="Sassoon Infant Md" panose="02000603050000020003" pitchFamily="50" charset="0"/>
              </a:rPr>
              <a:t>ies</a:t>
            </a:r>
            <a:r>
              <a:rPr lang="en-GB" sz="2800" b="1" dirty="0">
                <a:latin typeface="Sassoon Infant Md" panose="02000603050000020003" pitchFamily="50" charset="0"/>
              </a:rPr>
              <a:t>.</a:t>
            </a:r>
          </a:p>
          <a:p>
            <a:pPr algn="ctr">
              <a:spcBef>
                <a:spcPct val="0"/>
              </a:spcBef>
              <a:buFontTx/>
              <a:buNone/>
              <a:defRPr/>
            </a:pPr>
            <a:r>
              <a:rPr lang="en-GB" sz="2800" b="1" dirty="0">
                <a:solidFill>
                  <a:schemeClr val="bg1"/>
                </a:solidFill>
                <a:latin typeface="Sassoon Infant Md" panose="02000603050000020003" pitchFamily="50" charset="0"/>
              </a:rPr>
              <a:t> </a:t>
            </a:r>
          </a:p>
          <a:p>
            <a:pPr algn="ctr">
              <a:spcBef>
                <a:spcPct val="0"/>
              </a:spcBef>
              <a:buFontTx/>
              <a:buNone/>
              <a:defRPr/>
            </a:pPr>
            <a:r>
              <a:rPr lang="en-GB" sz="2800" b="1" dirty="0">
                <a:solidFill>
                  <a:schemeClr val="bg1"/>
                </a:solidFill>
                <a:latin typeface="Sassoon Infant Md" panose="02000603050000020003" pitchFamily="50" charset="0"/>
              </a:rPr>
              <a:t>-ies. </a:t>
            </a:r>
          </a:p>
          <a:p>
            <a:pPr algn="ctr">
              <a:spcBef>
                <a:spcPct val="0"/>
              </a:spcBef>
              <a:buFontTx/>
              <a:buNone/>
              <a:defRPr/>
            </a:pPr>
            <a:r>
              <a:rPr lang="en-GB" altLang="en-US" sz="4400" b="1" dirty="0">
                <a:latin typeface="Sassoon Infant Md" panose="02000603050000020003" pitchFamily="50" charset="0"/>
                <a:cs typeface="Arial" panose="020B0604020202020204" pitchFamily="34" charset="0"/>
              </a:rPr>
              <a:t>BUT</a:t>
            </a:r>
          </a:p>
          <a:p>
            <a:pPr algn="ctr">
              <a:spcBef>
                <a:spcPct val="0"/>
              </a:spcBef>
              <a:buFontTx/>
              <a:buNone/>
              <a:defRPr/>
            </a:pPr>
            <a:endParaRPr lang="en-GB" altLang="en-US" sz="2800" dirty="0">
              <a:latin typeface="Sassoon Infant Md" panose="02000603050000020003" pitchFamily="50" charset="0"/>
              <a:cs typeface="Arial" panose="020B0604020202020204" pitchFamily="34" charset="0"/>
            </a:endParaRPr>
          </a:p>
          <a:p>
            <a:pPr algn="ctr">
              <a:spcBef>
                <a:spcPct val="0"/>
              </a:spcBef>
              <a:buFontTx/>
              <a:buNone/>
              <a:defRPr/>
            </a:pPr>
            <a:r>
              <a:rPr lang="en-GB" altLang="en-US" sz="2800" dirty="0">
                <a:latin typeface="Sassoon Infant Md" panose="02000603050000020003" pitchFamily="50" charset="0"/>
                <a:cs typeface="Arial" panose="020B0604020202020204" pitchFamily="34" charset="0"/>
              </a:rPr>
              <a:t>The English language has some rule-breaking nouns in it. These are</a:t>
            </a:r>
            <a:r>
              <a:rPr lang="en-GB" altLang="en-US" sz="2800" b="1" dirty="0">
                <a:solidFill>
                  <a:schemeClr val="accent3">
                    <a:lumMod val="75000"/>
                  </a:schemeClr>
                </a:solidFill>
                <a:latin typeface="Sassoon Infant Md" panose="02000603050000020003" pitchFamily="50" charset="0"/>
                <a:cs typeface="Arial" panose="020B0604020202020204" pitchFamily="34" charset="0"/>
              </a:rPr>
              <a:t> nouns that have their own special rules or spellings</a:t>
            </a:r>
            <a:r>
              <a:rPr lang="en-GB" altLang="en-US" sz="2800" dirty="0">
                <a:latin typeface="Sassoon Infant Md" panose="02000603050000020003" pitchFamily="50" charset="0"/>
                <a:cs typeface="Arial" panose="020B0604020202020204" pitchFamily="34" charset="0"/>
              </a:rPr>
              <a:t> for making them into plurals.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5199" y="5296310"/>
            <a:ext cx="609600" cy="609600"/>
          </a:xfrm>
          <a:prstGeom prst="rect">
            <a:avLst/>
          </a:prstGeom>
        </p:spPr>
      </p:pic>
    </p:spTree>
    <p:extLst>
      <p:ext uri="{BB962C8B-B14F-4D97-AF65-F5344CB8AC3E}">
        <p14:creationId xmlns:p14="http://schemas.microsoft.com/office/powerpoint/2010/main" val="306840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4">
            <a:extLst>
              <a:ext uri="{FF2B5EF4-FFF2-40B4-BE49-F238E27FC236}">
                <a16:creationId xmlns:a16="http://schemas.microsoft.com/office/drawing/2014/main" xmlns="" id="{F6FA165D-0D8E-4EFD-911E-48754AF147B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3">
            <a:extLst>
              <a:ext uri="{FF2B5EF4-FFF2-40B4-BE49-F238E27FC236}">
                <a16:creationId xmlns:a16="http://schemas.microsoft.com/office/drawing/2014/main" xmlns="" id="{DAF12884-33ED-4D4D-AEBD-2C5E8F4415FB}"/>
              </a:ext>
            </a:extLst>
          </p:cNvPr>
          <p:cNvSpPr txBox="1">
            <a:spLocks noChangeArrowheads="1"/>
          </p:cNvSpPr>
          <p:nvPr/>
        </p:nvSpPr>
        <p:spPr bwMode="auto">
          <a:xfrm>
            <a:off x="770709" y="565150"/>
            <a:ext cx="105025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b="1" dirty="0">
                <a:solidFill>
                  <a:schemeClr val="bg1"/>
                </a:solidFill>
                <a:latin typeface="Sassoon Infant Md" panose="02000603050000020003" pitchFamily="50" charset="0"/>
              </a:rPr>
              <a:t>Nouns that end in ‘f’ or ‘</a:t>
            </a:r>
            <a:r>
              <a:rPr lang="en-GB" altLang="en-US" b="1" dirty="0" err="1">
                <a:solidFill>
                  <a:schemeClr val="bg1"/>
                </a:solidFill>
                <a:latin typeface="Sassoon Infant Md" panose="02000603050000020003" pitchFamily="50" charset="0"/>
              </a:rPr>
              <a:t>fe</a:t>
            </a:r>
            <a:r>
              <a:rPr lang="en-GB" altLang="en-US" b="1" dirty="0">
                <a:solidFill>
                  <a:schemeClr val="bg1"/>
                </a:solidFill>
                <a:latin typeface="Sassoon Infant Md" panose="02000603050000020003" pitchFamily="50" charset="0"/>
              </a:rPr>
              <a:t>’ usually form the plural by dropping the ‘f’ and adding </a:t>
            </a:r>
            <a:r>
              <a:rPr lang="en-GB" altLang="en-US" b="1" dirty="0">
                <a:solidFill>
                  <a:srgbClr val="FF0000"/>
                </a:solidFill>
                <a:latin typeface="Sassoon Infant Md" panose="02000603050000020003" pitchFamily="50" charset="0"/>
              </a:rPr>
              <a:t>-</a:t>
            </a:r>
            <a:r>
              <a:rPr lang="en-GB" altLang="en-US" b="1" dirty="0" err="1">
                <a:solidFill>
                  <a:srgbClr val="FF0000"/>
                </a:solidFill>
                <a:latin typeface="Sassoon Infant Md" panose="02000603050000020003" pitchFamily="50" charset="0"/>
              </a:rPr>
              <a:t>ves</a:t>
            </a:r>
            <a:r>
              <a:rPr lang="en-GB" altLang="en-US" b="1" dirty="0">
                <a:solidFill>
                  <a:schemeClr val="bg1"/>
                </a:solidFill>
                <a:latin typeface="Sassoon Infant Md" panose="02000603050000020003" pitchFamily="50" charset="0"/>
              </a:rPr>
              <a:t>.</a:t>
            </a:r>
            <a:endParaRPr lang="en-GB" altLang="en-US" b="1" dirty="0">
              <a:solidFill>
                <a:schemeClr val="bg1"/>
              </a:solidFill>
              <a:latin typeface="Sassoon Infant Md" panose="02000603050000020003" pitchFamily="50" charset="0"/>
              <a:cs typeface="Arial" panose="020B0604020202020204" pitchFamily="34" charset="0"/>
            </a:endParaRPr>
          </a:p>
        </p:txBody>
      </p:sp>
      <p:graphicFrame>
        <p:nvGraphicFramePr>
          <p:cNvPr id="7" name="Table 6">
            <a:extLst>
              <a:ext uri="{FF2B5EF4-FFF2-40B4-BE49-F238E27FC236}">
                <a16:creationId xmlns:a16="http://schemas.microsoft.com/office/drawing/2014/main" xmlns="" id="{ABE9E2FE-E001-4DD1-BDD1-D7AF7CE3B1D2}"/>
              </a:ext>
            </a:extLst>
          </p:cNvPr>
          <p:cNvGraphicFramePr>
            <a:graphicFrameLocks noGrp="1"/>
          </p:cNvGraphicFramePr>
          <p:nvPr>
            <p:extLst>
              <p:ext uri="{D42A27DB-BD31-4B8C-83A1-F6EECF244321}">
                <p14:modId xmlns:p14="http://schemas.microsoft.com/office/powerpoint/2010/main" val="3721773398"/>
              </p:ext>
            </p:extLst>
          </p:nvPr>
        </p:nvGraphicFramePr>
        <p:xfrm>
          <a:off x="2954338" y="1815685"/>
          <a:ext cx="6408738" cy="4633103"/>
        </p:xfrm>
        <a:graphic>
          <a:graphicData uri="http://schemas.openxmlformats.org/drawingml/2006/table">
            <a:tbl>
              <a:tblPr>
                <a:tableStyleId>{E8B1032C-EA38-4F05-BA0D-38AFFFC7BED3}</a:tableStyleId>
              </a:tblPr>
              <a:tblGrid>
                <a:gridCol w="3204369">
                  <a:extLst>
                    <a:ext uri="{9D8B030D-6E8A-4147-A177-3AD203B41FA5}">
                      <a16:colId xmlns:a16="http://schemas.microsoft.com/office/drawing/2014/main" xmlns="" val="20000"/>
                    </a:ext>
                  </a:extLst>
                </a:gridCol>
                <a:gridCol w="3204369">
                  <a:extLst>
                    <a:ext uri="{9D8B030D-6E8A-4147-A177-3AD203B41FA5}">
                      <a16:colId xmlns:a16="http://schemas.microsoft.com/office/drawing/2014/main" xmlns="" val="20001"/>
                    </a:ext>
                  </a:extLst>
                </a:gridCol>
              </a:tblGrid>
              <a:tr h="11888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600" b="1" dirty="0">
                          <a:latin typeface="Sassoon Infant Md" panose="02000603050000020003" pitchFamily="50" charset="0"/>
                        </a:rPr>
                        <a:t>singular form</a:t>
                      </a:r>
                    </a:p>
                    <a:p>
                      <a:pPr algn="ctr"/>
                      <a:endParaRPr lang="en-GB" sz="3600" b="1" dirty="0">
                        <a:latin typeface="Sassoon Infant Md" panose="02000603050000020003" pitchFamily="50" charset="0"/>
                      </a:endParaRPr>
                    </a:p>
                  </a:txBody>
                  <a:tcPr marT="45699" marB="45699"/>
                </a:tc>
                <a:tc>
                  <a:txBody>
                    <a:bodyPr/>
                    <a:lstStyle/>
                    <a:p>
                      <a:pPr algn="ctr"/>
                      <a:r>
                        <a:rPr lang="en-GB" sz="3600" b="1" dirty="0">
                          <a:latin typeface="Sassoon Infant Md" panose="02000603050000020003" pitchFamily="50" charset="0"/>
                        </a:rPr>
                        <a:t>plural form</a:t>
                      </a:r>
                    </a:p>
                  </a:txBody>
                  <a:tcPr marT="45699" marB="45699"/>
                </a:tc>
                <a:extLst>
                  <a:ext uri="{0D108BD9-81ED-4DB2-BD59-A6C34878D82A}">
                    <a16:rowId xmlns:a16="http://schemas.microsoft.com/office/drawing/2014/main" xmlns="" val="10000"/>
                  </a:ext>
                </a:extLst>
              </a:tr>
              <a:tr h="579157">
                <a:tc>
                  <a:txBody>
                    <a:bodyPr/>
                    <a:lstStyle/>
                    <a:p>
                      <a:pPr algn="ctr"/>
                      <a:r>
                        <a:rPr lang="en-GB" sz="3200" dirty="0">
                          <a:latin typeface="Sassoon Infant Md" panose="02000603050000020003" pitchFamily="50" charset="0"/>
                        </a:rPr>
                        <a:t>thief</a:t>
                      </a:r>
                    </a:p>
                  </a:txBody>
                  <a:tcPr marT="45699" marB="45699"/>
                </a:tc>
                <a:tc>
                  <a:txBody>
                    <a:bodyPr/>
                    <a:lstStyle/>
                    <a:p>
                      <a:pPr algn="ctr"/>
                      <a:r>
                        <a:rPr lang="en-GB" sz="3200" dirty="0" smtClean="0">
                          <a:latin typeface="Sassoon Infant Md" panose="02000603050000020003" pitchFamily="50" charset="0"/>
                        </a:rPr>
                        <a:t>thie</a:t>
                      </a:r>
                      <a:r>
                        <a:rPr lang="en-GB" sz="3200" dirty="0" smtClean="0">
                          <a:solidFill>
                            <a:srgbClr val="FF0000"/>
                          </a:solidFill>
                          <a:latin typeface="Sassoon Infant Md" panose="02000603050000020003" pitchFamily="50" charset="0"/>
                        </a:rPr>
                        <a:t>ves</a:t>
                      </a:r>
                      <a:endParaRPr lang="en-GB" sz="3200" dirty="0">
                        <a:latin typeface="Sassoon Infant Md" panose="02000603050000020003" pitchFamily="50" charset="0"/>
                      </a:endParaRPr>
                    </a:p>
                  </a:txBody>
                  <a:tcPr marT="45699" marB="45699"/>
                </a:tc>
                <a:extLst>
                  <a:ext uri="{0D108BD9-81ED-4DB2-BD59-A6C34878D82A}">
                    <a16:rowId xmlns:a16="http://schemas.microsoft.com/office/drawing/2014/main" xmlns="" val="10001"/>
                  </a:ext>
                </a:extLst>
              </a:tr>
              <a:tr h="579157">
                <a:tc>
                  <a:txBody>
                    <a:bodyPr/>
                    <a:lstStyle/>
                    <a:p>
                      <a:pPr algn="ctr"/>
                      <a:r>
                        <a:rPr lang="en-GB" sz="3200" dirty="0">
                          <a:latin typeface="Sassoon Infant Md" panose="02000603050000020003" pitchFamily="50" charset="0"/>
                        </a:rPr>
                        <a:t>knife</a:t>
                      </a:r>
                    </a:p>
                  </a:txBody>
                  <a:tcPr marT="45699" marB="45699"/>
                </a:tc>
                <a:tc>
                  <a:txBody>
                    <a:bodyPr/>
                    <a:lstStyle/>
                    <a:p>
                      <a:pPr algn="ctr"/>
                      <a:r>
                        <a:rPr lang="en-GB" sz="3200" dirty="0" smtClean="0">
                          <a:latin typeface="Sassoon Infant Md" panose="02000603050000020003" pitchFamily="50" charset="0"/>
                        </a:rPr>
                        <a:t>kni</a:t>
                      </a:r>
                      <a:r>
                        <a:rPr lang="en-GB" sz="3200" dirty="0" smtClean="0">
                          <a:solidFill>
                            <a:srgbClr val="FF0000"/>
                          </a:solidFill>
                          <a:latin typeface="Sassoon Infant Md" panose="02000603050000020003" pitchFamily="50" charset="0"/>
                        </a:rPr>
                        <a:t>ves</a:t>
                      </a:r>
                      <a:endParaRPr lang="en-GB" sz="3200" dirty="0">
                        <a:latin typeface="Sassoon Infant Md" panose="02000603050000020003" pitchFamily="50" charset="0"/>
                      </a:endParaRPr>
                    </a:p>
                  </a:txBody>
                  <a:tcPr marT="45699" marB="45699"/>
                </a:tc>
                <a:extLst>
                  <a:ext uri="{0D108BD9-81ED-4DB2-BD59-A6C34878D82A}">
                    <a16:rowId xmlns:a16="http://schemas.microsoft.com/office/drawing/2014/main" xmlns="" val="10002"/>
                  </a:ext>
                </a:extLst>
              </a:tr>
              <a:tr h="579157">
                <a:tc>
                  <a:txBody>
                    <a:bodyPr/>
                    <a:lstStyle/>
                    <a:p>
                      <a:pPr algn="ctr"/>
                      <a:r>
                        <a:rPr lang="en-GB" sz="3200" dirty="0">
                          <a:latin typeface="Sassoon Infant Md" panose="02000603050000020003" pitchFamily="50" charset="0"/>
                        </a:rPr>
                        <a:t>wife</a:t>
                      </a:r>
                    </a:p>
                  </a:txBody>
                  <a:tcPr marT="45699" marB="45699"/>
                </a:tc>
                <a:tc>
                  <a:txBody>
                    <a:bodyPr/>
                    <a:lstStyle/>
                    <a:p>
                      <a:pPr algn="ctr"/>
                      <a:r>
                        <a:rPr lang="en-GB" sz="3200" dirty="0" smtClean="0">
                          <a:latin typeface="Sassoon Infant Md" panose="02000603050000020003" pitchFamily="50" charset="0"/>
                        </a:rPr>
                        <a:t>wi</a:t>
                      </a:r>
                      <a:r>
                        <a:rPr lang="en-GB" sz="3200" dirty="0" smtClean="0">
                          <a:solidFill>
                            <a:srgbClr val="FF0000"/>
                          </a:solidFill>
                          <a:latin typeface="Sassoon Infant Md" panose="02000603050000020003" pitchFamily="50" charset="0"/>
                        </a:rPr>
                        <a:t>ves</a:t>
                      </a:r>
                      <a:endParaRPr lang="en-GB" sz="3200" dirty="0">
                        <a:latin typeface="Sassoon Infant Md" panose="02000603050000020003" pitchFamily="50" charset="0"/>
                      </a:endParaRPr>
                    </a:p>
                  </a:txBody>
                  <a:tcPr marT="45699" marB="45699"/>
                </a:tc>
                <a:extLst>
                  <a:ext uri="{0D108BD9-81ED-4DB2-BD59-A6C34878D82A}">
                    <a16:rowId xmlns:a16="http://schemas.microsoft.com/office/drawing/2014/main" xmlns="" val="10003"/>
                  </a:ext>
                </a:extLst>
              </a:tr>
              <a:tr h="579157">
                <a:tc>
                  <a:txBody>
                    <a:bodyPr/>
                    <a:lstStyle/>
                    <a:p>
                      <a:pPr algn="ctr"/>
                      <a:r>
                        <a:rPr lang="en-GB" sz="3200" dirty="0">
                          <a:latin typeface="Sassoon Infant Md" panose="02000603050000020003" pitchFamily="50" charset="0"/>
                        </a:rPr>
                        <a:t>elf</a:t>
                      </a:r>
                    </a:p>
                  </a:txBody>
                  <a:tcPr marT="45699" marB="45699"/>
                </a:tc>
                <a:tc>
                  <a:txBody>
                    <a:bodyPr/>
                    <a:lstStyle/>
                    <a:p>
                      <a:pPr algn="ctr"/>
                      <a:r>
                        <a:rPr lang="en-GB" sz="3200" dirty="0" smtClean="0">
                          <a:latin typeface="Sassoon Infant Md" panose="02000603050000020003" pitchFamily="50" charset="0"/>
                        </a:rPr>
                        <a:t>el</a:t>
                      </a:r>
                      <a:r>
                        <a:rPr lang="en-GB" sz="3200" dirty="0" smtClean="0">
                          <a:solidFill>
                            <a:srgbClr val="FF0000"/>
                          </a:solidFill>
                          <a:latin typeface="Sassoon Infant Md" panose="02000603050000020003" pitchFamily="50" charset="0"/>
                        </a:rPr>
                        <a:t>ves</a:t>
                      </a:r>
                      <a:endParaRPr lang="en-GB" sz="3200" dirty="0">
                        <a:latin typeface="Sassoon Infant Md" panose="02000603050000020003" pitchFamily="50" charset="0"/>
                      </a:endParaRPr>
                    </a:p>
                  </a:txBody>
                  <a:tcPr marT="45699" marB="45699"/>
                </a:tc>
                <a:extLst>
                  <a:ext uri="{0D108BD9-81ED-4DB2-BD59-A6C34878D82A}">
                    <a16:rowId xmlns:a16="http://schemas.microsoft.com/office/drawing/2014/main" xmlns="" val="10004"/>
                  </a:ext>
                </a:extLst>
              </a:tr>
              <a:tr h="579157">
                <a:tc>
                  <a:txBody>
                    <a:bodyPr/>
                    <a:lstStyle/>
                    <a:p>
                      <a:pPr algn="ctr"/>
                      <a:r>
                        <a:rPr lang="en-GB" sz="3200" dirty="0">
                          <a:latin typeface="Sassoon Infant Md" panose="02000603050000020003" pitchFamily="50" charset="0"/>
                        </a:rPr>
                        <a:t>leaf</a:t>
                      </a:r>
                    </a:p>
                  </a:txBody>
                  <a:tcPr marT="45699" marB="45699"/>
                </a:tc>
                <a:tc>
                  <a:txBody>
                    <a:bodyPr/>
                    <a:lstStyle/>
                    <a:p>
                      <a:pPr algn="ctr"/>
                      <a:r>
                        <a:rPr lang="en-GB" sz="3200" dirty="0" smtClean="0">
                          <a:latin typeface="Sassoon Infant Md" panose="02000603050000020003" pitchFamily="50" charset="0"/>
                        </a:rPr>
                        <a:t>lea</a:t>
                      </a:r>
                      <a:r>
                        <a:rPr lang="en-GB" sz="3200" dirty="0" smtClean="0">
                          <a:solidFill>
                            <a:srgbClr val="FF0000"/>
                          </a:solidFill>
                          <a:latin typeface="Sassoon Infant Md" panose="02000603050000020003" pitchFamily="50" charset="0"/>
                        </a:rPr>
                        <a:t>ves</a:t>
                      </a:r>
                      <a:endParaRPr lang="en-GB" sz="3200" dirty="0">
                        <a:latin typeface="Sassoon Infant Md" panose="02000603050000020003" pitchFamily="50" charset="0"/>
                      </a:endParaRPr>
                    </a:p>
                  </a:txBody>
                  <a:tcPr marT="45699" marB="45699"/>
                </a:tc>
                <a:extLst>
                  <a:ext uri="{0D108BD9-81ED-4DB2-BD59-A6C34878D82A}">
                    <a16:rowId xmlns:a16="http://schemas.microsoft.com/office/drawing/2014/main" xmlns="" val="10005"/>
                  </a:ext>
                </a:extLst>
              </a:tr>
            </a:tbl>
          </a:graphicData>
        </a:graphic>
      </p:graphicFrame>
      <p:pic>
        <p:nvPicPr>
          <p:cNvPr id="13339" name="Picture 7">
            <a:extLst>
              <a:ext uri="{FF2B5EF4-FFF2-40B4-BE49-F238E27FC236}">
                <a16:creationId xmlns:a16="http://schemas.microsoft.com/office/drawing/2014/main" xmlns="" id="{1744CFFB-3855-4936-B01B-7CF56B1259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59075" y="4424364"/>
            <a:ext cx="20955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0" name="Picture 8">
            <a:extLst>
              <a:ext uri="{FF2B5EF4-FFF2-40B4-BE49-F238E27FC236}">
                <a16:creationId xmlns:a16="http://schemas.microsoft.com/office/drawing/2014/main" xmlns="" id="{6CB0F8C4-6E06-4D8F-8644-EE2C6C7499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55089" y="4232275"/>
            <a:ext cx="8159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3909" y="5723709"/>
            <a:ext cx="609600" cy="609600"/>
          </a:xfrm>
          <a:prstGeom prst="rect">
            <a:avLst/>
          </a:prstGeom>
        </p:spPr>
      </p:pic>
    </p:spTree>
    <p:extLst>
      <p:ext uri="{BB962C8B-B14F-4D97-AF65-F5344CB8AC3E}">
        <p14:creationId xmlns:p14="http://schemas.microsoft.com/office/powerpoint/2010/main" val="104563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4">
            <a:extLst>
              <a:ext uri="{FF2B5EF4-FFF2-40B4-BE49-F238E27FC236}">
                <a16:creationId xmlns:a16="http://schemas.microsoft.com/office/drawing/2014/main" xmlns="" id="{CF1CD23E-35BF-48F2-8DEE-FD4CC09D51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3">
            <a:extLst>
              <a:ext uri="{FF2B5EF4-FFF2-40B4-BE49-F238E27FC236}">
                <a16:creationId xmlns:a16="http://schemas.microsoft.com/office/drawing/2014/main" xmlns="" id="{0623E883-E86C-4BBA-80F3-7FC601A7DBD6}"/>
              </a:ext>
            </a:extLst>
          </p:cNvPr>
          <p:cNvSpPr txBox="1">
            <a:spLocks noChangeArrowheads="1"/>
          </p:cNvSpPr>
          <p:nvPr/>
        </p:nvSpPr>
        <p:spPr bwMode="auto">
          <a:xfrm>
            <a:off x="1928813" y="458788"/>
            <a:ext cx="83883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200" b="1">
                <a:solidFill>
                  <a:schemeClr val="bg1"/>
                </a:solidFill>
                <a:latin typeface="Sassoon Infant Md" panose="02000603050000020003" pitchFamily="50" charset="0"/>
                <a:cs typeface="Arial" panose="020B0604020202020204" pitchFamily="34" charset="0"/>
              </a:rPr>
              <a:t>Some tricky nouns are the same in the singular </a:t>
            </a:r>
            <a:r>
              <a:rPr lang="en-GB" altLang="en-US" sz="3200" b="1" u="sng">
                <a:solidFill>
                  <a:schemeClr val="bg1"/>
                </a:solidFill>
                <a:latin typeface="Sassoon Infant Md" panose="02000603050000020003" pitchFamily="50" charset="0"/>
                <a:cs typeface="Arial" panose="020B0604020202020204" pitchFamily="34" charset="0"/>
              </a:rPr>
              <a:t>and</a:t>
            </a:r>
            <a:r>
              <a:rPr lang="en-GB" altLang="en-US" sz="3200" b="1">
                <a:solidFill>
                  <a:schemeClr val="bg1"/>
                </a:solidFill>
                <a:latin typeface="Sassoon Infant Md" panose="02000603050000020003" pitchFamily="50" charset="0"/>
                <a:cs typeface="Arial" panose="020B0604020202020204" pitchFamily="34" charset="0"/>
              </a:rPr>
              <a:t> the plural forms.</a:t>
            </a:r>
          </a:p>
        </p:txBody>
      </p:sp>
      <p:graphicFrame>
        <p:nvGraphicFramePr>
          <p:cNvPr id="4" name="Table 3">
            <a:extLst>
              <a:ext uri="{FF2B5EF4-FFF2-40B4-BE49-F238E27FC236}">
                <a16:creationId xmlns:a16="http://schemas.microsoft.com/office/drawing/2014/main" xmlns="" id="{5C678A54-5674-4F01-A577-81A4D7ADA1BB}"/>
              </a:ext>
            </a:extLst>
          </p:cNvPr>
          <p:cNvGraphicFramePr>
            <a:graphicFrameLocks noGrp="1"/>
          </p:cNvGraphicFramePr>
          <p:nvPr>
            <p:extLst>
              <p:ext uri="{D42A27DB-BD31-4B8C-83A1-F6EECF244321}">
                <p14:modId xmlns:p14="http://schemas.microsoft.com/office/powerpoint/2010/main" val="1545745080"/>
              </p:ext>
            </p:extLst>
          </p:nvPr>
        </p:nvGraphicFramePr>
        <p:xfrm>
          <a:off x="2841420" y="2180831"/>
          <a:ext cx="6480176" cy="4140913"/>
        </p:xfrm>
        <a:graphic>
          <a:graphicData uri="http://schemas.openxmlformats.org/drawingml/2006/table">
            <a:tbl>
              <a:tblPr>
                <a:tableStyleId>{E8B1032C-EA38-4F05-BA0D-38AFFFC7BED3}</a:tableStyleId>
              </a:tblPr>
              <a:tblGrid>
                <a:gridCol w="3240088">
                  <a:extLst>
                    <a:ext uri="{9D8B030D-6E8A-4147-A177-3AD203B41FA5}">
                      <a16:colId xmlns:a16="http://schemas.microsoft.com/office/drawing/2014/main" xmlns="" val="20000"/>
                    </a:ext>
                  </a:extLst>
                </a:gridCol>
                <a:gridCol w="3240088">
                  <a:extLst>
                    <a:ext uri="{9D8B030D-6E8A-4147-A177-3AD203B41FA5}">
                      <a16:colId xmlns:a16="http://schemas.microsoft.com/office/drawing/2014/main" xmlns="" val="20001"/>
                    </a:ext>
                  </a:extLst>
                </a:gridCol>
              </a:tblGrid>
              <a:tr h="11887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600" b="1" dirty="0">
                          <a:latin typeface="Sassoon Infant Md" panose="02000603050000020003" pitchFamily="50" charset="0"/>
                        </a:rPr>
                        <a:t>singular </a:t>
                      </a:r>
                      <a:r>
                        <a:rPr lang="en-GB" sz="3600" b="1" dirty="0" smtClean="0">
                          <a:latin typeface="Sassoon Infant Md" panose="02000603050000020003" pitchFamily="50" charset="0"/>
                        </a:rPr>
                        <a:t>form</a:t>
                      </a:r>
                      <a:endParaRPr lang="en-GB" sz="3600" b="1" dirty="0">
                        <a:latin typeface="Sassoon Infant Md" panose="02000603050000020003" pitchFamily="50" charset="0"/>
                      </a:endParaRPr>
                    </a:p>
                  </a:txBody>
                  <a:tcPr marL="91432" marR="91432" marT="45724" marB="4572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600" b="1" dirty="0">
                          <a:latin typeface="Sassoon Infant Md" panose="02000603050000020003" pitchFamily="50" charset="0"/>
                        </a:rPr>
                        <a:t>plural form</a:t>
                      </a:r>
                    </a:p>
                  </a:txBody>
                  <a:tcPr marL="91432" marR="91432" marT="45724" marB="45724"/>
                </a:tc>
                <a:extLst>
                  <a:ext uri="{0D108BD9-81ED-4DB2-BD59-A6C34878D82A}">
                    <a16:rowId xmlns:a16="http://schemas.microsoft.com/office/drawing/2014/main" xmlns="" val="10000"/>
                  </a:ext>
                </a:extLst>
              </a:tr>
              <a:tr h="579122">
                <a:tc>
                  <a:txBody>
                    <a:bodyPr/>
                    <a:lstStyle/>
                    <a:p>
                      <a:pPr algn="ctr"/>
                      <a:r>
                        <a:rPr lang="en-GB" sz="3200" dirty="0">
                          <a:latin typeface="Sassoon Infant Md" panose="02000603050000020003" pitchFamily="50" charset="0"/>
                        </a:rPr>
                        <a:t>sheep</a:t>
                      </a:r>
                    </a:p>
                  </a:txBody>
                  <a:tcPr marL="91432" marR="91432" marT="45724" marB="45724"/>
                </a:tc>
                <a:tc>
                  <a:txBody>
                    <a:bodyPr/>
                    <a:lstStyle/>
                    <a:p>
                      <a:pPr algn="ctr"/>
                      <a:r>
                        <a:rPr lang="en-GB" sz="3200" dirty="0">
                          <a:latin typeface="Sassoon Infant Md" panose="02000603050000020003" pitchFamily="50" charset="0"/>
                        </a:rPr>
                        <a:t>sheep</a:t>
                      </a:r>
                    </a:p>
                  </a:txBody>
                  <a:tcPr marL="91432" marR="91432" marT="45724" marB="45724"/>
                </a:tc>
                <a:extLst>
                  <a:ext uri="{0D108BD9-81ED-4DB2-BD59-A6C34878D82A}">
                    <a16:rowId xmlns:a16="http://schemas.microsoft.com/office/drawing/2014/main" xmlns="" val="10001"/>
                  </a:ext>
                </a:extLst>
              </a:tr>
              <a:tr h="579122">
                <a:tc>
                  <a:txBody>
                    <a:bodyPr/>
                    <a:lstStyle/>
                    <a:p>
                      <a:pPr algn="ctr"/>
                      <a:r>
                        <a:rPr lang="en-GB" sz="3200" dirty="0">
                          <a:latin typeface="Sassoon Infant Md" panose="02000603050000020003" pitchFamily="50" charset="0"/>
                        </a:rPr>
                        <a:t>fish</a:t>
                      </a:r>
                    </a:p>
                  </a:txBody>
                  <a:tcPr marL="91432" marR="91432" marT="45724" marB="45724"/>
                </a:tc>
                <a:tc>
                  <a:txBody>
                    <a:bodyPr/>
                    <a:lstStyle/>
                    <a:p>
                      <a:pPr algn="ctr"/>
                      <a:r>
                        <a:rPr lang="en-GB" sz="3200" dirty="0">
                          <a:latin typeface="Sassoon Infant Md" panose="02000603050000020003" pitchFamily="50" charset="0"/>
                        </a:rPr>
                        <a:t>fish</a:t>
                      </a:r>
                    </a:p>
                  </a:txBody>
                  <a:tcPr marL="91432" marR="91432" marT="45724" marB="45724"/>
                </a:tc>
                <a:extLst>
                  <a:ext uri="{0D108BD9-81ED-4DB2-BD59-A6C34878D82A}">
                    <a16:rowId xmlns:a16="http://schemas.microsoft.com/office/drawing/2014/main" xmlns="" val="10002"/>
                  </a:ext>
                </a:extLst>
              </a:tr>
              <a:tr h="579122">
                <a:tc>
                  <a:txBody>
                    <a:bodyPr/>
                    <a:lstStyle/>
                    <a:p>
                      <a:pPr algn="ctr"/>
                      <a:r>
                        <a:rPr lang="en-GB" sz="3200" dirty="0">
                          <a:latin typeface="Sassoon Infant Md" panose="02000603050000020003" pitchFamily="50" charset="0"/>
                        </a:rPr>
                        <a:t>deer</a:t>
                      </a:r>
                    </a:p>
                  </a:txBody>
                  <a:tcPr marL="91432" marR="91432" marT="45724" marB="45724"/>
                </a:tc>
                <a:tc>
                  <a:txBody>
                    <a:bodyPr/>
                    <a:lstStyle/>
                    <a:p>
                      <a:pPr algn="ctr"/>
                      <a:r>
                        <a:rPr lang="en-GB" sz="3200" dirty="0">
                          <a:latin typeface="Sassoon Infant Md" panose="02000603050000020003" pitchFamily="50" charset="0"/>
                        </a:rPr>
                        <a:t>deer</a:t>
                      </a:r>
                    </a:p>
                  </a:txBody>
                  <a:tcPr marL="91432" marR="91432" marT="45724" marB="45724"/>
                </a:tc>
                <a:extLst>
                  <a:ext uri="{0D108BD9-81ED-4DB2-BD59-A6C34878D82A}">
                    <a16:rowId xmlns:a16="http://schemas.microsoft.com/office/drawing/2014/main" xmlns="" val="10003"/>
                  </a:ext>
                </a:extLst>
              </a:tr>
              <a:tr h="635673">
                <a:tc>
                  <a:txBody>
                    <a:bodyPr/>
                    <a:lstStyle/>
                    <a:p>
                      <a:pPr algn="ctr"/>
                      <a:r>
                        <a:rPr lang="en-GB" sz="3200" dirty="0">
                          <a:latin typeface="Sassoon Infant Md" panose="02000603050000020003" pitchFamily="50" charset="0"/>
                        </a:rPr>
                        <a:t>aircraft</a:t>
                      </a:r>
                    </a:p>
                  </a:txBody>
                  <a:tcPr marL="91432" marR="91432" marT="45724" marB="4572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dirty="0" smtClean="0">
                          <a:latin typeface="Sassoon Infant Md" panose="02000603050000020003" pitchFamily="50" charset="0"/>
                        </a:rPr>
                        <a:t>aircraft</a:t>
                      </a:r>
                      <a:endParaRPr lang="en-GB" sz="3200" dirty="0">
                        <a:latin typeface="Sassoon Infant Md" panose="02000603050000020003" pitchFamily="50" charset="0"/>
                      </a:endParaRPr>
                    </a:p>
                  </a:txBody>
                  <a:tcPr marL="91432" marR="91432" marT="45724" marB="45724"/>
                </a:tc>
                <a:extLst>
                  <a:ext uri="{0D108BD9-81ED-4DB2-BD59-A6C34878D82A}">
                    <a16:rowId xmlns:a16="http://schemas.microsoft.com/office/drawing/2014/main" xmlns="" val="10004"/>
                  </a:ext>
                </a:extLst>
              </a:tr>
              <a:tr h="579122">
                <a:tc>
                  <a:txBody>
                    <a:bodyPr/>
                    <a:lstStyle/>
                    <a:p>
                      <a:pPr algn="ctr"/>
                      <a:r>
                        <a:rPr lang="en-GB" sz="3200" dirty="0">
                          <a:latin typeface="Sassoon Infant Md" panose="02000603050000020003" pitchFamily="50" charset="0"/>
                        </a:rPr>
                        <a:t>species</a:t>
                      </a:r>
                    </a:p>
                  </a:txBody>
                  <a:tcPr marL="91432" marR="91432" marT="45724" marB="45724"/>
                </a:tc>
                <a:tc>
                  <a:txBody>
                    <a:bodyPr/>
                    <a:lstStyle/>
                    <a:p>
                      <a:pPr algn="ctr"/>
                      <a:r>
                        <a:rPr lang="en-GB" sz="3200" dirty="0">
                          <a:latin typeface="Sassoon Infant Md" panose="02000603050000020003" pitchFamily="50" charset="0"/>
                        </a:rPr>
                        <a:t>species</a:t>
                      </a:r>
                    </a:p>
                  </a:txBody>
                  <a:tcPr marL="91432" marR="91432" marT="45724" marB="45724"/>
                </a:tc>
                <a:extLst>
                  <a:ext uri="{0D108BD9-81ED-4DB2-BD59-A6C34878D82A}">
                    <a16:rowId xmlns:a16="http://schemas.microsoft.com/office/drawing/2014/main" xmlns="" val="10005"/>
                  </a:ext>
                </a:extLst>
              </a:tr>
            </a:tbl>
          </a:graphicData>
        </a:graphic>
      </p:graphicFrame>
      <p:pic>
        <p:nvPicPr>
          <p:cNvPr id="16411" name="Picture 1">
            <a:extLst>
              <a:ext uri="{FF2B5EF4-FFF2-40B4-BE49-F238E27FC236}">
                <a16:creationId xmlns:a16="http://schemas.microsoft.com/office/drawing/2014/main" xmlns="" id="{B894BC49-5DE6-4A9A-823E-19770B335C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9995105">
            <a:off x="8239715" y="3720432"/>
            <a:ext cx="2163762"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2" name="Picture 5">
            <a:extLst>
              <a:ext uri="{FF2B5EF4-FFF2-40B4-BE49-F238E27FC236}">
                <a16:creationId xmlns:a16="http://schemas.microsoft.com/office/drawing/2014/main" xmlns="" id="{D262EC99-C1C7-4241-A2B4-E60933E15C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04428" y="3637281"/>
            <a:ext cx="1908175"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94720" y="5712144"/>
            <a:ext cx="609600" cy="609600"/>
          </a:xfrm>
          <a:prstGeom prst="rect">
            <a:avLst/>
          </a:prstGeom>
        </p:spPr>
      </p:pic>
    </p:spTree>
    <p:extLst>
      <p:ext uri="{BB962C8B-B14F-4D97-AF65-F5344CB8AC3E}">
        <p14:creationId xmlns:p14="http://schemas.microsoft.com/office/powerpoint/2010/main" val="235779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D09B38-0EE7-4C4B-A88E-76B9F809D36D}"/>
              </a:ext>
            </a:extLst>
          </p:cNvPr>
          <p:cNvSpPr>
            <a:spLocks noGrp="1"/>
          </p:cNvSpPr>
          <p:nvPr>
            <p:ph type="title"/>
          </p:nvPr>
        </p:nvSpPr>
        <p:spPr/>
        <p:txBody>
          <a:bodyPr/>
          <a:lstStyle/>
          <a:p>
            <a:r>
              <a:rPr lang="en-GB" dirty="0"/>
              <a:t>Last week you wrote your poems in a Kennings style.</a:t>
            </a:r>
          </a:p>
        </p:txBody>
      </p:sp>
      <p:sp>
        <p:nvSpPr>
          <p:cNvPr id="3" name="Content Placeholder 2">
            <a:extLst>
              <a:ext uri="{FF2B5EF4-FFF2-40B4-BE49-F238E27FC236}">
                <a16:creationId xmlns="" xmlns:a16="http://schemas.microsoft.com/office/drawing/2014/main" id="{4D7C036F-FEB1-4736-AE77-31E3D3ABA52E}"/>
              </a:ext>
            </a:extLst>
          </p:cNvPr>
          <p:cNvSpPr>
            <a:spLocks noGrp="1"/>
          </p:cNvSpPr>
          <p:nvPr>
            <p:ph idx="1"/>
          </p:nvPr>
        </p:nvSpPr>
        <p:spPr/>
        <p:txBody>
          <a:bodyPr>
            <a:normAutofit/>
          </a:bodyPr>
          <a:lstStyle/>
          <a:p>
            <a:pPr marL="0" indent="0">
              <a:buNone/>
            </a:pPr>
            <a:endParaRPr lang="en-GB" sz="3600" dirty="0"/>
          </a:p>
          <a:p>
            <a:pPr marL="0" indent="0">
              <a:buNone/>
            </a:pPr>
            <a:r>
              <a:rPr lang="en-GB" sz="4000" dirty="0"/>
              <a:t>This week we are going to think about list poems.</a:t>
            </a:r>
          </a:p>
          <a:p>
            <a:pPr marL="0" indent="0">
              <a:buNone/>
            </a:pPr>
            <a:endParaRPr lang="en-GB" sz="2800" b="0" i="0" dirty="0">
              <a:solidFill>
                <a:srgbClr val="4D4D4D"/>
              </a:solidFill>
              <a:effectLst/>
              <a:latin typeface="museo-sans"/>
            </a:endParaRPr>
          </a:p>
          <a:p>
            <a:pPr marL="0" indent="0">
              <a:buNone/>
            </a:pPr>
            <a:r>
              <a:rPr lang="en-GB" sz="3600" b="0" i="0" dirty="0">
                <a:effectLst/>
                <a:latin typeface="+mj-lt"/>
              </a:rPr>
              <a:t>A list poem does exactly as described and collects content in a list form. A list poem can be a </a:t>
            </a:r>
            <a:r>
              <a:rPr lang="en-GB" sz="3600" b="0" i="0" dirty="0">
                <a:solidFill>
                  <a:srgbClr val="0A0A0A"/>
                </a:solidFill>
                <a:effectLst/>
                <a:latin typeface="+mj-lt"/>
              </a:rPr>
              <a:t>list of objects, actions, ideas, or even words or people.</a:t>
            </a:r>
            <a:endParaRPr lang="en-GB" sz="4800" dirty="0">
              <a:latin typeface="+mj-l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86160" y="5710646"/>
            <a:ext cx="609600" cy="609600"/>
          </a:xfrm>
          <a:prstGeom prst="rect">
            <a:avLst/>
          </a:prstGeom>
        </p:spPr>
      </p:pic>
    </p:spTree>
    <p:extLst>
      <p:ext uri="{BB962C8B-B14F-4D97-AF65-F5344CB8AC3E}">
        <p14:creationId xmlns:p14="http://schemas.microsoft.com/office/powerpoint/2010/main" val="3307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EEAAF6-F82C-4DE6-BD9D-4492208671E2}"/>
              </a:ext>
            </a:extLst>
          </p:cNvPr>
          <p:cNvSpPr>
            <a:spLocks noGrp="1"/>
          </p:cNvSpPr>
          <p:nvPr>
            <p:ph type="title"/>
          </p:nvPr>
        </p:nvSpPr>
        <p:spPr>
          <a:xfrm>
            <a:off x="190928" y="179799"/>
            <a:ext cx="9754456" cy="590372"/>
          </a:xfrm>
        </p:spPr>
        <p:txBody>
          <a:bodyPr>
            <a:normAutofit fontScale="90000"/>
          </a:bodyPr>
          <a:lstStyle/>
          <a:p>
            <a:pPr algn="ctr"/>
            <a:r>
              <a:rPr lang="en-GB" u="sng" dirty="0"/>
              <a:t>Here are some examples of List Poems</a:t>
            </a:r>
          </a:p>
        </p:txBody>
      </p:sp>
      <p:sp>
        <p:nvSpPr>
          <p:cNvPr id="3" name="Content Placeholder 2">
            <a:extLst>
              <a:ext uri="{FF2B5EF4-FFF2-40B4-BE49-F238E27FC236}">
                <a16:creationId xmlns="" xmlns:a16="http://schemas.microsoft.com/office/drawing/2014/main" id="{C5AF757E-D5AD-4B98-B003-D1DC740F0975}"/>
              </a:ext>
            </a:extLst>
          </p:cNvPr>
          <p:cNvSpPr>
            <a:spLocks noGrp="1"/>
          </p:cNvSpPr>
          <p:nvPr>
            <p:ph idx="1"/>
          </p:nvPr>
        </p:nvSpPr>
        <p:spPr>
          <a:xfrm>
            <a:off x="838200" y="883578"/>
            <a:ext cx="10515600" cy="5794623"/>
          </a:xfrm>
        </p:spPr>
        <p:txBody>
          <a:bodyPr>
            <a:normAutofit fontScale="55000" lnSpcReduction="20000"/>
          </a:bodyPr>
          <a:lstStyle/>
          <a:p>
            <a:pPr marL="0" indent="0" algn="l">
              <a:buNone/>
            </a:pPr>
            <a:r>
              <a:rPr lang="en-GB" sz="3800" b="1" i="0" dirty="0">
                <a:solidFill>
                  <a:srgbClr val="6C3171"/>
                </a:solidFill>
                <a:effectLst/>
                <a:latin typeface="museo-slab"/>
              </a:rPr>
              <a:t>What a poem's not by John </a:t>
            </a:r>
            <a:r>
              <a:rPr lang="en-GB" sz="3800" b="1" i="0" dirty="0" err="1">
                <a:solidFill>
                  <a:srgbClr val="6C3171"/>
                </a:solidFill>
                <a:effectLst/>
                <a:latin typeface="museo-slab"/>
              </a:rPr>
              <a:t>Hegley</a:t>
            </a:r>
            <a:endParaRPr lang="en-GB" sz="3800" b="1" i="0" dirty="0">
              <a:solidFill>
                <a:srgbClr val="6C3171"/>
              </a:solidFill>
              <a:effectLst/>
              <a:latin typeface="museo-slab"/>
            </a:endParaRPr>
          </a:p>
          <a:p>
            <a:pPr marL="0" indent="0" algn="l">
              <a:buNone/>
            </a:pPr>
            <a:r>
              <a:rPr lang="en-GB" sz="3800" b="0" i="0" dirty="0">
                <a:solidFill>
                  <a:srgbClr val="4D4D4D"/>
                </a:solidFill>
                <a:effectLst/>
                <a:latin typeface="museo-sans"/>
              </a:rPr>
              <a:t>A poem is not an Ant</a:t>
            </a:r>
            <a:br>
              <a:rPr lang="en-GB" sz="3800" b="0" i="0" dirty="0">
                <a:solidFill>
                  <a:srgbClr val="4D4D4D"/>
                </a:solidFill>
                <a:effectLst/>
                <a:latin typeface="museo-sans"/>
              </a:rPr>
            </a:br>
            <a:r>
              <a:rPr lang="en-GB" sz="3800" b="0" i="0" dirty="0">
                <a:solidFill>
                  <a:srgbClr val="4D4D4D"/>
                </a:solidFill>
                <a:effectLst/>
                <a:latin typeface="museo-sans"/>
              </a:rPr>
              <a:t>but it can be quite short.</a:t>
            </a:r>
            <a:br>
              <a:rPr lang="en-GB" sz="3800" b="0" i="0" dirty="0">
                <a:solidFill>
                  <a:srgbClr val="4D4D4D"/>
                </a:solidFill>
                <a:effectLst/>
                <a:latin typeface="museo-sans"/>
              </a:rPr>
            </a:br>
            <a:r>
              <a:rPr lang="en-GB" sz="3800" b="0" i="0" dirty="0">
                <a:solidFill>
                  <a:srgbClr val="4D4D4D"/>
                </a:solidFill>
                <a:effectLst/>
                <a:latin typeface="museo-sans"/>
              </a:rPr>
              <a:t>A poem is not a Banana</a:t>
            </a:r>
            <a:br>
              <a:rPr lang="en-GB" sz="3800" b="0" i="0" dirty="0">
                <a:solidFill>
                  <a:srgbClr val="4D4D4D"/>
                </a:solidFill>
                <a:effectLst/>
                <a:latin typeface="museo-sans"/>
              </a:rPr>
            </a:br>
            <a:r>
              <a:rPr lang="en-GB" sz="3800" b="0" i="0" dirty="0">
                <a:solidFill>
                  <a:srgbClr val="4D4D4D"/>
                </a:solidFill>
                <a:effectLst/>
                <a:latin typeface="museo-sans"/>
              </a:rPr>
              <a:t>but there may be something under its skin.</a:t>
            </a:r>
            <a:br>
              <a:rPr lang="en-GB" sz="3800" b="0" i="0" dirty="0">
                <a:solidFill>
                  <a:srgbClr val="4D4D4D"/>
                </a:solidFill>
                <a:effectLst/>
                <a:latin typeface="museo-sans"/>
              </a:rPr>
            </a:br>
            <a:r>
              <a:rPr lang="en-GB" sz="3800" b="0" i="0" dirty="0">
                <a:solidFill>
                  <a:srgbClr val="4D4D4D"/>
                </a:solidFill>
                <a:effectLst/>
                <a:latin typeface="museo-sans"/>
              </a:rPr>
              <a:t>A poem is not a Coat</a:t>
            </a:r>
            <a:br>
              <a:rPr lang="en-GB" sz="3800" b="0" i="0" dirty="0">
                <a:solidFill>
                  <a:srgbClr val="4D4D4D"/>
                </a:solidFill>
                <a:effectLst/>
                <a:latin typeface="museo-sans"/>
              </a:rPr>
            </a:br>
            <a:r>
              <a:rPr lang="en-GB" sz="3800" b="0" i="0" dirty="0">
                <a:solidFill>
                  <a:srgbClr val="4D4D4D"/>
                </a:solidFill>
                <a:effectLst/>
                <a:latin typeface="museo-sans"/>
              </a:rPr>
              <a:t>but it may have some warmth in it.</a:t>
            </a:r>
            <a:br>
              <a:rPr lang="en-GB" sz="3800" b="0" i="0" dirty="0">
                <a:solidFill>
                  <a:srgbClr val="4D4D4D"/>
                </a:solidFill>
                <a:effectLst/>
                <a:latin typeface="museo-sans"/>
              </a:rPr>
            </a:br>
            <a:r>
              <a:rPr lang="en-GB" sz="3800" b="0" i="0" dirty="0">
                <a:solidFill>
                  <a:srgbClr val="4D4D4D"/>
                </a:solidFill>
                <a:effectLst/>
                <a:latin typeface="museo-sans"/>
              </a:rPr>
              <a:t>A poem is not a Dog</a:t>
            </a:r>
            <a:br>
              <a:rPr lang="en-GB" sz="3800" b="0" i="0" dirty="0">
                <a:solidFill>
                  <a:srgbClr val="4D4D4D"/>
                </a:solidFill>
                <a:effectLst/>
                <a:latin typeface="museo-sans"/>
              </a:rPr>
            </a:br>
            <a:r>
              <a:rPr lang="en-GB" sz="3800" b="0" i="0" dirty="0">
                <a:solidFill>
                  <a:srgbClr val="4D4D4D"/>
                </a:solidFill>
                <a:effectLst/>
                <a:latin typeface="museo-sans"/>
              </a:rPr>
              <a:t>but it might be quite a friend.</a:t>
            </a:r>
            <a:br>
              <a:rPr lang="en-GB" sz="3800" b="0" i="0" dirty="0">
                <a:solidFill>
                  <a:srgbClr val="4D4D4D"/>
                </a:solidFill>
                <a:effectLst/>
                <a:latin typeface="museo-sans"/>
              </a:rPr>
            </a:br>
            <a:r>
              <a:rPr lang="en-GB" sz="3800" b="0" i="0" dirty="0">
                <a:solidFill>
                  <a:srgbClr val="4D4D4D"/>
                </a:solidFill>
                <a:effectLst/>
                <a:latin typeface="museo-sans"/>
              </a:rPr>
              <a:t>A poem is not an Endless pair of trousers </a:t>
            </a:r>
            <a:br>
              <a:rPr lang="en-GB" sz="3800" b="0" i="0" dirty="0">
                <a:solidFill>
                  <a:srgbClr val="4D4D4D"/>
                </a:solidFill>
                <a:effectLst/>
                <a:latin typeface="museo-sans"/>
              </a:rPr>
            </a:br>
            <a:r>
              <a:rPr lang="en-GB" sz="3800" b="0" i="0" dirty="0">
                <a:solidFill>
                  <a:srgbClr val="4D4D4D"/>
                </a:solidFill>
                <a:effectLst/>
                <a:latin typeface="museo-sans"/>
              </a:rPr>
              <a:t>but it can be quite long.</a:t>
            </a:r>
            <a:br>
              <a:rPr lang="en-GB" sz="3800" b="0" i="0" dirty="0">
                <a:solidFill>
                  <a:srgbClr val="4D4D4D"/>
                </a:solidFill>
                <a:effectLst/>
                <a:latin typeface="museo-sans"/>
              </a:rPr>
            </a:br>
            <a:r>
              <a:rPr lang="en-GB" sz="3800" b="0" i="0" dirty="0">
                <a:solidFill>
                  <a:srgbClr val="4D4D4D"/>
                </a:solidFill>
                <a:effectLst/>
                <a:latin typeface="museo-sans"/>
              </a:rPr>
              <a:t>A poem is not a Football shaped like a cucumber.</a:t>
            </a:r>
            <a:br>
              <a:rPr lang="en-GB" sz="3800" b="0" i="0" dirty="0">
                <a:solidFill>
                  <a:srgbClr val="4D4D4D"/>
                </a:solidFill>
                <a:effectLst/>
                <a:latin typeface="museo-sans"/>
              </a:rPr>
            </a:br>
            <a:r>
              <a:rPr lang="en-GB" sz="3800" b="0" i="0" dirty="0">
                <a:solidFill>
                  <a:srgbClr val="4D4D4D"/>
                </a:solidFill>
                <a:effectLst/>
                <a:latin typeface="museo-sans"/>
              </a:rPr>
              <a:t>A poem is not a Great number of things. </a:t>
            </a:r>
            <a:br>
              <a:rPr lang="en-GB" sz="3800" b="0" i="0" dirty="0">
                <a:solidFill>
                  <a:srgbClr val="4D4D4D"/>
                </a:solidFill>
                <a:effectLst/>
                <a:latin typeface="museo-sans"/>
              </a:rPr>
            </a:br>
            <a:r>
              <a:rPr lang="en-GB" sz="3800" b="0" i="0" dirty="0">
                <a:solidFill>
                  <a:srgbClr val="4D4D4D"/>
                </a:solidFill>
                <a:effectLst/>
                <a:latin typeface="museo-sans"/>
              </a:rPr>
              <a:t>A poem is not a Hedgehog</a:t>
            </a:r>
            <a:br>
              <a:rPr lang="en-GB" sz="3800" b="0" i="0" dirty="0">
                <a:solidFill>
                  <a:srgbClr val="4D4D4D"/>
                </a:solidFill>
                <a:effectLst/>
                <a:latin typeface="museo-sans"/>
              </a:rPr>
            </a:br>
            <a:r>
              <a:rPr lang="en-GB" sz="3800" b="0" i="0" dirty="0">
                <a:solidFill>
                  <a:srgbClr val="4D4D4D"/>
                </a:solidFill>
                <a:effectLst/>
                <a:latin typeface="museo-sans"/>
              </a:rPr>
              <a:t>but it might be hard to get hold of.</a:t>
            </a:r>
            <a:br>
              <a:rPr lang="en-GB" sz="3800" b="0" i="0" dirty="0">
                <a:solidFill>
                  <a:srgbClr val="4D4D4D"/>
                </a:solidFill>
                <a:effectLst/>
                <a:latin typeface="museo-sans"/>
              </a:rPr>
            </a:br>
            <a:r>
              <a:rPr lang="en-GB" sz="3800" b="0" i="0" dirty="0">
                <a:solidFill>
                  <a:srgbClr val="4D4D4D"/>
                </a:solidFill>
                <a:effectLst/>
                <a:latin typeface="museo-sans"/>
              </a:rPr>
              <a:t>A poem is not an Igloo</a:t>
            </a:r>
            <a:br>
              <a:rPr lang="en-GB" sz="3800" b="0" i="0" dirty="0">
                <a:solidFill>
                  <a:srgbClr val="4D4D4D"/>
                </a:solidFill>
                <a:effectLst/>
                <a:latin typeface="museo-sans"/>
              </a:rPr>
            </a:br>
            <a:r>
              <a:rPr lang="en-GB" sz="3800" b="0" i="0" dirty="0">
                <a:solidFill>
                  <a:srgbClr val="4D4D4D"/>
                </a:solidFill>
                <a:effectLst/>
                <a:latin typeface="museo-sans"/>
              </a:rPr>
              <a:t>but it can feel like home.</a:t>
            </a:r>
            <a:br>
              <a:rPr lang="en-GB" sz="3800" b="0" i="0" dirty="0">
                <a:solidFill>
                  <a:srgbClr val="4D4D4D"/>
                </a:solidFill>
                <a:effectLst/>
                <a:latin typeface="museo-sans"/>
              </a:rPr>
            </a:br>
            <a:r>
              <a:rPr lang="en-GB" sz="3800" b="0" i="0" dirty="0">
                <a:solidFill>
                  <a:srgbClr val="4D4D4D"/>
                </a:solidFill>
                <a:effectLst/>
                <a:latin typeface="museo-sans"/>
              </a:rPr>
              <a:t>A poem is not a Jumble sale,</a:t>
            </a:r>
            <a:br>
              <a:rPr lang="en-GB" sz="3800" b="0" i="0" dirty="0">
                <a:solidFill>
                  <a:srgbClr val="4D4D4D"/>
                </a:solidFill>
                <a:effectLst/>
                <a:latin typeface="museo-sans"/>
              </a:rPr>
            </a:br>
            <a:r>
              <a:rPr lang="en-GB" sz="3800" b="0" i="0" dirty="0">
                <a:solidFill>
                  <a:srgbClr val="4D4D4D"/>
                </a:solidFill>
                <a:effectLst/>
                <a:latin typeface="museo-sans"/>
              </a:rPr>
              <a:t>but it might contain some rubbish.</a:t>
            </a:r>
            <a:br>
              <a:rPr lang="en-GB" sz="3800" b="0" i="0" dirty="0">
                <a:solidFill>
                  <a:srgbClr val="4D4D4D"/>
                </a:solidFill>
                <a:effectLst/>
                <a:latin typeface="museo-sans"/>
              </a:rPr>
            </a:br>
            <a:r>
              <a:rPr lang="en-GB" sz="3800" b="0" i="0" dirty="0">
                <a:solidFill>
                  <a:srgbClr val="4D4D4D"/>
                </a:solidFill>
                <a:effectLst/>
                <a:latin typeface="museo-sans"/>
              </a:rPr>
              <a:t>A poem is not a Kite</a:t>
            </a:r>
            <a:br>
              <a:rPr lang="en-GB" sz="3800" b="0" i="0" dirty="0">
                <a:solidFill>
                  <a:srgbClr val="4D4D4D"/>
                </a:solidFill>
                <a:effectLst/>
                <a:latin typeface="museo-sans"/>
              </a:rPr>
            </a:br>
            <a:r>
              <a:rPr lang="en-GB" sz="3800" b="0" i="0" dirty="0">
                <a:solidFill>
                  <a:srgbClr val="4D4D4D"/>
                </a:solidFill>
                <a:effectLst/>
                <a:latin typeface="museo-sans"/>
              </a:rPr>
              <a:t>but it might enjoy the wind.</a:t>
            </a:r>
            <a:br>
              <a:rPr lang="en-GB" sz="3800" b="0" i="0" dirty="0">
                <a:solidFill>
                  <a:srgbClr val="4D4D4D"/>
                </a:solidFill>
                <a:effectLst/>
                <a:latin typeface="museo-sans"/>
              </a:rPr>
            </a:br>
            <a:r>
              <a:rPr lang="en-GB" sz="3800" b="0" i="0" dirty="0">
                <a:solidFill>
                  <a:srgbClr val="4D4D4D"/>
                </a:solidFill>
                <a:effectLst/>
                <a:latin typeface="museo-sans"/>
              </a:rPr>
              <a:t>A poem is not a Lightbulb</a:t>
            </a:r>
            <a:br>
              <a:rPr lang="en-GB" sz="3800" b="0" i="0" dirty="0">
                <a:solidFill>
                  <a:srgbClr val="4D4D4D"/>
                </a:solidFill>
                <a:effectLst/>
                <a:latin typeface="museo-sans"/>
              </a:rPr>
            </a:br>
            <a:r>
              <a:rPr lang="en-GB" sz="3800" b="0" i="0" dirty="0">
                <a:solidFill>
                  <a:srgbClr val="4D4D4D"/>
                </a:solidFill>
                <a:effectLst/>
                <a:latin typeface="museo-sans"/>
              </a:rPr>
              <a:t>but you can change it if you want to.</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9406" y="5471160"/>
            <a:ext cx="609600" cy="609600"/>
          </a:xfrm>
          <a:prstGeom prst="rect">
            <a:avLst/>
          </a:prstGeom>
        </p:spPr>
      </p:pic>
    </p:spTree>
    <p:extLst>
      <p:ext uri="{BB962C8B-B14F-4D97-AF65-F5344CB8AC3E}">
        <p14:creationId xmlns:p14="http://schemas.microsoft.com/office/powerpoint/2010/main" val="316832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8357F00-3F04-4B0E-B40C-196605C2CF24}"/>
              </a:ext>
            </a:extLst>
          </p:cNvPr>
          <p:cNvSpPr>
            <a:spLocks noGrp="1"/>
          </p:cNvSpPr>
          <p:nvPr>
            <p:ph idx="1"/>
          </p:nvPr>
        </p:nvSpPr>
        <p:spPr>
          <a:xfrm>
            <a:off x="838200" y="246580"/>
            <a:ext cx="10515600" cy="6380251"/>
          </a:xfrm>
        </p:spPr>
        <p:txBody>
          <a:bodyPr>
            <a:normAutofit fontScale="62500" lnSpcReduction="20000"/>
          </a:bodyPr>
          <a:lstStyle/>
          <a:p>
            <a:pPr marL="0" indent="0">
              <a:buNone/>
            </a:pPr>
            <a:r>
              <a:rPr lang="en-GB" sz="3200" b="0" i="0" dirty="0">
                <a:solidFill>
                  <a:srgbClr val="4D4D4D"/>
                </a:solidFill>
                <a:effectLst/>
                <a:latin typeface="museo-sans"/>
              </a:rPr>
              <a:t>A poem is not a Monkey</a:t>
            </a:r>
            <a:br>
              <a:rPr lang="en-GB" sz="3200" b="0" i="0" dirty="0">
                <a:solidFill>
                  <a:srgbClr val="4D4D4D"/>
                </a:solidFill>
                <a:effectLst/>
                <a:latin typeface="museo-sans"/>
              </a:rPr>
            </a:br>
            <a:r>
              <a:rPr lang="en-GB" sz="3200" b="0" i="0" dirty="0">
                <a:solidFill>
                  <a:srgbClr val="4D4D4D"/>
                </a:solidFill>
                <a:effectLst/>
                <a:latin typeface="museo-sans"/>
              </a:rPr>
              <a:t>but can be quite human.</a:t>
            </a:r>
            <a:br>
              <a:rPr lang="en-GB" sz="3200" b="0" i="0" dirty="0">
                <a:solidFill>
                  <a:srgbClr val="4D4D4D"/>
                </a:solidFill>
                <a:effectLst/>
                <a:latin typeface="museo-sans"/>
              </a:rPr>
            </a:br>
            <a:r>
              <a:rPr lang="en-GB" sz="3200" b="0" i="0" dirty="0">
                <a:solidFill>
                  <a:srgbClr val="4D4D4D"/>
                </a:solidFill>
                <a:effectLst/>
                <a:latin typeface="museo-sans"/>
              </a:rPr>
              <a:t>A poem is not a Nut</a:t>
            </a:r>
            <a:br>
              <a:rPr lang="en-GB" sz="3200" b="0" i="0" dirty="0">
                <a:solidFill>
                  <a:srgbClr val="4D4D4D"/>
                </a:solidFill>
                <a:effectLst/>
                <a:latin typeface="museo-sans"/>
              </a:rPr>
            </a:br>
            <a:r>
              <a:rPr lang="en-GB" sz="3200" b="0" i="0" dirty="0">
                <a:solidFill>
                  <a:srgbClr val="4D4D4D"/>
                </a:solidFill>
                <a:effectLst/>
                <a:latin typeface="museo-sans"/>
              </a:rPr>
              <a:t>but you can give it to a monkey.</a:t>
            </a:r>
            <a:br>
              <a:rPr lang="en-GB" sz="3200" b="0" i="0" dirty="0">
                <a:solidFill>
                  <a:srgbClr val="4D4D4D"/>
                </a:solidFill>
                <a:effectLst/>
                <a:latin typeface="museo-sans"/>
              </a:rPr>
            </a:br>
            <a:r>
              <a:rPr lang="en-GB" sz="3200" b="0" i="0" dirty="0">
                <a:solidFill>
                  <a:srgbClr val="4D4D4D"/>
                </a:solidFill>
                <a:effectLst/>
                <a:latin typeface="museo-sans"/>
              </a:rPr>
              <a:t>A poem is not an Opera score or an open score</a:t>
            </a:r>
            <a:br>
              <a:rPr lang="en-GB" sz="3200" b="0" i="0" dirty="0">
                <a:solidFill>
                  <a:srgbClr val="4D4D4D"/>
                </a:solidFill>
                <a:effectLst/>
                <a:latin typeface="museo-sans"/>
              </a:rPr>
            </a:br>
            <a:r>
              <a:rPr lang="en-GB" sz="3200" b="0" i="0" dirty="0">
                <a:solidFill>
                  <a:srgbClr val="4D4D4D"/>
                </a:solidFill>
                <a:effectLst/>
                <a:latin typeface="museo-sans"/>
              </a:rPr>
              <a:t>but it can be revealing.</a:t>
            </a:r>
            <a:br>
              <a:rPr lang="en-GB" sz="3200" b="0" i="0" dirty="0">
                <a:solidFill>
                  <a:srgbClr val="4D4D4D"/>
                </a:solidFill>
                <a:effectLst/>
                <a:latin typeface="museo-sans"/>
              </a:rPr>
            </a:br>
            <a:r>
              <a:rPr lang="en-GB" sz="3200" b="0" i="0" dirty="0">
                <a:solidFill>
                  <a:srgbClr val="4D4D4D"/>
                </a:solidFill>
                <a:effectLst/>
                <a:latin typeface="museo-sans"/>
              </a:rPr>
              <a:t>A poem is not a Prison</a:t>
            </a:r>
            <a:br>
              <a:rPr lang="en-GB" sz="3200" b="0" i="0" dirty="0">
                <a:solidFill>
                  <a:srgbClr val="4D4D4D"/>
                </a:solidFill>
                <a:effectLst/>
                <a:latin typeface="museo-sans"/>
              </a:rPr>
            </a:br>
            <a:r>
              <a:rPr lang="en-GB" sz="3200" b="0" i="0" dirty="0">
                <a:solidFill>
                  <a:srgbClr val="4D4D4D"/>
                </a:solidFill>
                <a:effectLst/>
                <a:latin typeface="museo-sans"/>
              </a:rPr>
              <a:t>and it shouldn't feel like one either.</a:t>
            </a:r>
            <a:br>
              <a:rPr lang="en-GB" sz="3200" b="0" i="0" dirty="0">
                <a:solidFill>
                  <a:srgbClr val="4D4D4D"/>
                </a:solidFill>
                <a:effectLst/>
                <a:latin typeface="museo-sans"/>
              </a:rPr>
            </a:br>
            <a:r>
              <a:rPr lang="en-GB" sz="3200" b="0" i="0" dirty="0">
                <a:solidFill>
                  <a:srgbClr val="4D4D4D"/>
                </a:solidFill>
                <a:effectLst/>
                <a:latin typeface="museo-sans"/>
              </a:rPr>
              <a:t>A poem is not a Question...</a:t>
            </a:r>
            <a:br>
              <a:rPr lang="en-GB" sz="3200" b="0" i="0" dirty="0">
                <a:solidFill>
                  <a:srgbClr val="4D4D4D"/>
                </a:solidFill>
                <a:effectLst/>
                <a:latin typeface="museo-sans"/>
              </a:rPr>
            </a:br>
            <a:r>
              <a:rPr lang="en-GB" sz="3200" b="0" i="0" dirty="0">
                <a:solidFill>
                  <a:srgbClr val="4D4D4D"/>
                </a:solidFill>
                <a:effectLst/>
                <a:latin typeface="museo-sans"/>
              </a:rPr>
              <a:t>actually it is sometimes.</a:t>
            </a:r>
            <a:br>
              <a:rPr lang="en-GB" sz="3200" b="0" i="0" dirty="0">
                <a:solidFill>
                  <a:srgbClr val="4D4D4D"/>
                </a:solidFill>
                <a:effectLst/>
                <a:latin typeface="museo-sans"/>
              </a:rPr>
            </a:br>
            <a:r>
              <a:rPr lang="en-GB" sz="3200" b="0" i="0" dirty="0">
                <a:solidFill>
                  <a:srgbClr val="4D4D4D"/>
                </a:solidFill>
                <a:effectLst/>
                <a:latin typeface="museo-sans"/>
              </a:rPr>
              <a:t>A poem is not a Radio</a:t>
            </a:r>
            <a:br>
              <a:rPr lang="en-GB" sz="3200" b="0" i="0" dirty="0">
                <a:solidFill>
                  <a:srgbClr val="4D4D4D"/>
                </a:solidFill>
                <a:effectLst/>
                <a:latin typeface="museo-sans"/>
              </a:rPr>
            </a:br>
            <a:r>
              <a:rPr lang="en-GB" sz="3200" b="0" i="0" dirty="0">
                <a:solidFill>
                  <a:srgbClr val="4D4D4D"/>
                </a:solidFill>
                <a:effectLst/>
                <a:latin typeface="museo-sans"/>
              </a:rPr>
              <a:t>but you may have to tune into it.</a:t>
            </a:r>
            <a:br>
              <a:rPr lang="en-GB" sz="3200" b="0" i="0" dirty="0">
                <a:solidFill>
                  <a:srgbClr val="4D4D4D"/>
                </a:solidFill>
                <a:effectLst/>
                <a:latin typeface="museo-sans"/>
              </a:rPr>
            </a:br>
            <a:r>
              <a:rPr lang="en-GB" sz="3200" b="0" i="0" dirty="0">
                <a:solidFill>
                  <a:srgbClr val="4D4D4D"/>
                </a:solidFill>
                <a:effectLst/>
                <a:latin typeface="museo-sans"/>
              </a:rPr>
              <a:t>A poem is not a Slot machine</a:t>
            </a:r>
            <a:br>
              <a:rPr lang="en-GB" sz="3200" b="0" i="0" dirty="0">
                <a:solidFill>
                  <a:srgbClr val="4D4D4D"/>
                </a:solidFill>
                <a:effectLst/>
                <a:latin typeface="museo-sans"/>
              </a:rPr>
            </a:br>
            <a:r>
              <a:rPr lang="en-GB" sz="3200" b="0" i="0" dirty="0">
                <a:solidFill>
                  <a:srgbClr val="4D4D4D"/>
                </a:solidFill>
                <a:effectLst/>
                <a:latin typeface="museo-sans"/>
              </a:rPr>
              <a:t>but you may have to put something into it.</a:t>
            </a:r>
            <a:br>
              <a:rPr lang="en-GB" sz="3200" b="0" i="0" dirty="0">
                <a:solidFill>
                  <a:srgbClr val="4D4D4D"/>
                </a:solidFill>
                <a:effectLst/>
                <a:latin typeface="museo-sans"/>
              </a:rPr>
            </a:br>
            <a:r>
              <a:rPr lang="en-GB" sz="3200" b="0" i="0" dirty="0">
                <a:solidFill>
                  <a:srgbClr val="4D4D4D"/>
                </a:solidFill>
                <a:effectLst/>
                <a:latin typeface="museo-sans"/>
              </a:rPr>
              <a:t>A poem is not a Toothbrush</a:t>
            </a:r>
            <a:br>
              <a:rPr lang="en-GB" sz="3200" b="0" i="0" dirty="0">
                <a:solidFill>
                  <a:srgbClr val="4D4D4D"/>
                </a:solidFill>
                <a:effectLst/>
                <a:latin typeface="museo-sans"/>
              </a:rPr>
            </a:br>
            <a:r>
              <a:rPr lang="en-GB" sz="3200" b="0" i="0" dirty="0">
                <a:solidFill>
                  <a:srgbClr val="4D4D4D"/>
                </a:solidFill>
                <a:effectLst/>
                <a:latin typeface="museo-sans"/>
              </a:rPr>
              <a:t>So don't clean your teeth with it.</a:t>
            </a:r>
            <a:br>
              <a:rPr lang="en-GB" sz="3200" b="0" i="0" dirty="0">
                <a:solidFill>
                  <a:srgbClr val="4D4D4D"/>
                </a:solidFill>
                <a:effectLst/>
                <a:latin typeface="museo-sans"/>
              </a:rPr>
            </a:br>
            <a:r>
              <a:rPr lang="en-GB" sz="3200" b="0" i="0" dirty="0">
                <a:solidFill>
                  <a:srgbClr val="4D4D4D"/>
                </a:solidFill>
                <a:effectLst/>
                <a:latin typeface="museo-sans"/>
              </a:rPr>
              <a:t>A poem is not an Umbrella</a:t>
            </a:r>
            <a:br>
              <a:rPr lang="en-GB" sz="3200" b="0" i="0" dirty="0">
                <a:solidFill>
                  <a:srgbClr val="4D4D4D"/>
                </a:solidFill>
                <a:effectLst/>
                <a:latin typeface="museo-sans"/>
              </a:rPr>
            </a:br>
            <a:r>
              <a:rPr lang="en-GB" sz="3200" b="0" i="0" dirty="0">
                <a:solidFill>
                  <a:srgbClr val="4D4D4D"/>
                </a:solidFill>
                <a:effectLst/>
                <a:latin typeface="museo-sans"/>
              </a:rPr>
              <a:t>but it can give you protection.</a:t>
            </a:r>
            <a:br>
              <a:rPr lang="en-GB" sz="3200" b="0" i="0" dirty="0">
                <a:solidFill>
                  <a:srgbClr val="4D4D4D"/>
                </a:solidFill>
                <a:effectLst/>
                <a:latin typeface="museo-sans"/>
              </a:rPr>
            </a:br>
            <a:r>
              <a:rPr lang="en-GB" sz="3200" b="0" i="0" dirty="0">
                <a:solidFill>
                  <a:srgbClr val="4D4D4D"/>
                </a:solidFill>
                <a:effectLst/>
                <a:latin typeface="museo-sans"/>
              </a:rPr>
              <a:t>A poem is not a Verruca</a:t>
            </a:r>
            <a:br>
              <a:rPr lang="en-GB" sz="3200" b="0" i="0" dirty="0">
                <a:solidFill>
                  <a:srgbClr val="4D4D4D"/>
                </a:solidFill>
                <a:effectLst/>
                <a:latin typeface="museo-sans"/>
              </a:rPr>
            </a:br>
            <a:r>
              <a:rPr lang="en-GB" sz="3200" b="0" i="0" dirty="0">
                <a:solidFill>
                  <a:srgbClr val="4D4D4D"/>
                </a:solidFill>
                <a:effectLst/>
                <a:latin typeface="museo-sans"/>
              </a:rPr>
              <a:t>and I'm glad.</a:t>
            </a:r>
            <a:br>
              <a:rPr lang="en-GB" sz="3200" b="0" i="0" dirty="0">
                <a:solidFill>
                  <a:srgbClr val="4D4D4D"/>
                </a:solidFill>
                <a:effectLst/>
                <a:latin typeface="museo-sans"/>
              </a:rPr>
            </a:br>
            <a:r>
              <a:rPr lang="en-GB" sz="3200" b="0" i="0" dirty="0">
                <a:solidFill>
                  <a:srgbClr val="4D4D4D"/>
                </a:solidFill>
                <a:effectLst/>
                <a:latin typeface="museo-sans"/>
              </a:rPr>
              <a:t>A poem is not a Wig</a:t>
            </a:r>
            <a:br>
              <a:rPr lang="en-GB" sz="3200" b="0" i="0" dirty="0">
                <a:solidFill>
                  <a:srgbClr val="4D4D4D"/>
                </a:solidFill>
                <a:effectLst/>
                <a:latin typeface="museo-sans"/>
              </a:rPr>
            </a:br>
            <a:r>
              <a:rPr lang="en-GB" sz="3200" b="0" i="0" dirty="0">
                <a:solidFill>
                  <a:srgbClr val="4D4D4D"/>
                </a:solidFill>
                <a:effectLst/>
                <a:latin typeface="museo-sans"/>
              </a:rPr>
              <a:t>but maybe it will change you.</a:t>
            </a:r>
            <a:br>
              <a:rPr lang="en-GB" sz="3200" b="0" i="0" dirty="0">
                <a:solidFill>
                  <a:srgbClr val="4D4D4D"/>
                </a:solidFill>
                <a:effectLst/>
                <a:latin typeface="museo-sans"/>
              </a:rPr>
            </a:br>
            <a:r>
              <a:rPr lang="en-GB" sz="3200" b="0" i="0" dirty="0">
                <a:solidFill>
                  <a:srgbClr val="4D4D4D"/>
                </a:solidFill>
                <a:effectLst/>
                <a:latin typeface="museo-sans"/>
              </a:rPr>
              <a:t>A poem is not an X-ray:</a:t>
            </a:r>
            <a:br>
              <a:rPr lang="en-GB" sz="3200" b="0" i="0" dirty="0">
                <a:solidFill>
                  <a:srgbClr val="4D4D4D"/>
                </a:solidFill>
                <a:effectLst/>
                <a:latin typeface="museo-sans"/>
              </a:rPr>
            </a:br>
            <a:r>
              <a:rPr lang="en-GB" sz="3200" b="0" i="0" dirty="0">
                <a:solidFill>
                  <a:srgbClr val="4D4D4D"/>
                </a:solidFill>
                <a:effectLst/>
                <a:latin typeface="museo-sans"/>
              </a:rPr>
              <a:t>make no bones about it.</a:t>
            </a:r>
            <a:br>
              <a:rPr lang="en-GB" sz="3200" b="0" i="0" dirty="0">
                <a:solidFill>
                  <a:srgbClr val="4D4D4D"/>
                </a:solidFill>
                <a:effectLst/>
                <a:latin typeface="museo-sans"/>
              </a:rPr>
            </a:br>
            <a:r>
              <a:rPr lang="en-GB" sz="3200" b="0" i="0" dirty="0">
                <a:solidFill>
                  <a:srgbClr val="4D4D4D"/>
                </a:solidFill>
                <a:effectLst/>
                <a:latin typeface="museo-sans"/>
              </a:rPr>
              <a:t>A poem is not a Year-old bag of vegetables</a:t>
            </a:r>
            <a:br>
              <a:rPr lang="en-GB" sz="3200" b="0" i="0" dirty="0">
                <a:solidFill>
                  <a:srgbClr val="4D4D4D"/>
                </a:solidFill>
                <a:effectLst/>
                <a:latin typeface="museo-sans"/>
              </a:rPr>
            </a:br>
            <a:r>
              <a:rPr lang="en-GB" sz="3200" b="0" i="0" dirty="0">
                <a:solidFill>
                  <a:srgbClr val="4D4D4D"/>
                </a:solidFill>
                <a:effectLst/>
                <a:latin typeface="museo-sans"/>
              </a:rPr>
              <a:t>but it can smell quite strongly.</a:t>
            </a:r>
            <a:br>
              <a:rPr lang="en-GB" sz="3200" b="0" i="0" dirty="0">
                <a:solidFill>
                  <a:srgbClr val="4D4D4D"/>
                </a:solidFill>
                <a:effectLst/>
                <a:latin typeface="museo-sans"/>
              </a:rPr>
            </a:br>
            <a:r>
              <a:rPr lang="en-GB" sz="3200" b="0" i="0" dirty="0">
                <a:solidFill>
                  <a:srgbClr val="4D4D4D"/>
                </a:solidFill>
                <a:effectLst/>
                <a:latin typeface="museo-sans"/>
              </a:rPr>
              <a:t>A poem is not a </a:t>
            </a:r>
            <a:r>
              <a:rPr lang="en-GB" sz="3200" b="0" i="0" dirty="0" err="1">
                <a:solidFill>
                  <a:srgbClr val="4D4D4D"/>
                </a:solidFill>
                <a:effectLst/>
                <a:latin typeface="museo-sans"/>
              </a:rPr>
              <a:t>Zylophone</a:t>
            </a:r>
            <a:r>
              <a:rPr lang="en-GB" sz="3200" b="0" i="0" dirty="0">
                <a:solidFill>
                  <a:srgbClr val="4D4D4D"/>
                </a:solidFill>
                <a:effectLst/>
                <a:latin typeface="museo-sans"/>
              </a:rPr>
              <a:t/>
            </a:r>
            <a:br>
              <a:rPr lang="en-GB" sz="3200" b="0" i="0" dirty="0">
                <a:solidFill>
                  <a:srgbClr val="4D4D4D"/>
                </a:solidFill>
                <a:effectLst/>
                <a:latin typeface="museo-sans"/>
              </a:rPr>
            </a:br>
            <a:r>
              <a:rPr lang="en-GB" sz="3200" b="0" i="0" dirty="0">
                <a:solidFill>
                  <a:srgbClr val="4D4D4D"/>
                </a:solidFill>
                <a:effectLst/>
                <a:latin typeface="museo-sans"/>
              </a:rPr>
              <a:t>and it can spell words wrongly</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98331" y="5501640"/>
            <a:ext cx="609600" cy="609600"/>
          </a:xfrm>
          <a:prstGeom prst="rect">
            <a:avLst/>
          </a:prstGeom>
        </p:spPr>
      </p:pic>
    </p:spTree>
    <p:extLst>
      <p:ext uri="{BB962C8B-B14F-4D97-AF65-F5344CB8AC3E}">
        <p14:creationId xmlns:p14="http://schemas.microsoft.com/office/powerpoint/2010/main" val="406043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205B0F2-11BA-4001-9FC1-1E5CEC1550C6}"/>
              </a:ext>
            </a:extLst>
          </p:cNvPr>
          <p:cNvSpPr>
            <a:spLocks noGrp="1"/>
          </p:cNvSpPr>
          <p:nvPr>
            <p:ph idx="1"/>
          </p:nvPr>
        </p:nvSpPr>
        <p:spPr>
          <a:xfrm>
            <a:off x="838200" y="365125"/>
            <a:ext cx="10515600" cy="5811838"/>
          </a:xfrm>
        </p:spPr>
        <p:txBody>
          <a:bodyPr>
            <a:normAutofit lnSpcReduction="10000"/>
          </a:bodyPr>
          <a:lstStyle/>
          <a:p>
            <a:pPr marL="0" indent="0">
              <a:buNone/>
            </a:pPr>
            <a:endParaRPr lang="en-US"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What is happening in the poem?</a:t>
            </a:r>
          </a:p>
          <a:p>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Can we guess how the poet is feeling?</a:t>
            </a:r>
          </a:p>
          <a:p>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Do you notice any patterns? What else do you notice? E.g. Is there rhyme, repetition, alliteration?</a:t>
            </a:r>
            <a:endParaRPr lang="en-GB" sz="4000" dirty="0">
              <a:latin typeface="Calibri Light" panose="020F0302020204030204" pitchFamily="34" charset="0"/>
              <a:cs typeface="Calibri Light" panose="020F0302020204030204" pitchFamily="34" charset="0"/>
            </a:endParaRPr>
          </a:p>
          <a:p>
            <a:pPr marL="0" indent="0">
              <a:buNone/>
            </a:pPr>
            <a:endParaRPr lang="en-US" sz="4000" dirty="0">
              <a:latin typeface="Calibri Light" panose="020F0302020204030204" pitchFamily="34" charset="0"/>
              <a:cs typeface="Calibri Light" panose="020F0302020204030204" pitchFamily="34" charset="0"/>
            </a:endParaRPr>
          </a:p>
          <a:p>
            <a:r>
              <a:rPr lang="en-US" sz="4000" dirty="0">
                <a:latin typeface="Calibri Light" panose="020F0302020204030204" pitchFamily="34" charset="0"/>
                <a:cs typeface="Calibri Light" panose="020F0302020204030204" pitchFamily="34" charset="0"/>
              </a:rPr>
              <a:t>Do you like the poem? Why/why not?</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68148" y="5632269"/>
            <a:ext cx="609600" cy="609600"/>
          </a:xfrm>
          <a:prstGeom prst="rect">
            <a:avLst/>
          </a:prstGeom>
        </p:spPr>
      </p:pic>
    </p:spTree>
    <p:extLst>
      <p:ext uri="{BB962C8B-B14F-4D97-AF65-F5344CB8AC3E}">
        <p14:creationId xmlns:p14="http://schemas.microsoft.com/office/powerpoint/2010/main" val="170880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B84AB21-3DF2-4467-B0DF-465E6B8A1546}"/>
              </a:ext>
            </a:extLst>
          </p:cNvPr>
          <p:cNvSpPr>
            <a:spLocks noGrp="1"/>
          </p:cNvSpPr>
          <p:nvPr>
            <p:ph idx="1"/>
          </p:nvPr>
        </p:nvSpPr>
        <p:spPr>
          <a:xfrm>
            <a:off x="838200" y="365125"/>
            <a:ext cx="10515600" cy="6127750"/>
          </a:xfrm>
        </p:spPr>
        <p:txBody>
          <a:bodyPr>
            <a:normAutofit fontScale="92500" lnSpcReduction="20000"/>
          </a:bodyPr>
          <a:lstStyle/>
          <a:p>
            <a:pPr marL="0" indent="0" algn="l">
              <a:buNone/>
            </a:pPr>
            <a:r>
              <a:rPr lang="en-GB" b="1" i="0" dirty="0">
                <a:solidFill>
                  <a:srgbClr val="6C3171"/>
                </a:solidFill>
                <a:effectLst/>
                <a:latin typeface="museo-slab"/>
              </a:rPr>
              <a:t>Flame by Rachel </a:t>
            </a:r>
            <a:r>
              <a:rPr lang="en-GB" b="1" dirty="0">
                <a:solidFill>
                  <a:srgbClr val="6C3171"/>
                </a:solidFill>
                <a:latin typeface="museo-slab"/>
              </a:rPr>
              <a:t>R</a:t>
            </a:r>
            <a:r>
              <a:rPr lang="en-GB" b="1" i="0" dirty="0">
                <a:solidFill>
                  <a:srgbClr val="6C3171"/>
                </a:solidFill>
                <a:effectLst/>
                <a:latin typeface="museo-slab"/>
              </a:rPr>
              <a:t>ooney</a:t>
            </a:r>
          </a:p>
          <a:p>
            <a:pPr marL="0" indent="0" algn="l">
              <a:buNone/>
            </a:pPr>
            <a:r>
              <a:rPr lang="en-GB" b="0" i="0" dirty="0">
                <a:solidFill>
                  <a:srgbClr val="4D4D4D"/>
                </a:solidFill>
                <a:effectLst/>
                <a:latin typeface="museo-sans"/>
              </a:rPr>
              <a:t>Fire under footfall.</a:t>
            </a:r>
            <a:br>
              <a:rPr lang="en-GB" b="0" i="0" dirty="0">
                <a:solidFill>
                  <a:srgbClr val="4D4D4D"/>
                </a:solidFill>
                <a:effectLst/>
                <a:latin typeface="museo-sans"/>
              </a:rPr>
            </a:br>
            <a:r>
              <a:rPr lang="en-GB" b="0" i="0" dirty="0">
                <a:solidFill>
                  <a:srgbClr val="4D4D4D"/>
                </a:solidFill>
                <a:effectLst/>
                <a:latin typeface="museo-sans"/>
              </a:rPr>
              <a:t>Fire over skies.</a:t>
            </a:r>
          </a:p>
          <a:p>
            <a:pPr marL="0" indent="0" algn="l">
              <a:buNone/>
            </a:pPr>
            <a:r>
              <a:rPr lang="en-GB" b="0" i="0" dirty="0">
                <a:solidFill>
                  <a:srgbClr val="4D4D4D"/>
                </a:solidFill>
                <a:effectLst/>
                <a:latin typeface="museo-sans"/>
              </a:rPr>
              <a:t>Fire on a matchstick.</a:t>
            </a:r>
            <a:br>
              <a:rPr lang="en-GB" b="0" i="0" dirty="0">
                <a:solidFill>
                  <a:srgbClr val="4D4D4D"/>
                </a:solidFill>
                <a:effectLst/>
                <a:latin typeface="museo-sans"/>
              </a:rPr>
            </a:br>
            <a:r>
              <a:rPr lang="en-GB" b="0" i="0" dirty="0">
                <a:solidFill>
                  <a:srgbClr val="4D4D4D"/>
                </a:solidFill>
                <a:effectLst/>
                <a:latin typeface="museo-sans"/>
              </a:rPr>
              <a:t>Fire in my eyes.</a:t>
            </a:r>
          </a:p>
          <a:p>
            <a:pPr marL="0" indent="0" algn="l">
              <a:buNone/>
            </a:pPr>
            <a:r>
              <a:rPr lang="en-GB" b="0" i="0" dirty="0">
                <a:solidFill>
                  <a:srgbClr val="4D4D4D"/>
                </a:solidFill>
                <a:effectLst/>
                <a:latin typeface="museo-sans"/>
              </a:rPr>
              <a:t>Fire holding hunger.</a:t>
            </a:r>
            <a:br>
              <a:rPr lang="en-GB" b="0" i="0" dirty="0">
                <a:solidFill>
                  <a:srgbClr val="4D4D4D"/>
                </a:solidFill>
                <a:effectLst/>
                <a:latin typeface="museo-sans"/>
              </a:rPr>
            </a:br>
            <a:r>
              <a:rPr lang="en-GB" b="0" i="0" dirty="0">
                <a:solidFill>
                  <a:srgbClr val="4D4D4D"/>
                </a:solidFill>
                <a:effectLst/>
                <a:latin typeface="museo-sans"/>
              </a:rPr>
              <a:t>Fire seeking wood.</a:t>
            </a:r>
          </a:p>
          <a:p>
            <a:pPr marL="0" indent="0" algn="l">
              <a:buNone/>
            </a:pPr>
            <a:r>
              <a:rPr lang="en-GB" b="0" i="0" dirty="0">
                <a:solidFill>
                  <a:srgbClr val="4D4D4D"/>
                </a:solidFill>
                <a:effectLst/>
                <a:latin typeface="museo-sans"/>
              </a:rPr>
              <a:t>Fire hiding danger.</a:t>
            </a:r>
            <a:br>
              <a:rPr lang="en-GB" b="0" i="0" dirty="0">
                <a:solidFill>
                  <a:srgbClr val="4D4D4D"/>
                </a:solidFill>
                <a:effectLst/>
                <a:latin typeface="museo-sans"/>
              </a:rPr>
            </a:br>
            <a:r>
              <a:rPr lang="en-GB" b="0" i="0" dirty="0">
                <a:solidFill>
                  <a:srgbClr val="4D4D4D"/>
                </a:solidFill>
                <a:effectLst/>
                <a:latin typeface="museo-sans"/>
              </a:rPr>
              <a:t>Fire feeling good.</a:t>
            </a:r>
          </a:p>
          <a:p>
            <a:pPr marL="0" indent="0" algn="l">
              <a:buNone/>
            </a:pPr>
            <a:r>
              <a:rPr lang="en-GB" b="0" i="0" dirty="0">
                <a:solidFill>
                  <a:srgbClr val="4D4D4D"/>
                </a:solidFill>
                <a:effectLst/>
                <a:latin typeface="museo-sans"/>
              </a:rPr>
              <a:t>Fire as the enemy.</a:t>
            </a:r>
            <a:br>
              <a:rPr lang="en-GB" b="0" i="0" dirty="0">
                <a:solidFill>
                  <a:srgbClr val="4D4D4D"/>
                </a:solidFill>
                <a:effectLst/>
                <a:latin typeface="museo-sans"/>
              </a:rPr>
            </a:br>
            <a:r>
              <a:rPr lang="en-GB" b="0" i="0" dirty="0">
                <a:solidFill>
                  <a:srgbClr val="4D4D4D"/>
                </a:solidFill>
                <a:effectLst/>
                <a:latin typeface="museo-sans"/>
              </a:rPr>
              <a:t>Fire acting friend.</a:t>
            </a:r>
          </a:p>
          <a:p>
            <a:pPr marL="0" indent="0" algn="l">
              <a:buNone/>
            </a:pPr>
            <a:r>
              <a:rPr lang="en-GB" b="0" i="0" dirty="0">
                <a:solidFill>
                  <a:srgbClr val="4D4D4D"/>
                </a:solidFill>
                <a:effectLst/>
                <a:latin typeface="museo-sans"/>
              </a:rPr>
              <a:t>Fire I must stamp on.</a:t>
            </a:r>
            <a:br>
              <a:rPr lang="en-GB" b="0" i="0" dirty="0">
                <a:solidFill>
                  <a:srgbClr val="4D4D4D"/>
                </a:solidFill>
                <a:effectLst/>
                <a:latin typeface="museo-sans"/>
              </a:rPr>
            </a:br>
            <a:r>
              <a:rPr lang="en-GB" b="0" i="0" dirty="0">
                <a:solidFill>
                  <a:srgbClr val="4D4D4D"/>
                </a:solidFill>
                <a:effectLst/>
                <a:latin typeface="museo-sans"/>
              </a:rPr>
              <a:t>Fire I must tend.</a:t>
            </a:r>
          </a:p>
          <a:p>
            <a:pPr marL="0" indent="0" algn="l">
              <a:buNone/>
            </a:pPr>
            <a:r>
              <a:rPr lang="en-GB" b="0" i="0" dirty="0">
                <a:solidFill>
                  <a:srgbClr val="4D4D4D"/>
                </a:solidFill>
                <a:effectLst/>
                <a:latin typeface="museo-sans"/>
              </a:rPr>
              <a:t>Fire in the embers.</a:t>
            </a:r>
            <a:br>
              <a:rPr lang="en-GB" b="0" i="0" dirty="0">
                <a:solidFill>
                  <a:srgbClr val="4D4D4D"/>
                </a:solidFill>
                <a:effectLst/>
                <a:latin typeface="museo-sans"/>
              </a:rPr>
            </a:br>
            <a:r>
              <a:rPr lang="en-GB" b="0" i="0" dirty="0">
                <a:solidFill>
                  <a:srgbClr val="4D4D4D"/>
                </a:solidFill>
                <a:effectLst/>
                <a:latin typeface="museo-sans"/>
              </a:rPr>
              <a:t>Fire at the heart.</a:t>
            </a:r>
          </a:p>
          <a:p>
            <a:pPr marL="0" indent="0" algn="l">
              <a:buNone/>
            </a:pPr>
            <a:r>
              <a:rPr lang="en-GB" b="0" i="0" dirty="0">
                <a:solidFill>
                  <a:srgbClr val="4D4D4D"/>
                </a:solidFill>
                <a:effectLst/>
                <a:latin typeface="museo-sans"/>
              </a:rPr>
              <a:t>Fires to remember.</a:t>
            </a:r>
            <a:br>
              <a:rPr lang="en-GB" b="0" i="0" dirty="0">
                <a:solidFill>
                  <a:srgbClr val="4D4D4D"/>
                </a:solidFill>
                <a:effectLst/>
                <a:latin typeface="museo-sans"/>
              </a:rPr>
            </a:br>
            <a:r>
              <a:rPr lang="en-GB" b="0" i="0" dirty="0">
                <a:solidFill>
                  <a:srgbClr val="4D4D4D"/>
                </a:solidFill>
                <a:effectLst/>
                <a:latin typeface="museo-sans"/>
              </a:rPr>
              <a:t>Fires yet to start.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6891" y="5514703"/>
            <a:ext cx="609600" cy="609600"/>
          </a:xfrm>
          <a:prstGeom prst="rect">
            <a:avLst/>
          </a:prstGeom>
        </p:spPr>
      </p:pic>
    </p:spTree>
    <p:extLst>
      <p:ext uri="{BB962C8B-B14F-4D97-AF65-F5344CB8AC3E}">
        <p14:creationId xmlns:p14="http://schemas.microsoft.com/office/powerpoint/2010/main" val="65264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1964</Words>
  <Application>Microsoft Office PowerPoint</Application>
  <PresentationFormat>Custom</PresentationFormat>
  <Paragraphs>282</Paragraphs>
  <Slides>45</Slides>
  <Notes>0</Notes>
  <HiddenSlides>0</HiddenSlides>
  <MMClips>43</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Term 3 Week 2 Poetry</vt:lpstr>
      <vt:lpstr>Monday 11th January L.I. To explore language for poetry</vt:lpstr>
      <vt:lpstr>Steps to Success: </vt:lpstr>
      <vt:lpstr>Re-cap - What is a poem? </vt:lpstr>
      <vt:lpstr>Last week you wrote your poems in a Kennings style.</vt:lpstr>
      <vt:lpstr>Here are some examples of List Poems</vt:lpstr>
      <vt:lpstr>PowerPoint Presentation</vt:lpstr>
      <vt:lpstr>PowerPoint Presentation</vt:lpstr>
      <vt:lpstr>PowerPoint Presentation</vt:lpstr>
      <vt:lpstr>PowerPoint Presentation</vt:lpstr>
      <vt:lpstr>PowerPoint Presentation</vt:lpstr>
      <vt:lpstr>PowerPoint Presentation</vt:lpstr>
      <vt:lpstr>Today’s Task - Click on the link to watch Roger McGough reading his poem‘The Sound Collector.’</vt:lpstr>
      <vt:lpstr>Responding to the Poem</vt:lpstr>
      <vt:lpstr>Performance Time!</vt:lpstr>
      <vt:lpstr>Tuesday 12th January L.I. To explore language for poetry Steps to Success:</vt:lpstr>
      <vt:lpstr>PowerPoint Presentation</vt:lpstr>
      <vt:lpstr>PowerPoint Presentation</vt:lpstr>
      <vt:lpstr>PowerPoint Presentation</vt:lpstr>
      <vt:lpstr>Can you remember yesterday's poem The Sound Collector by Roger McGough?</vt:lpstr>
      <vt:lpstr>Today you are going to write your own sound collector poem!</vt:lpstr>
      <vt:lpstr>Wednesday 13th January L.I. To explore language for poetry Steps to Success:</vt:lpstr>
      <vt:lpstr>PowerPoint Presentation</vt:lpstr>
      <vt:lpstr>PowerPoint Presentation</vt:lpstr>
      <vt:lpstr>PowerPoint Presentation</vt:lpstr>
      <vt:lpstr>Let’s look back at your sound collector poem!</vt:lpstr>
      <vt:lpstr>When you have finished editing</vt:lpstr>
      <vt:lpstr>And now to perform!</vt:lpstr>
      <vt:lpstr>Thursday 14th January L.I. To explore language for poetry Steps to Success:</vt:lpstr>
      <vt:lpstr>PowerPoint Presentation</vt:lpstr>
      <vt:lpstr>PowerPoint Presentation</vt:lpstr>
      <vt:lpstr>Falling Snow - Anonymous</vt:lpstr>
      <vt:lpstr>PowerPoint Presentation</vt:lpstr>
      <vt:lpstr>PowerPoint Presentation</vt:lpstr>
      <vt:lpstr>Editing and Publishing</vt:lpstr>
      <vt:lpstr>And now to perform!</vt:lpstr>
      <vt:lpstr> Friday 15th January Grammar, Punctuation and Spelling L.I. To use plurals. </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Term 3 Week 2 Poetry</dc:title>
  <dc:creator>Anna Birkby</dc:creator>
  <cp:lastModifiedBy>JLeigh</cp:lastModifiedBy>
  <cp:revision>47</cp:revision>
  <dcterms:created xsi:type="dcterms:W3CDTF">2021-01-10T16:56:08Z</dcterms:created>
  <dcterms:modified xsi:type="dcterms:W3CDTF">2021-01-12T11:20:33Z</dcterms:modified>
</cp:coreProperties>
</file>