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89" r:id="rId4"/>
    <p:sldId id="265" r:id="rId5"/>
    <p:sldId id="257" r:id="rId6"/>
    <p:sldId id="270" r:id="rId7"/>
    <p:sldId id="271" r:id="rId8"/>
    <p:sldId id="273"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29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4218A89-ED3E-46E9-9BA8-889B2EF227A0}"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0E496D-BF11-4036-B6E2-08D4F2A76765}" type="slidenum">
              <a:rPr lang="en-GB" smtClean="0"/>
              <a:t>‹#›</a:t>
            </a:fld>
            <a:endParaRPr lang="en-GB"/>
          </a:p>
        </p:txBody>
      </p:sp>
    </p:spTree>
    <p:extLst>
      <p:ext uri="{BB962C8B-B14F-4D97-AF65-F5344CB8AC3E}">
        <p14:creationId xmlns:p14="http://schemas.microsoft.com/office/powerpoint/2010/main" val="1033919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218A89-ED3E-46E9-9BA8-889B2EF227A0}"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0E496D-BF11-4036-B6E2-08D4F2A76765}" type="slidenum">
              <a:rPr lang="en-GB" smtClean="0"/>
              <a:t>‹#›</a:t>
            </a:fld>
            <a:endParaRPr lang="en-GB"/>
          </a:p>
        </p:txBody>
      </p:sp>
    </p:spTree>
    <p:extLst>
      <p:ext uri="{BB962C8B-B14F-4D97-AF65-F5344CB8AC3E}">
        <p14:creationId xmlns:p14="http://schemas.microsoft.com/office/powerpoint/2010/main" val="3228163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218A89-ED3E-46E9-9BA8-889B2EF227A0}"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0E496D-BF11-4036-B6E2-08D4F2A76765}" type="slidenum">
              <a:rPr lang="en-GB" smtClean="0"/>
              <a:t>‹#›</a:t>
            </a:fld>
            <a:endParaRPr lang="en-GB"/>
          </a:p>
        </p:txBody>
      </p:sp>
    </p:spTree>
    <p:extLst>
      <p:ext uri="{BB962C8B-B14F-4D97-AF65-F5344CB8AC3E}">
        <p14:creationId xmlns:p14="http://schemas.microsoft.com/office/powerpoint/2010/main" val="81178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218A89-ED3E-46E9-9BA8-889B2EF227A0}"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0E496D-BF11-4036-B6E2-08D4F2A76765}" type="slidenum">
              <a:rPr lang="en-GB" smtClean="0"/>
              <a:t>‹#›</a:t>
            </a:fld>
            <a:endParaRPr lang="en-GB"/>
          </a:p>
        </p:txBody>
      </p:sp>
    </p:spTree>
    <p:extLst>
      <p:ext uri="{BB962C8B-B14F-4D97-AF65-F5344CB8AC3E}">
        <p14:creationId xmlns:p14="http://schemas.microsoft.com/office/powerpoint/2010/main" val="321005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18A89-ED3E-46E9-9BA8-889B2EF227A0}"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0E496D-BF11-4036-B6E2-08D4F2A76765}" type="slidenum">
              <a:rPr lang="en-GB" smtClean="0"/>
              <a:t>‹#›</a:t>
            </a:fld>
            <a:endParaRPr lang="en-GB"/>
          </a:p>
        </p:txBody>
      </p:sp>
    </p:spTree>
    <p:extLst>
      <p:ext uri="{BB962C8B-B14F-4D97-AF65-F5344CB8AC3E}">
        <p14:creationId xmlns:p14="http://schemas.microsoft.com/office/powerpoint/2010/main" val="273512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4218A89-ED3E-46E9-9BA8-889B2EF227A0}"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0E496D-BF11-4036-B6E2-08D4F2A76765}" type="slidenum">
              <a:rPr lang="en-GB" smtClean="0"/>
              <a:t>‹#›</a:t>
            </a:fld>
            <a:endParaRPr lang="en-GB"/>
          </a:p>
        </p:txBody>
      </p:sp>
    </p:spTree>
    <p:extLst>
      <p:ext uri="{BB962C8B-B14F-4D97-AF65-F5344CB8AC3E}">
        <p14:creationId xmlns:p14="http://schemas.microsoft.com/office/powerpoint/2010/main" val="1710016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4218A89-ED3E-46E9-9BA8-889B2EF227A0}" type="datetimeFigureOut">
              <a:rPr lang="en-GB" smtClean="0"/>
              <a:t>11/01/2021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0E496D-BF11-4036-B6E2-08D4F2A76765}" type="slidenum">
              <a:rPr lang="en-GB" smtClean="0"/>
              <a:t>‹#›</a:t>
            </a:fld>
            <a:endParaRPr lang="en-GB"/>
          </a:p>
        </p:txBody>
      </p:sp>
    </p:spTree>
    <p:extLst>
      <p:ext uri="{BB962C8B-B14F-4D97-AF65-F5344CB8AC3E}">
        <p14:creationId xmlns:p14="http://schemas.microsoft.com/office/powerpoint/2010/main" val="555985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4218A89-ED3E-46E9-9BA8-889B2EF227A0}" type="datetimeFigureOut">
              <a:rPr lang="en-GB" smtClean="0"/>
              <a:t>11/01/2021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0E496D-BF11-4036-B6E2-08D4F2A76765}" type="slidenum">
              <a:rPr lang="en-GB" smtClean="0"/>
              <a:t>‹#›</a:t>
            </a:fld>
            <a:endParaRPr lang="en-GB"/>
          </a:p>
        </p:txBody>
      </p:sp>
    </p:spTree>
    <p:extLst>
      <p:ext uri="{BB962C8B-B14F-4D97-AF65-F5344CB8AC3E}">
        <p14:creationId xmlns:p14="http://schemas.microsoft.com/office/powerpoint/2010/main" val="102377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18A89-ED3E-46E9-9BA8-889B2EF227A0}" type="datetimeFigureOut">
              <a:rPr lang="en-GB" smtClean="0"/>
              <a:t>11/01/2021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0E496D-BF11-4036-B6E2-08D4F2A76765}" type="slidenum">
              <a:rPr lang="en-GB" smtClean="0"/>
              <a:t>‹#›</a:t>
            </a:fld>
            <a:endParaRPr lang="en-GB"/>
          </a:p>
        </p:txBody>
      </p:sp>
    </p:spTree>
    <p:extLst>
      <p:ext uri="{BB962C8B-B14F-4D97-AF65-F5344CB8AC3E}">
        <p14:creationId xmlns:p14="http://schemas.microsoft.com/office/powerpoint/2010/main" val="645649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218A89-ED3E-46E9-9BA8-889B2EF227A0}"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0E496D-BF11-4036-B6E2-08D4F2A76765}" type="slidenum">
              <a:rPr lang="en-GB" smtClean="0"/>
              <a:t>‹#›</a:t>
            </a:fld>
            <a:endParaRPr lang="en-GB"/>
          </a:p>
        </p:txBody>
      </p:sp>
    </p:spTree>
    <p:extLst>
      <p:ext uri="{BB962C8B-B14F-4D97-AF65-F5344CB8AC3E}">
        <p14:creationId xmlns:p14="http://schemas.microsoft.com/office/powerpoint/2010/main" val="382980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218A89-ED3E-46E9-9BA8-889B2EF227A0}"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0E496D-BF11-4036-B6E2-08D4F2A76765}" type="slidenum">
              <a:rPr lang="en-GB" smtClean="0"/>
              <a:t>‹#›</a:t>
            </a:fld>
            <a:endParaRPr lang="en-GB"/>
          </a:p>
        </p:txBody>
      </p:sp>
    </p:spTree>
    <p:extLst>
      <p:ext uri="{BB962C8B-B14F-4D97-AF65-F5344CB8AC3E}">
        <p14:creationId xmlns:p14="http://schemas.microsoft.com/office/powerpoint/2010/main" val="1962863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18A89-ED3E-46E9-9BA8-889B2EF227A0}" type="datetimeFigureOut">
              <a:rPr lang="en-GB" smtClean="0"/>
              <a:t>11/01/2021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E496D-BF11-4036-B6E2-08D4F2A76765}" type="slidenum">
              <a:rPr lang="en-GB" smtClean="0"/>
              <a:t>‹#›</a:t>
            </a:fld>
            <a:endParaRPr lang="en-GB"/>
          </a:p>
        </p:txBody>
      </p:sp>
    </p:spTree>
    <p:extLst>
      <p:ext uri="{BB962C8B-B14F-4D97-AF65-F5344CB8AC3E}">
        <p14:creationId xmlns:p14="http://schemas.microsoft.com/office/powerpoint/2010/main" val="133652135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Key Stage 1 Maths</a:t>
            </a:r>
          </a:p>
        </p:txBody>
      </p:sp>
      <p:sp>
        <p:nvSpPr>
          <p:cNvPr id="3" name="Subtitle 2"/>
          <p:cNvSpPr>
            <a:spLocks noGrp="1"/>
          </p:cNvSpPr>
          <p:nvPr>
            <p:ph type="subTitle" idx="1"/>
          </p:nvPr>
        </p:nvSpPr>
        <p:spPr/>
        <p:txBody>
          <a:bodyPr/>
          <a:lstStyle/>
          <a:p>
            <a:r>
              <a:rPr lang="en-GB" dirty="0"/>
              <a:t>Term 3 Week 2</a:t>
            </a:r>
          </a:p>
          <a:p>
            <a:r>
              <a:rPr lang="en-GB" dirty="0"/>
              <a:t>Addition and Subtraction</a:t>
            </a:r>
          </a:p>
        </p:txBody>
      </p:sp>
    </p:spTree>
    <p:extLst>
      <p:ext uri="{BB962C8B-B14F-4D97-AF65-F5344CB8AC3E}">
        <p14:creationId xmlns:p14="http://schemas.microsoft.com/office/powerpoint/2010/main" val="383896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EB39A9-311A-41BE-A050-34BE1280081F}"/>
              </a:ext>
            </a:extLst>
          </p:cNvPr>
          <p:cNvSpPr>
            <a:spLocks noGrp="1"/>
          </p:cNvSpPr>
          <p:nvPr>
            <p:ph type="title"/>
          </p:nvPr>
        </p:nvSpPr>
        <p:spPr>
          <a:xfrm>
            <a:off x="-180528" y="60452"/>
            <a:ext cx="7715200" cy="706090"/>
          </a:xfrm>
        </p:spPr>
        <p:txBody>
          <a:bodyPr>
            <a:normAutofit fontScale="90000"/>
          </a:bodyPr>
          <a:lstStyle/>
          <a:p>
            <a:r>
              <a:rPr lang="en-GB" dirty="0"/>
              <a:t>Key Teaching points to help you!</a:t>
            </a:r>
          </a:p>
        </p:txBody>
      </p:sp>
      <p:sp>
        <p:nvSpPr>
          <p:cNvPr id="3" name="Content Placeholder 2">
            <a:extLst>
              <a:ext uri="{FF2B5EF4-FFF2-40B4-BE49-F238E27FC236}">
                <a16:creationId xmlns:a16="http://schemas.microsoft.com/office/drawing/2014/main" xmlns="" id="{F3D3C035-F1E0-4435-A4CC-E643C554029D}"/>
              </a:ext>
            </a:extLst>
          </p:cNvPr>
          <p:cNvSpPr>
            <a:spLocks noGrp="1"/>
          </p:cNvSpPr>
          <p:nvPr>
            <p:ph idx="1"/>
          </p:nvPr>
        </p:nvSpPr>
        <p:spPr>
          <a:xfrm>
            <a:off x="457200" y="908720"/>
            <a:ext cx="8229600" cy="5217443"/>
          </a:xfrm>
        </p:spPr>
        <p:txBody>
          <a:bodyPr>
            <a:normAutofit fontScale="92500" lnSpcReduction="20000"/>
          </a:bodyPr>
          <a:lstStyle/>
          <a:p>
            <a:r>
              <a:rPr lang="en-GB" dirty="0"/>
              <a:t>Addition can be done in any order.</a:t>
            </a:r>
          </a:p>
          <a:p>
            <a:r>
              <a:rPr lang="en-GB" dirty="0"/>
              <a:t>With subtraction you must start with the biggest number.</a:t>
            </a:r>
          </a:p>
          <a:p>
            <a:r>
              <a:rPr lang="en-GB" dirty="0"/>
              <a:t>Addition + count forwards</a:t>
            </a:r>
          </a:p>
          <a:p>
            <a:r>
              <a:rPr lang="en-GB" dirty="0"/>
              <a:t>Subtraction – count backwards</a:t>
            </a:r>
          </a:p>
          <a:p>
            <a:r>
              <a:rPr lang="en-GB" dirty="0"/>
              <a:t>Common misconceptions!! Children often include the starting number when they count. </a:t>
            </a:r>
          </a:p>
          <a:p>
            <a:pPr marL="0" indent="0">
              <a:buNone/>
            </a:pPr>
            <a:r>
              <a:rPr lang="en-GB" dirty="0"/>
              <a:t>    E.g. for 5 </a:t>
            </a:r>
            <a:r>
              <a:rPr lang="en-GB"/>
              <a:t>– 3</a:t>
            </a:r>
          </a:p>
          <a:p>
            <a:pPr marL="0" indent="0">
              <a:buNone/>
            </a:pPr>
            <a:r>
              <a:rPr lang="en-GB"/>
              <a:t>They </a:t>
            </a:r>
            <a:r>
              <a:rPr lang="en-GB" dirty="0"/>
              <a:t>might go 5, 4, 3 – therefore giving the wrong    answer. It is vital to model how to count backwards by ‘ putting the start number in our head and counting backwards.’</a:t>
            </a:r>
          </a:p>
        </p:txBody>
      </p:sp>
    </p:spTree>
    <p:extLst>
      <p:ext uri="{BB962C8B-B14F-4D97-AF65-F5344CB8AC3E}">
        <p14:creationId xmlns:p14="http://schemas.microsoft.com/office/powerpoint/2010/main" val="3881735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9656D26-1540-4F53-9869-F612F6E94573}"/>
              </a:ext>
            </a:extLst>
          </p:cNvPr>
          <p:cNvSpPr>
            <a:spLocks noGrp="1"/>
          </p:cNvSpPr>
          <p:nvPr>
            <p:ph idx="1"/>
          </p:nvPr>
        </p:nvSpPr>
        <p:spPr>
          <a:xfrm>
            <a:off x="457200" y="274638"/>
            <a:ext cx="8229600" cy="5851525"/>
          </a:xfrm>
        </p:spPr>
        <p:txBody>
          <a:bodyPr/>
          <a:lstStyle/>
          <a:p>
            <a:r>
              <a:rPr lang="en-GB" dirty="0"/>
              <a:t>The use of zero is important so children know that when nothing is taken away, the start number remains the same or when the whole group is taken away, there will be nothing left.</a:t>
            </a:r>
          </a:p>
          <a:p>
            <a:r>
              <a:rPr lang="en-GB" dirty="0"/>
              <a:t>One of the most difficult concepts for children is finding the difference where they subtract to calculate how many more.</a:t>
            </a:r>
          </a:p>
        </p:txBody>
      </p:sp>
    </p:spTree>
    <p:extLst>
      <p:ext uri="{BB962C8B-B14F-4D97-AF65-F5344CB8AC3E}">
        <p14:creationId xmlns:p14="http://schemas.microsoft.com/office/powerpoint/2010/main" val="2103697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230F59F-EF1D-4E58-A249-CA00E430428E}"/>
              </a:ext>
            </a:extLst>
          </p:cNvPr>
          <p:cNvSpPr>
            <a:spLocks noGrp="1"/>
          </p:cNvSpPr>
          <p:nvPr>
            <p:ph idx="1"/>
          </p:nvPr>
        </p:nvSpPr>
        <p:spPr/>
        <p:txBody>
          <a:bodyPr>
            <a:normAutofit/>
          </a:bodyPr>
          <a:lstStyle/>
          <a:p>
            <a:pPr marL="0" indent="0" algn="ctr">
              <a:buNone/>
            </a:pPr>
            <a:r>
              <a:rPr lang="en-GB" sz="8800" dirty="0"/>
              <a:t>MONDAY</a:t>
            </a:r>
          </a:p>
        </p:txBody>
      </p:sp>
    </p:spTree>
    <p:extLst>
      <p:ext uri="{BB962C8B-B14F-4D97-AF65-F5344CB8AC3E}">
        <p14:creationId xmlns:p14="http://schemas.microsoft.com/office/powerpoint/2010/main" val="921949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u="sng" dirty="0"/>
              <a:t>11.01.2021</a:t>
            </a:r>
            <a:r>
              <a:rPr lang="en-US" dirty="0"/>
              <a:t/>
            </a:r>
            <a:br>
              <a:rPr lang="en-US" dirty="0"/>
            </a:br>
            <a:r>
              <a:rPr lang="en-US" u="sng" dirty="0"/>
              <a:t>LI: To subtract two numbers.</a:t>
            </a:r>
            <a:endParaRPr lang="en-GB" u="sng" dirty="0"/>
          </a:p>
        </p:txBody>
      </p:sp>
      <p:sp>
        <p:nvSpPr>
          <p:cNvPr id="3" name="Content Placeholder 2"/>
          <p:cNvSpPr>
            <a:spLocks noGrp="1"/>
          </p:cNvSpPr>
          <p:nvPr>
            <p:ph idx="1"/>
          </p:nvPr>
        </p:nvSpPr>
        <p:spPr/>
        <p:txBody>
          <a:bodyPr>
            <a:normAutofit lnSpcReduction="10000"/>
          </a:bodyPr>
          <a:lstStyle/>
          <a:p>
            <a:pPr marL="0" indent="0">
              <a:buNone/>
            </a:pPr>
            <a:r>
              <a:rPr lang="en-US" u="sng" dirty="0"/>
              <a:t>Steps to Success</a:t>
            </a:r>
          </a:p>
          <a:p>
            <a:r>
              <a:rPr lang="en-US" sz="3200" dirty="0"/>
              <a:t>I </a:t>
            </a:r>
            <a:r>
              <a:rPr lang="en-US" sz="3200"/>
              <a:t>can subtract single numbers up to 10.</a:t>
            </a:r>
          </a:p>
          <a:p>
            <a:r>
              <a:rPr lang="en-US" dirty="0"/>
              <a:t>I solve number problems involving the subtraction of single digit numbers. (Level 1)</a:t>
            </a:r>
          </a:p>
          <a:p>
            <a:r>
              <a:rPr lang="en-US" dirty="0"/>
              <a:t>I subtract 1 and 2 digit numbers to 20, including 0. (Level 2)</a:t>
            </a:r>
          </a:p>
          <a:p>
            <a:r>
              <a:rPr lang="en-US" dirty="0"/>
              <a:t>I can solve problems with subtraction, applying increasing knowledge of written methods and mental methods. (Level 3)</a:t>
            </a:r>
          </a:p>
          <a:p>
            <a:endParaRPr lang="en-GB" dirty="0"/>
          </a:p>
        </p:txBody>
      </p:sp>
    </p:spTree>
    <p:extLst>
      <p:ext uri="{BB962C8B-B14F-4D97-AF65-F5344CB8AC3E}">
        <p14:creationId xmlns:p14="http://schemas.microsoft.com/office/powerpoint/2010/main" val="2489218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299CFD-4B92-4B28-80B0-E27E0A47ED81}"/>
              </a:ext>
            </a:extLst>
          </p:cNvPr>
          <p:cNvSpPr>
            <a:spLocks noGrp="1"/>
          </p:cNvSpPr>
          <p:nvPr>
            <p:ph type="title"/>
          </p:nvPr>
        </p:nvSpPr>
        <p:spPr/>
        <p:txBody>
          <a:bodyPr/>
          <a:lstStyle/>
          <a:p>
            <a:r>
              <a:rPr lang="en-GB" dirty="0"/>
              <a:t>Warm up</a:t>
            </a:r>
          </a:p>
        </p:txBody>
      </p:sp>
      <p:sp>
        <p:nvSpPr>
          <p:cNvPr id="3" name="Content Placeholder 2">
            <a:extLst>
              <a:ext uri="{FF2B5EF4-FFF2-40B4-BE49-F238E27FC236}">
                <a16:creationId xmlns:a16="http://schemas.microsoft.com/office/drawing/2014/main" xmlns="" id="{C27596CA-BD96-47F5-B013-96D1F90B4579}"/>
              </a:ext>
            </a:extLst>
          </p:cNvPr>
          <p:cNvSpPr>
            <a:spLocks noGrp="1"/>
          </p:cNvSpPr>
          <p:nvPr>
            <p:ph idx="1"/>
          </p:nvPr>
        </p:nvSpPr>
        <p:spPr/>
        <p:txBody>
          <a:bodyPr/>
          <a:lstStyle/>
          <a:p>
            <a:r>
              <a:rPr lang="en-GB" dirty="0"/>
              <a:t>Practise counting forwards and backwards from different numbers on the number square. (On next slide).</a:t>
            </a:r>
          </a:p>
          <a:p>
            <a:pPr marL="0" indent="0">
              <a:buNone/>
            </a:pPr>
            <a:endParaRPr lang="en-GB" dirty="0"/>
          </a:p>
          <a:p>
            <a:r>
              <a:rPr lang="en-GB" dirty="0"/>
              <a:t>Pick random numbers. What comes before? What comes after?</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84368" y="5562425"/>
            <a:ext cx="609600" cy="609600"/>
          </a:xfrm>
          <a:prstGeom prst="rect">
            <a:avLst/>
          </a:prstGeom>
        </p:spPr>
      </p:pic>
    </p:spTree>
    <p:extLst>
      <p:ext uri="{BB962C8B-B14F-4D97-AF65-F5344CB8AC3E}">
        <p14:creationId xmlns:p14="http://schemas.microsoft.com/office/powerpoint/2010/main" val="221591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2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B7E4E5-CEAE-4DDE-AD36-9BEEE8382867}"/>
              </a:ext>
            </a:extLst>
          </p:cNvPr>
          <p:cNvSpPr>
            <a:spLocks noGrp="1"/>
          </p:cNvSpPr>
          <p:nvPr>
            <p:ph type="title"/>
          </p:nvPr>
        </p:nvSpPr>
        <p:spPr>
          <a:xfrm>
            <a:off x="76200" y="155998"/>
            <a:ext cx="4114800" cy="274042"/>
          </a:xfrm>
        </p:spPr>
        <p:txBody>
          <a:bodyPr>
            <a:normAutofit fontScale="90000"/>
          </a:bodyPr>
          <a:lstStyle/>
          <a:p>
            <a:r>
              <a:rPr lang="en-GB" dirty="0"/>
              <a:t>Number Square</a:t>
            </a:r>
          </a:p>
        </p:txBody>
      </p:sp>
      <p:pic>
        <p:nvPicPr>
          <p:cNvPr id="4" name="Picture 2">
            <a:extLst>
              <a:ext uri="{FF2B5EF4-FFF2-40B4-BE49-F238E27FC236}">
                <a16:creationId xmlns:a16="http://schemas.microsoft.com/office/drawing/2014/main" xmlns="" id="{1049900B-A911-48EB-9C95-DA6DDBBB1C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635"/>
          <a:stretch/>
        </p:blipFill>
        <p:spPr bwMode="auto">
          <a:xfrm>
            <a:off x="1691680" y="596682"/>
            <a:ext cx="6192688" cy="6152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1560" y="5661248"/>
            <a:ext cx="609600" cy="609600"/>
          </a:xfrm>
          <a:prstGeom prst="rect">
            <a:avLst/>
          </a:prstGeom>
        </p:spPr>
      </p:pic>
    </p:spTree>
    <p:extLst>
      <p:ext uri="{BB962C8B-B14F-4D97-AF65-F5344CB8AC3E}">
        <p14:creationId xmlns:p14="http://schemas.microsoft.com/office/powerpoint/2010/main" val="282712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12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C9509E-309E-43EA-8D56-EB8D7337C1EF}"/>
              </a:ext>
            </a:extLst>
          </p:cNvPr>
          <p:cNvSpPr>
            <a:spLocks noGrp="1"/>
          </p:cNvSpPr>
          <p:nvPr>
            <p:ph type="title"/>
          </p:nvPr>
        </p:nvSpPr>
        <p:spPr/>
        <p:txBody>
          <a:bodyPr>
            <a:normAutofit fontScale="90000"/>
          </a:bodyPr>
          <a:lstStyle/>
          <a:p>
            <a:r>
              <a:rPr lang="en-GB" dirty="0"/>
              <a:t>What do you know about subtraction?</a:t>
            </a:r>
          </a:p>
        </p:txBody>
      </p:sp>
      <p:sp>
        <p:nvSpPr>
          <p:cNvPr id="3" name="Content Placeholder 2">
            <a:extLst>
              <a:ext uri="{FF2B5EF4-FFF2-40B4-BE49-F238E27FC236}">
                <a16:creationId xmlns:a16="http://schemas.microsoft.com/office/drawing/2014/main" xmlns="" id="{EE61506E-051B-40A4-824E-C11289708197}"/>
              </a:ext>
            </a:extLst>
          </p:cNvPr>
          <p:cNvSpPr>
            <a:spLocks noGrp="1"/>
          </p:cNvSpPr>
          <p:nvPr>
            <p:ph idx="1"/>
          </p:nvPr>
        </p:nvSpPr>
        <p:spPr/>
        <p:txBody>
          <a:bodyPr/>
          <a:lstStyle/>
          <a:p>
            <a:r>
              <a:rPr lang="en-GB" dirty="0"/>
              <a:t>What words do we use?</a:t>
            </a:r>
          </a:p>
          <a:p>
            <a:r>
              <a:rPr lang="en-GB" dirty="0"/>
              <a:t>What symbol do we use?</a:t>
            </a:r>
          </a:p>
          <a:p>
            <a:r>
              <a:rPr lang="en-GB" dirty="0"/>
              <a:t>What way do we jump on a number line if we are using a number line or  a number square?</a:t>
            </a:r>
          </a:p>
          <a:p>
            <a:r>
              <a:rPr lang="en-GB" dirty="0"/>
              <a:t>How is subtraction different to addition?</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84368" y="5661248"/>
            <a:ext cx="609600" cy="609600"/>
          </a:xfrm>
          <a:prstGeom prst="rect">
            <a:avLst/>
          </a:prstGeom>
        </p:spPr>
      </p:pic>
    </p:spTree>
    <p:extLst>
      <p:ext uri="{BB962C8B-B14F-4D97-AF65-F5344CB8AC3E}">
        <p14:creationId xmlns:p14="http://schemas.microsoft.com/office/powerpoint/2010/main" val="192547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32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2000" dirty="0"/>
              <a:t>Choose the level sheet appropriate for your child.</a:t>
            </a:r>
            <a:br>
              <a:rPr lang="en-GB" sz="2000" dirty="0"/>
            </a:br>
            <a:r>
              <a:rPr lang="en-GB" sz="2000" dirty="0"/>
              <a:t>Level 1 mainly uses numbers up to 10.</a:t>
            </a:r>
            <a:br>
              <a:rPr lang="en-GB" sz="2000" dirty="0"/>
            </a:br>
            <a:r>
              <a:rPr lang="en-GB" sz="2000" dirty="0"/>
              <a:t>Level 2 uses numbers up to 20, and greater explanation is needed.</a:t>
            </a:r>
            <a:br>
              <a:rPr lang="en-GB" sz="2000" dirty="0"/>
            </a:br>
            <a:r>
              <a:rPr lang="en-GB" sz="2000" dirty="0"/>
              <a:t>Level 3 uses more mental arithmetic, application and wider written methods.</a:t>
            </a:r>
            <a:br>
              <a:rPr lang="en-GB" sz="2000" dirty="0"/>
            </a:br>
            <a:r>
              <a:rPr lang="en-GB" sz="2000" dirty="0"/>
              <a:t>They should be secure with their number bonds to 10 and 20.</a:t>
            </a:r>
          </a:p>
        </p:txBody>
      </p:sp>
      <p:sp>
        <p:nvSpPr>
          <p:cNvPr id="3" name="TextBox 2"/>
          <p:cNvSpPr txBox="1"/>
          <p:nvPr/>
        </p:nvSpPr>
        <p:spPr>
          <a:xfrm>
            <a:off x="596455" y="4869160"/>
            <a:ext cx="8036046" cy="1600438"/>
          </a:xfrm>
          <a:prstGeom prst="rect">
            <a:avLst/>
          </a:prstGeom>
          <a:noFill/>
        </p:spPr>
        <p:txBody>
          <a:bodyPr wrap="none" rtlCol="0">
            <a:spAutoFit/>
          </a:bodyPr>
          <a:lstStyle/>
          <a:p>
            <a:r>
              <a:rPr lang="en-GB" sz="1400" dirty="0"/>
              <a:t>Level 3:</a:t>
            </a:r>
            <a:br>
              <a:rPr lang="en-GB" sz="1400" dirty="0"/>
            </a:br>
            <a:r>
              <a:rPr lang="en-GB" sz="1400" dirty="0"/>
              <a:t>This introduces and reinforces the column method of  subtraction.</a:t>
            </a:r>
            <a:br>
              <a:rPr lang="en-GB" sz="1400" dirty="0"/>
            </a:br>
            <a:r>
              <a:rPr lang="en-GB" sz="1400" dirty="0"/>
              <a:t>Note this week the children will explore numbers involving carrying.</a:t>
            </a:r>
          </a:p>
          <a:p>
            <a:r>
              <a:rPr lang="en-GB" sz="1400" dirty="0"/>
              <a:t>Please allow the children to explore the relationship between the two representations</a:t>
            </a:r>
            <a:br>
              <a:rPr lang="en-GB" sz="1400" dirty="0"/>
            </a:br>
            <a:r>
              <a:rPr lang="en-GB" sz="1400" dirty="0"/>
              <a:t>before demonstrating the column method.</a:t>
            </a:r>
            <a:br>
              <a:rPr lang="en-GB" sz="1400" dirty="0"/>
            </a:br>
            <a:r>
              <a:rPr lang="en-GB" sz="1400" dirty="0"/>
              <a:t>Reinforce the link between the tens and ones in each representation.</a:t>
            </a:r>
          </a:p>
          <a:p>
            <a:r>
              <a:rPr lang="en-GB" sz="1400" dirty="0"/>
              <a:t>Remind the children to ALWAYS add the ones column first,  otherwise it will complicate adding with carrying.</a:t>
            </a:r>
          </a:p>
        </p:txBody>
      </p:sp>
      <p:sp>
        <p:nvSpPr>
          <p:cNvPr id="4" name="TextBox 3">
            <a:extLst>
              <a:ext uri="{FF2B5EF4-FFF2-40B4-BE49-F238E27FC236}">
                <a16:creationId xmlns:a16="http://schemas.microsoft.com/office/drawing/2014/main" xmlns="" id="{C5445AA1-9A5F-435F-B5A0-606B2CFF2BF1}"/>
              </a:ext>
            </a:extLst>
          </p:cNvPr>
          <p:cNvSpPr txBox="1"/>
          <p:nvPr/>
        </p:nvSpPr>
        <p:spPr>
          <a:xfrm>
            <a:off x="683568" y="2564904"/>
            <a:ext cx="7776864" cy="1569660"/>
          </a:xfrm>
          <a:prstGeom prst="rect">
            <a:avLst/>
          </a:prstGeom>
          <a:noFill/>
        </p:spPr>
        <p:txBody>
          <a:bodyPr wrap="square" rtlCol="0">
            <a:spAutoFit/>
          </a:bodyPr>
          <a:lstStyle/>
          <a:p>
            <a:pPr algn="ctr"/>
            <a:r>
              <a:rPr lang="en-GB" sz="9600" b="1" dirty="0"/>
              <a:t>Activity Time!</a:t>
            </a:r>
          </a:p>
        </p:txBody>
      </p:sp>
      <p:sp>
        <p:nvSpPr>
          <p:cNvPr id="5" name="TextBox 4">
            <a:extLst>
              <a:ext uri="{FF2B5EF4-FFF2-40B4-BE49-F238E27FC236}">
                <a16:creationId xmlns:a16="http://schemas.microsoft.com/office/drawing/2014/main" xmlns="" id="{501D7C1B-9ADA-4BF3-9A17-3C60617AA45C}"/>
              </a:ext>
            </a:extLst>
          </p:cNvPr>
          <p:cNvSpPr txBox="1"/>
          <p:nvPr/>
        </p:nvSpPr>
        <p:spPr>
          <a:xfrm>
            <a:off x="954952" y="4134564"/>
            <a:ext cx="7234096" cy="400110"/>
          </a:xfrm>
          <a:prstGeom prst="rect">
            <a:avLst/>
          </a:prstGeom>
          <a:noFill/>
        </p:spPr>
        <p:txBody>
          <a:bodyPr wrap="none" rtlCol="0">
            <a:spAutoFit/>
          </a:bodyPr>
          <a:lstStyle/>
          <a:p>
            <a:r>
              <a:rPr lang="en-GB" sz="2000" b="1" dirty="0"/>
              <a:t>The activities are problem solving based so will require discussion.</a:t>
            </a: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55632" y="5229200"/>
            <a:ext cx="609600" cy="609600"/>
          </a:xfrm>
          <a:prstGeom prst="rect">
            <a:avLst/>
          </a:prstGeom>
        </p:spPr>
      </p:pic>
    </p:spTree>
    <p:extLst>
      <p:ext uri="{BB962C8B-B14F-4D97-AF65-F5344CB8AC3E}">
        <p14:creationId xmlns:p14="http://schemas.microsoft.com/office/powerpoint/2010/main" val="254141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8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TotalTime>
  <Words>334</Words>
  <Application>Microsoft Office PowerPoint</Application>
  <PresentationFormat>On-screen Show (4:3)</PresentationFormat>
  <Paragraphs>36</Paragraphs>
  <Slides>9</Slides>
  <Notes>0</Notes>
  <HiddenSlides>0</HiddenSlides>
  <MMClips>4</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Key Stage 1 Maths</vt:lpstr>
      <vt:lpstr>Key Teaching points to help you!</vt:lpstr>
      <vt:lpstr>PowerPoint Presentation</vt:lpstr>
      <vt:lpstr>PowerPoint Presentation</vt:lpstr>
      <vt:lpstr>11.01.2021 LI: To subtract two numbers.</vt:lpstr>
      <vt:lpstr>Warm up</vt:lpstr>
      <vt:lpstr>Number Square</vt:lpstr>
      <vt:lpstr>What do you know about subtraction?</vt:lpstr>
      <vt:lpstr>Choose the level sheet appropriate for your child. Level 1 mainly uses numbers up to 10. Level 2 uses numbers up to 20, and greater explanation is needed. Level 3 uses more mental arithmetic, application and wider written methods. They should be secure with their number bonds to 10 and 20.</vt:lpstr>
    </vt:vector>
  </TitlesOfParts>
  <Company>East Sussex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Maths</dc:title>
  <dc:creator>User</dc:creator>
  <cp:lastModifiedBy>JLeigh</cp:lastModifiedBy>
  <cp:revision>53</cp:revision>
  <dcterms:created xsi:type="dcterms:W3CDTF">2021-01-04T17:03:03Z</dcterms:created>
  <dcterms:modified xsi:type="dcterms:W3CDTF">2021-01-11T07:27:23Z</dcterms:modified>
</cp:coreProperties>
</file>