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5" r:id="rId6"/>
    <p:sldId id="268" r:id="rId7"/>
    <p:sldId id="269" r:id="rId8"/>
    <p:sldId id="266" r:id="rId9"/>
    <p:sldId id="267" r:id="rId10"/>
    <p:sldId id="270" r:id="rId11"/>
    <p:sldId id="274" r:id="rId12"/>
    <p:sldId id="273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4B6C0-70F3-460E-A09E-B7595A4CCC43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3EC73-6815-414B-9287-35575AC26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EACF50E-F524-4495-BF06-36A2730CD1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BB5089BA-3653-4D8A-A8DB-3389A20F1F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E49AD13A-6637-423D-A0BF-FAFF681B5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E7B177-C1D1-44BA-9E50-A7E15CD161E3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CA18B15-4946-4274-9B20-16C942EA13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96A4323-90E2-4A20-9446-420755BE78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6672973-84DA-498C-8567-27AF44953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004DDE9-A0EC-4F89-B378-E94C13CA325C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43552212-C47B-4EBA-89E4-D6E1766622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6A7BA3D-DBED-4EA7-8351-3352CA52AE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AD9E0C0B-4D30-4B51-96ED-2FF0ABCD8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1558A-91D4-47D8-BD6E-3086C73A157A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9F12274-FA22-410A-AC7E-1C0BABFAB1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66CB82E-90B2-42BC-89BD-1E73758716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601A625-92AA-46B4-BED2-CB3D7676CB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B11CEF-552C-4155-AF95-F76F85B83C1B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C87189D-86C9-4805-B2E0-B6E7592F37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C9E4C6EA-0D24-4306-A0C8-D6E96E78BC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463A966-6A88-4E9A-BAB9-A63DCBB546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28AE91-B38F-443E-9799-9D8C8FAF4E42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4396C56-8B9C-4D3B-854C-AC74DB0D13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AD25F18-AC88-4B14-98DD-0AF935CF9A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729293B-E7AE-44FF-B91B-FF98D2B4B5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75A394-2FAD-4E70-AFD6-F782A4098794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9A83D9D-455D-4C9D-AC66-7022EAB68C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9ADA2A1-E040-4928-963C-763EDCABBA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67829AF-A5F5-4976-BEAB-52F4C39179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712976-8B72-4430-861F-12062076644D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B50B-5E14-49AE-8154-6BBF34768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2E660-E96E-4A37-842B-747B97FF8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4B575-4312-4CEE-963B-AAC95788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C311C-8D06-4D75-8BCE-3E7D8EF4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72C5-364D-40D1-8481-79BB979F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32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622E-4E94-40D6-B933-6FE83753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E044A-9EA3-4B08-9EF0-0D5E5C8D2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B282C-4AFF-451E-9DFB-BD975150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F169C-5D56-4913-9D87-D203FB82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ED2F6-98F3-4B00-8997-BFFAF729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0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A2189-57E9-4F7F-99AF-BD121B4C7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C736C-BA42-42C7-9441-6E559756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58D7C-AE7A-428C-B2AC-7E31955C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6256-6D0D-4FEF-A97E-99037ADA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5B97C-64BB-4DD4-801D-8BE50AF5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7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F3222-D2BA-40E5-8DC3-51DA938E1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1A031-79F6-4EF4-BCA7-F4121AF4D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7AB40-5C84-414D-8B95-578964CE3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EC124-732E-48EA-B0F5-79522A703B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00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B34A-6934-4170-B36D-ACAF15A8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A8ED3-2392-42E3-BE28-47121E4D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3C3A9-152D-4DC2-A491-9332B50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98082-6792-4E15-8923-2CB2DF96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856F-5B8F-495D-91C1-DE92C4F0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0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9E6B-528F-45A6-90EF-D6FA78E4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E21F8-C9D7-425C-B412-D56FB68EF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D15D-4873-4D97-B8D1-78685AD2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D0D6-33A2-4B26-B220-1E716B40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52607-DCA1-4A72-AA5B-06E8F0DA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9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B106-2829-40AE-9B5D-1B15C79A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B8E7-003B-46F2-B25D-CE2052927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17004-5D60-445B-BA07-5DB3BA7C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484A1-2D52-4BCA-BD3E-6E950906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F0BDB-6FA3-4FAC-8B81-6679466B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10112-F880-463F-828C-BC580D93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A147-9630-477C-AF46-D3775C28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CE99-E7FE-4125-BF5E-6F060871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1D6B4-3609-492E-91FE-7E483175B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E72A0-BF86-4CF2-947F-E81A34D2B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EE77F-C323-43BB-9E49-6276C2866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AFD56-2BD1-4751-A024-61888362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45B0B-C27F-43DB-9FBF-3E65934A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2D08D-7B01-498A-8B24-A9AF1C4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A517-E816-4B88-8B8A-41E40A74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58AC0-2253-459E-9BF5-0887343E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1193D-2560-4642-A334-A9AA9845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433FB-BE0D-414E-BDF5-F3AD7384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55EC3-A5E0-42C3-82CE-3FE69A96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524CD-6724-431E-9CE1-D1A692E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B5A34-568F-4DB9-9338-A19F21A2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B222-A0E0-43F6-A034-908403AC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C5A7-E2AA-4099-8D11-DBC18416C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CFD2C-938E-422E-BD3F-D6F287FC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86CB3-221B-4BA2-9357-6A6C712C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070BA-FD9A-4549-B5D5-1648C1CE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0683-FE83-47C0-8211-52BB5C23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7493-CCE4-444C-AD31-E73552CD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52D11-195C-45B8-BB71-EA9287224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E33C9-A693-4473-8C46-E55DBC6C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5DB2E-7A14-42FC-8B83-FC658068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12E03-6425-4A46-89B4-A72D247A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9894F-79B2-43D1-8065-751F75D9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8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9B0FC2-6E75-4531-8918-50A22009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97BDD-778C-46B8-99CB-7EF710DF7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274D8-FDFC-453B-9F11-BD1E9E1F9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D26CB-FFA2-4677-8EBF-AB18F5E5A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E7018-099C-4734-BF38-572B808E1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0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christiangraphics.org/pizzaman_topleft.jpg&amp;imgrefurl=http://www.christiangraphics.org/pizzaman.htm&amp;h=300&amp;w=306&amp;sz=25&amp;tbnid=tpVnKmWV13gJ:&amp;tbnh=109&amp;tbnw=111&amp;start=70&amp;prev=/images%3Fq%3Dpizza%2Bman%26start%3D60%26hl%3Den%26lr%3D%26sa%3D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12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74B4FF-DC19-479D-AA9E-B75F6800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/>
              <a:t>Tuesday Term 5 Week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2A9720-1C9F-494F-8005-D8F39DD1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/>
              <a:t>Fractions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E223E6-0FCB-4811-8BDA-4C09F12BD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2852202"/>
            <a:ext cx="45339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CD75855-9BAA-4BF4-836C-6F9EC780F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2286000"/>
          </a:xfrm>
        </p:spPr>
        <p:txBody>
          <a:bodyPr/>
          <a:lstStyle/>
          <a:p>
            <a:pPr eaLnBrk="1" hangingPunct="1"/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The numerator is the top part.</a:t>
            </a:r>
            <a:b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It shows how many parts of the whole we are talking about.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B207E4B-9765-41EF-A7D3-40909FE2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0520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The denominator is the</a:t>
            </a:r>
            <a:b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bottom part.</a:t>
            </a:r>
            <a:b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It shows how many parts the whole has been split into.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ooh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ooh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48AD-2825-4C3B-8AFB-8ECF3A66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7EA8E-6772-49B5-B269-CA196A085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Cutting and folding shapes in half.</a:t>
            </a:r>
          </a:p>
          <a:p>
            <a:r>
              <a:rPr lang="en-GB" sz="4000" dirty="0"/>
              <a:t>Find half of a shape worksheet</a:t>
            </a:r>
          </a:p>
          <a:p>
            <a:r>
              <a:rPr lang="en-GB" sz="4000" dirty="0"/>
              <a:t>Extension – Finding half of an amount challenge.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Choose a number card. Count out the amount using counters or multilink. Can you share the amount in half? TWO EQUAL GROUPS.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What did you find out?</a:t>
            </a:r>
          </a:p>
        </p:txBody>
      </p:sp>
    </p:spTree>
    <p:extLst>
      <p:ext uri="{BB962C8B-B14F-4D97-AF65-F5344CB8AC3E}">
        <p14:creationId xmlns:p14="http://schemas.microsoft.com/office/powerpoint/2010/main" val="230486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7DE0-CA55-4E26-A793-1209BBA1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D3015-3AC7-408A-B5CA-8E93732D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</a:t>
            </a:r>
            <a:r>
              <a:rPr lang="en-GB"/>
              <a:t>is it </a:t>
            </a:r>
            <a:r>
              <a:rPr lang="en-GB" dirty="0"/>
              <a:t>so important that each part is equal?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352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6571-EBD2-4A62-B59B-ECBDC3EF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77FBAE-472F-4D3F-A317-C64190489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71437"/>
            <a:ext cx="9715500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5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34A49-96DB-46BB-9666-6842E660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525B8-7DDA-4BAE-8991-BF7C674D9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996" y="94982"/>
            <a:ext cx="9760716" cy="674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6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C47F-B0C3-4B82-BA7A-ED448E3C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L.I. to understand and use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6604-4FBD-464F-A136-CF889B2C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PKS – Begin to recognise a half as one of two equal parts.</a:t>
            </a:r>
          </a:p>
          <a:p>
            <a:r>
              <a:rPr lang="en-GB" sz="3200" i="1" dirty="0"/>
              <a:t>Band 1 – Recognise, find and name a half as one of two equal parts of an object, shape or quantity.</a:t>
            </a:r>
          </a:p>
          <a:p>
            <a:r>
              <a:rPr lang="en-GB" sz="3200" i="1" dirty="0"/>
              <a:t>Band 2 – Recognise, find, name and write fractions 1/2, 1/3, 1/4, 2/4 and 3/4 of a length, shape, set of objects or quantity and demonstrate understanding that all parts must be equal parts of the whole.</a:t>
            </a:r>
          </a:p>
        </p:txBody>
      </p:sp>
    </p:spTree>
    <p:extLst>
      <p:ext uri="{BB962C8B-B14F-4D97-AF65-F5344CB8AC3E}">
        <p14:creationId xmlns:p14="http://schemas.microsoft.com/office/powerpoint/2010/main" val="7183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1226-3722-4A44-9924-52D73238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What do you think a fraction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1BA66-C623-423A-AFD1-C7150258A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fraction represents a part of a whole or, more generally, any number of equal parts. They are useful whenever we need to split things up.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fraction has three parts. They are: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numerator – the number above the bar.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denominator – the number below the bar.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vinculum – the bar separating the two numbers.</a:t>
            </a:r>
          </a:p>
        </p:txBody>
      </p:sp>
    </p:spTree>
    <p:extLst>
      <p:ext uri="{BB962C8B-B14F-4D97-AF65-F5344CB8AC3E}">
        <p14:creationId xmlns:p14="http://schemas.microsoft.com/office/powerpoint/2010/main" val="379969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A2EC73E-FD08-484B-9048-FBE90DA37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4800" y="304800"/>
            <a:ext cx="6096000" cy="2286000"/>
          </a:xfrm>
        </p:spPr>
        <p:txBody>
          <a:bodyPr/>
          <a:lstStyle/>
          <a:p>
            <a:pPr eaLnBrk="1" hangingPunct="1"/>
            <a:r>
              <a:rPr lang="en-GB" altLang="en-US" sz="3600">
                <a:solidFill>
                  <a:srgbClr val="0000FF"/>
                </a:solidFill>
                <a:latin typeface="Comic Sans MS" panose="030F0702030302020204" pitchFamily="66" charset="0"/>
              </a:rPr>
              <a:t>Mario uses fractions to split up his pizzas</a:t>
            </a:r>
          </a:p>
        </p:txBody>
      </p:sp>
      <p:pic>
        <p:nvPicPr>
          <p:cNvPr id="10243" name="Picture 3" descr="pizzaman_topleft">
            <a:hlinkClick r:id="rId3"/>
            <a:extLst>
              <a:ext uri="{FF2B5EF4-FFF2-40B4-BE49-F238E27FC236}">
                <a16:creationId xmlns:a16="http://schemas.microsoft.com/office/drawing/2014/main" id="{9D1C132A-2F57-45CD-862B-6012D7E54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1"/>
            <a:ext cx="225901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54EF2BC2-EEA3-4B67-884E-D69EBC078364}"/>
              </a:ext>
            </a:extLst>
          </p:cNvPr>
          <p:cNvGrpSpPr>
            <a:grpSpLocks/>
          </p:cNvGrpSpPr>
          <p:nvPr/>
        </p:nvGrpSpPr>
        <p:grpSpPr bwMode="auto">
          <a:xfrm>
            <a:off x="6775450" y="2636838"/>
            <a:ext cx="3352800" cy="3429000"/>
            <a:chOff x="288" y="1824"/>
            <a:chExt cx="2016" cy="2016"/>
          </a:xfrm>
        </p:grpSpPr>
        <p:grpSp>
          <p:nvGrpSpPr>
            <p:cNvPr id="8198" name="Group 5">
              <a:extLst>
                <a:ext uri="{FF2B5EF4-FFF2-40B4-BE49-F238E27FC236}">
                  <a16:creationId xmlns:a16="http://schemas.microsoft.com/office/drawing/2014/main" id="{7FD3CD62-4876-4B92-B17F-A714958D5D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824"/>
              <a:ext cx="2016" cy="2016"/>
              <a:chOff x="1440" y="1728"/>
              <a:chExt cx="2016" cy="2016"/>
            </a:xfrm>
          </p:grpSpPr>
          <p:sp>
            <p:nvSpPr>
              <p:cNvPr id="8223" name="Oval 6" descr="Large confetti">
                <a:extLst>
                  <a:ext uri="{FF2B5EF4-FFF2-40B4-BE49-F238E27FC236}">
                    <a16:creationId xmlns:a16="http://schemas.microsoft.com/office/drawing/2014/main" id="{ABECC4CB-0628-4638-8F17-CC4E4AAB1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016" cy="2016"/>
              </a:xfrm>
              <a:prstGeom prst="ellipse">
                <a:avLst/>
              </a:prstGeom>
              <a:pattFill prst="lgConfetti">
                <a:fgClr>
                  <a:srgbClr val="FFFF99"/>
                </a:fgClr>
                <a:bgClr>
                  <a:srgbClr val="FF6600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4" name="Oval 7">
                <a:extLst>
                  <a:ext uri="{FF2B5EF4-FFF2-40B4-BE49-F238E27FC236}">
                    <a16:creationId xmlns:a16="http://schemas.microsoft.com/office/drawing/2014/main" id="{3797EC20-BED3-4251-9098-AA6C6532C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5" name="Oval 8">
                <a:extLst>
                  <a:ext uri="{FF2B5EF4-FFF2-40B4-BE49-F238E27FC236}">
                    <a16:creationId xmlns:a16="http://schemas.microsoft.com/office/drawing/2014/main" id="{B4970899-1974-4F19-A79C-8FAFA3C1F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6" name="Oval 9">
                <a:extLst>
                  <a:ext uri="{FF2B5EF4-FFF2-40B4-BE49-F238E27FC236}">
                    <a16:creationId xmlns:a16="http://schemas.microsoft.com/office/drawing/2014/main" id="{4C7D36F7-B63B-4ABD-BDBD-6F04022CD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7" name="Oval 10">
                <a:extLst>
                  <a:ext uri="{FF2B5EF4-FFF2-40B4-BE49-F238E27FC236}">
                    <a16:creationId xmlns:a16="http://schemas.microsoft.com/office/drawing/2014/main" id="{865DE8F0-5320-40C9-93DA-9A757823C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016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8" name="Oval 11">
                <a:extLst>
                  <a:ext uri="{FF2B5EF4-FFF2-40B4-BE49-F238E27FC236}">
                    <a16:creationId xmlns:a16="http://schemas.microsoft.com/office/drawing/2014/main" id="{16EF7F45-0534-491E-95BE-E22CBFD31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9" name="Oval 12">
                <a:extLst>
                  <a:ext uri="{FF2B5EF4-FFF2-40B4-BE49-F238E27FC236}">
                    <a16:creationId xmlns:a16="http://schemas.microsoft.com/office/drawing/2014/main" id="{1C513509-198F-403F-8718-E710BCE47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0" name="Oval 13">
                <a:extLst>
                  <a:ext uri="{FF2B5EF4-FFF2-40B4-BE49-F238E27FC236}">
                    <a16:creationId xmlns:a16="http://schemas.microsoft.com/office/drawing/2014/main" id="{4E408F99-3DF5-4C2A-8994-A608C0F76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064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1" name="Oval 14">
                <a:extLst>
                  <a:ext uri="{FF2B5EF4-FFF2-40B4-BE49-F238E27FC236}">
                    <a16:creationId xmlns:a16="http://schemas.microsoft.com/office/drawing/2014/main" id="{7E8D6F2D-E77A-4AF6-B8CC-D75BF4B89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2" name="Oval 15">
                <a:extLst>
                  <a:ext uri="{FF2B5EF4-FFF2-40B4-BE49-F238E27FC236}">
                    <a16:creationId xmlns:a16="http://schemas.microsoft.com/office/drawing/2014/main" id="{AED17795-A69D-46B9-B52A-D00AE6831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928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3" name="Oval 16">
                <a:extLst>
                  <a:ext uri="{FF2B5EF4-FFF2-40B4-BE49-F238E27FC236}">
                    <a16:creationId xmlns:a16="http://schemas.microsoft.com/office/drawing/2014/main" id="{CD410E6E-82D1-4C37-93C5-64E49BBC7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3408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4" name="Oval 17">
                <a:extLst>
                  <a:ext uri="{FF2B5EF4-FFF2-40B4-BE49-F238E27FC236}">
                    <a16:creationId xmlns:a16="http://schemas.microsoft.com/office/drawing/2014/main" id="{CE2F3E22-DDBF-481F-BF45-EF05B69F6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880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5" name="Oval 18">
                <a:extLst>
                  <a:ext uri="{FF2B5EF4-FFF2-40B4-BE49-F238E27FC236}">
                    <a16:creationId xmlns:a16="http://schemas.microsoft.com/office/drawing/2014/main" id="{4E405914-B643-4830-8FB5-089D88D49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3456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6" name="Oval 19">
                <a:extLst>
                  <a:ext uri="{FF2B5EF4-FFF2-40B4-BE49-F238E27FC236}">
                    <a16:creationId xmlns:a16="http://schemas.microsoft.com/office/drawing/2014/main" id="{8336B304-D8CC-495C-89D1-F37A8EED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199" name="Group 20">
              <a:extLst>
                <a:ext uri="{FF2B5EF4-FFF2-40B4-BE49-F238E27FC236}">
                  <a16:creationId xmlns:a16="http://schemas.microsoft.com/office/drawing/2014/main" id="{23850795-8B35-4F3E-A366-B0EBA52B1A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688"/>
              <a:ext cx="240" cy="144"/>
              <a:chOff x="576" y="2688"/>
              <a:chExt cx="240" cy="144"/>
            </a:xfrm>
          </p:grpSpPr>
          <p:sp>
            <p:nvSpPr>
              <p:cNvPr id="8221" name="AutoShape 21">
                <a:extLst>
                  <a:ext uri="{FF2B5EF4-FFF2-40B4-BE49-F238E27FC236}">
                    <a16:creationId xmlns:a16="http://schemas.microsoft.com/office/drawing/2014/main" id="{E445B048-6E52-4755-BAA1-4DA116394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2" name="AutoShape 22">
                <a:extLst>
                  <a:ext uri="{FF2B5EF4-FFF2-40B4-BE49-F238E27FC236}">
                    <a16:creationId xmlns:a16="http://schemas.microsoft.com/office/drawing/2014/main" id="{0B40BE3C-1A61-42BB-B101-74E54A6BE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0" name="Group 23">
              <a:extLst>
                <a:ext uri="{FF2B5EF4-FFF2-40B4-BE49-F238E27FC236}">
                  <a16:creationId xmlns:a16="http://schemas.microsoft.com/office/drawing/2014/main" id="{5E4CA2F2-99DC-4597-9607-A9B087C56744}"/>
                </a:ext>
              </a:extLst>
            </p:cNvPr>
            <p:cNvGrpSpPr>
              <a:grpSpLocks/>
            </p:cNvGrpSpPr>
            <p:nvPr/>
          </p:nvGrpSpPr>
          <p:grpSpPr bwMode="auto">
            <a:xfrm rot="-1937288">
              <a:off x="1872" y="2784"/>
              <a:ext cx="240" cy="144"/>
              <a:chOff x="576" y="2688"/>
              <a:chExt cx="240" cy="144"/>
            </a:xfrm>
          </p:grpSpPr>
          <p:sp>
            <p:nvSpPr>
              <p:cNvPr id="8219" name="AutoShape 24">
                <a:extLst>
                  <a:ext uri="{FF2B5EF4-FFF2-40B4-BE49-F238E27FC236}">
                    <a16:creationId xmlns:a16="http://schemas.microsoft.com/office/drawing/2014/main" id="{6EFC83C9-7582-4D11-8FE7-ACB3C4E3F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0" name="AutoShape 25">
                <a:extLst>
                  <a:ext uri="{FF2B5EF4-FFF2-40B4-BE49-F238E27FC236}">
                    <a16:creationId xmlns:a16="http://schemas.microsoft.com/office/drawing/2014/main" id="{1C81A1AE-7873-438E-B3EB-2D1BD897D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1" name="Group 26">
              <a:extLst>
                <a:ext uri="{FF2B5EF4-FFF2-40B4-BE49-F238E27FC236}">
                  <a16:creationId xmlns:a16="http://schemas.microsoft.com/office/drawing/2014/main" id="{DBB7D07D-CAC4-45E7-ACE7-B59CD05AE31C}"/>
                </a:ext>
              </a:extLst>
            </p:cNvPr>
            <p:cNvGrpSpPr>
              <a:grpSpLocks/>
            </p:cNvGrpSpPr>
            <p:nvPr/>
          </p:nvGrpSpPr>
          <p:grpSpPr bwMode="auto">
            <a:xfrm rot="-2101934">
              <a:off x="672" y="3264"/>
              <a:ext cx="240" cy="144"/>
              <a:chOff x="576" y="2688"/>
              <a:chExt cx="240" cy="144"/>
            </a:xfrm>
          </p:grpSpPr>
          <p:sp>
            <p:nvSpPr>
              <p:cNvPr id="8217" name="AutoShape 27">
                <a:extLst>
                  <a:ext uri="{FF2B5EF4-FFF2-40B4-BE49-F238E27FC236}">
                    <a16:creationId xmlns:a16="http://schemas.microsoft.com/office/drawing/2014/main" id="{29C30B7D-B53C-4942-8C10-E946107DD6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8" name="AutoShape 28">
                <a:extLst>
                  <a:ext uri="{FF2B5EF4-FFF2-40B4-BE49-F238E27FC236}">
                    <a16:creationId xmlns:a16="http://schemas.microsoft.com/office/drawing/2014/main" id="{84960875-BD58-4B0A-B417-4B64A3AC7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2" name="Group 29">
              <a:extLst>
                <a:ext uri="{FF2B5EF4-FFF2-40B4-BE49-F238E27FC236}">
                  <a16:creationId xmlns:a16="http://schemas.microsoft.com/office/drawing/2014/main" id="{A75FD784-AE16-42EC-90F1-A95A1FFAE64C}"/>
                </a:ext>
              </a:extLst>
            </p:cNvPr>
            <p:cNvGrpSpPr>
              <a:grpSpLocks/>
            </p:cNvGrpSpPr>
            <p:nvPr/>
          </p:nvGrpSpPr>
          <p:grpSpPr bwMode="auto">
            <a:xfrm rot="2256947">
              <a:off x="1200" y="2784"/>
              <a:ext cx="240" cy="144"/>
              <a:chOff x="576" y="2688"/>
              <a:chExt cx="240" cy="144"/>
            </a:xfrm>
          </p:grpSpPr>
          <p:sp>
            <p:nvSpPr>
              <p:cNvPr id="8215" name="AutoShape 30">
                <a:extLst>
                  <a:ext uri="{FF2B5EF4-FFF2-40B4-BE49-F238E27FC236}">
                    <a16:creationId xmlns:a16="http://schemas.microsoft.com/office/drawing/2014/main" id="{2CEB3E21-A47A-4CA4-9DB9-264654815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6" name="AutoShape 31">
                <a:extLst>
                  <a:ext uri="{FF2B5EF4-FFF2-40B4-BE49-F238E27FC236}">
                    <a16:creationId xmlns:a16="http://schemas.microsoft.com/office/drawing/2014/main" id="{A3E9DD84-A884-468F-86FB-D36AFE070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3" name="Group 32">
              <a:extLst>
                <a:ext uri="{FF2B5EF4-FFF2-40B4-BE49-F238E27FC236}">
                  <a16:creationId xmlns:a16="http://schemas.microsoft.com/office/drawing/2014/main" id="{E8B20FB1-FFCB-46AA-A74E-EB71FBBC7D97}"/>
                </a:ext>
              </a:extLst>
            </p:cNvPr>
            <p:cNvGrpSpPr>
              <a:grpSpLocks/>
            </p:cNvGrpSpPr>
            <p:nvPr/>
          </p:nvGrpSpPr>
          <p:grpSpPr bwMode="auto">
            <a:xfrm rot="1782058">
              <a:off x="1440" y="3504"/>
              <a:ext cx="240" cy="144"/>
              <a:chOff x="576" y="2688"/>
              <a:chExt cx="240" cy="144"/>
            </a:xfrm>
          </p:grpSpPr>
          <p:sp>
            <p:nvSpPr>
              <p:cNvPr id="8213" name="AutoShape 33">
                <a:extLst>
                  <a:ext uri="{FF2B5EF4-FFF2-40B4-BE49-F238E27FC236}">
                    <a16:creationId xmlns:a16="http://schemas.microsoft.com/office/drawing/2014/main" id="{40D6E189-C325-425F-8789-D2C6038C4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4" name="AutoShape 34">
                <a:extLst>
                  <a:ext uri="{FF2B5EF4-FFF2-40B4-BE49-F238E27FC236}">
                    <a16:creationId xmlns:a16="http://schemas.microsoft.com/office/drawing/2014/main" id="{6775FAE0-80F1-4B4F-A66C-8BE90F68A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4" name="Group 35">
              <a:extLst>
                <a:ext uri="{FF2B5EF4-FFF2-40B4-BE49-F238E27FC236}">
                  <a16:creationId xmlns:a16="http://schemas.microsoft.com/office/drawing/2014/main" id="{3928C8D1-5C71-47E0-90C3-CF1A2259B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920"/>
              <a:ext cx="240" cy="144"/>
              <a:chOff x="576" y="2688"/>
              <a:chExt cx="240" cy="144"/>
            </a:xfrm>
          </p:grpSpPr>
          <p:sp>
            <p:nvSpPr>
              <p:cNvPr id="8211" name="AutoShape 36">
                <a:extLst>
                  <a:ext uri="{FF2B5EF4-FFF2-40B4-BE49-F238E27FC236}">
                    <a16:creationId xmlns:a16="http://schemas.microsoft.com/office/drawing/2014/main" id="{348B1AB8-8247-4261-B511-9F0C66E27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2" name="AutoShape 37">
                <a:extLst>
                  <a:ext uri="{FF2B5EF4-FFF2-40B4-BE49-F238E27FC236}">
                    <a16:creationId xmlns:a16="http://schemas.microsoft.com/office/drawing/2014/main" id="{E1E25AF5-84D7-4506-AE3D-2706102E3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5" name="Group 38">
              <a:extLst>
                <a:ext uri="{FF2B5EF4-FFF2-40B4-BE49-F238E27FC236}">
                  <a16:creationId xmlns:a16="http://schemas.microsoft.com/office/drawing/2014/main" id="{E2773F00-BB7D-4DDE-B697-EF0E7D636466}"/>
                </a:ext>
              </a:extLst>
            </p:cNvPr>
            <p:cNvGrpSpPr>
              <a:grpSpLocks/>
            </p:cNvGrpSpPr>
            <p:nvPr/>
          </p:nvGrpSpPr>
          <p:grpSpPr bwMode="auto">
            <a:xfrm rot="-1364308">
              <a:off x="1632" y="2352"/>
              <a:ext cx="240" cy="144"/>
              <a:chOff x="576" y="2688"/>
              <a:chExt cx="240" cy="144"/>
            </a:xfrm>
          </p:grpSpPr>
          <p:sp>
            <p:nvSpPr>
              <p:cNvPr id="8209" name="AutoShape 39">
                <a:extLst>
                  <a:ext uri="{FF2B5EF4-FFF2-40B4-BE49-F238E27FC236}">
                    <a16:creationId xmlns:a16="http://schemas.microsoft.com/office/drawing/2014/main" id="{940C0110-D29D-4D68-9A77-F152C5FCE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0" name="AutoShape 40">
                <a:extLst>
                  <a:ext uri="{FF2B5EF4-FFF2-40B4-BE49-F238E27FC236}">
                    <a16:creationId xmlns:a16="http://schemas.microsoft.com/office/drawing/2014/main" id="{EE2CEA84-DAB5-4DB1-9F8A-02A7B530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06" name="Group 41">
              <a:extLst>
                <a:ext uri="{FF2B5EF4-FFF2-40B4-BE49-F238E27FC236}">
                  <a16:creationId xmlns:a16="http://schemas.microsoft.com/office/drawing/2014/main" id="{91E640C4-7416-436E-BCA6-92F8D310662D}"/>
                </a:ext>
              </a:extLst>
            </p:cNvPr>
            <p:cNvGrpSpPr>
              <a:grpSpLocks/>
            </p:cNvGrpSpPr>
            <p:nvPr/>
          </p:nvGrpSpPr>
          <p:grpSpPr bwMode="auto">
            <a:xfrm rot="2844156">
              <a:off x="768" y="2160"/>
              <a:ext cx="240" cy="144"/>
              <a:chOff x="576" y="2688"/>
              <a:chExt cx="240" cy="144"/>
            </a:xfrm>
          </p:grpSpPr>
          <p:sp>
            <p:nvSpPr>
              <p:cNvPr id="8207" name="AutoShape 42">
                <a:extLst>
                  <a:ext uri="{FF2B5EF4-FFF2-40B4-BE49-F238E27FC236}">
                    <a16:creationId xmlns:a16="http://schemas.microsoft.com/office/drawing/2014/main" id="{A48EA56B-F83A-41C9-B919-8CFFD889C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8" name="AutoShape 43">
                <a:extLst>
                  <a:ext uri="{FF2B5EF4-FFF2-40B4-BE49-F238E27FC236}">
                    <a16:creationId xmlns:a16="http://schemas.microsoft.com/office/drawing/2014/main" id="{35DD5DB8-DF35-45EB-9D23-426E7B125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0284" name="Text Box 44">
            <a:extLst>
              <a:ext uri="{FF2B5EF4-FFF2-40B4-BE49-F238E27FC236}">
                <a16:creationId xmlns:a16="http://schemas.microsoft.com/office/drawing/2014/main" id="{3301444A-CC51-4A49-9045-38E39FA04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73464"/>
            <a:ext cx="44021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0000FF"/>
                </a:solidFill>
                <a:latin typeface="Comic Sans MS" panose="030F0702030302020204" pitchFamily="66" charset="0"/>
              </a:rPr>
              <a:t>How many parts will he cut it into if he is sharing with his brother Antonio?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AC66796-91CF-4818-AFEB-C1435D3C3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7800" y="404813"/>
            <a:ext cx="5181600" cy="2514600"/>
          </a:xfrm>
        </p:spPr>
        <p:txBody>
          <a:bodyPr/>
          <a:lstStyle/>
          <a:p>
            <a:pPr algn="l" eaLnBrk="1" hangingPunct="1"/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Mario splits the pizza into two equal parts.</a:t>
            </a:r>
          </a:p>
        </p:txBody>
      </p:sp>
      <p:grpSp>
        <p:nvGrpSpPr>
          <p:cNvPr id="2" name="Group 100">
            <a:extLst>
              <a:ext uri="{FF2B5EF4-FFF2-40B4-BE49-F238E27FC236}">
                <a16:creationId xmlns:a16="http://schemas.microsoft.com/office/drawing/2014/main" id="{A673AA3A-EE64-4222-8D09-3ADDE4D86A0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1000"/>
            <a:ext cx="2266950" cy="2266950"/>
            <a:chOff x="960" y="1680"/>
            <a:chExt cx="1428" cy="1428"/>
          </a:xfrm>
        </p:grpSpPr>
        <p:sp>
          <p:nvSpPr>
            <p:cNvPr id="11305" name="PubChord" descr="Large confetti">
              <a:extLst>
                <a:ext uri="{FF2B5EF4-FFF2-40B4-BE49-F238E27FC236}">
                  <a16:creationId xmlns:a16="http://schemas.microsoft.com/office/drawing/2014/main" id="{23DCFBB3-D634-4377-90D1-379B546CD18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2744290">
              <a:off x="960" y="1680"/>
              <a:ext cx="1428" cy="1428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pattFill prst="lgConfetti">
              <a:fgClr>
                <a:srgbClr val="FFFF99"/>
              </a:fgClr>
              <a:bgClr>
                <a:srgbClr val="FF6600"/>
              </a:bgClr>
            </a:pattFill>
            <a:ln w="9525">
              <a:solidFill>
                <a:srgbClr val="CC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57" name="Oval 10">
              <a:extLst>
                <a:ext uri="{FF2B5EF4-FFF2-40B4-BE49-F238E27FC236}">
                  <a16:creationId xmlns:a16="http://schemas.microsoft.com/office/drawing/2014/main" id="{B3AA2524-A6D5-43EA-A947-94B042436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352"/>
              <a:ext cx="59" cy="6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58" name="Group 19">
              <a:extLst>
                <a:ext uri="{FF2B5EF4-FFF2-40B4-BE49-F238E27FC236}">
                  <a16:creationId xmlns:a16="http://schemas.microsoft.com/office/drawing/2014/main" id="{F9407033-546C-40A7-B8E7-D9A376882704}"/>
                </a:ext>
              </a:extLst>
            </p:cNvPr>
            <p:cNvGrpSpPr>
              <a:grpSpLocks/>
            </p:cNvGrpSpPr>
            <p:nvPr/>
          </p:nvGrpSpPr>
          <p:grpSpPr bwMode="auto">
            <a:xfrm rot="-1937288">
              <a:off x="1488" y="2736"/>
              <a:ext cx="148" cy="89"/>
              <a:chOff x="576" y="2688"/>
              <a:chExt cx="240" cy="144"/>
            </a:xfrm>
          </p:grpSpPr>
          <p:sp>
            <p:nvSpPr>
              <p:cNvPr id="9287" name="AutoShape 20">
                <a:extLst>
                  <a:ext uri="{FF2B5EF4-FFF2-40B4-BE49-F238E27FC236}">
                    <a16:creationId xmlns:a16="http://schemas.microsoft.com/office/drawing/2014/main" id="{AE922FD5-D1C7-4D41-8FA2-21DCC94B6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88" name="AutoShape 21">
                <a:extLst>
                  <a:ext uri="{FF2B5EF4-FFF2-40B4-BE49-F238E27FC236}">
                    <a16:creationId xmlns:a16="http://schemas.microsoft.com/office/drawing/2014/main" id="{9F8E85FE-87D3-4B77-ADE8-E4D6D01F6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259" name="Group 22">
              <a:extLst>
                <a:ext uri="{FF2B5EF4-FFF2-40B4-BE49-F238E27FC236}">
                  <a16:creationId xmlns:a16="http://schemas.microsoft.com/office/drawing/2014/main" id="{FBB7EF26-232B-4964-B512-A8BF64FCEF43}"/>
                </a:ext>
              </a:extLst>
            </p:cNvPr>
            <p:cNvGrpSpPr>
              <a:grpSpLocks/>
            </p:cNvGrpSpPr>
            <p:nvPr/>
          </p:nvGrpSpPr>
          <p:grpSpPr bwMode="auto">
            <a:xfrm rot="-2101934">
              <a:off x="1440" y="1824"/>
              <a:ext cx="148" cy="90"/>
              <a:chOff x="576" y="2688"/>
              <a:chExt cx="240" cy="144"/>
            </a:xfrm>
          </p:grpSpPr>
          <p:sp>
            <p:nvSpPr>
              <p:cNvPr id="9285" name="AutoShape 23">
                <a:extLst>
                  <a:ext uri="{FF2B5EF4-FFF2-40B4-BE49-F238E27FC236}">
                    <a16:creationId xmlns:a16="http://schemas.microsoft.com/office/drawing/2014/main" id="{579E5A58-F920-4242-8552-4D98A4162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86" name="AutoShape 24">
                <a:extLst>
                  <a:ext uri="{FF2B5EF4-FFF2-40B4-BE49-F238E27FC236}">
                    <a16:creationId xmlns:a16="http://schemas.microsoft.com/office/drawing/2014/main" id="{46580B08-8567-4292-8CCA-ABC5C4C83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60" name="Oval 43">
              <a:extLst>
                <a:ext uri="{FF2B5EF4-FFF2-40B4-BE49-F238E27FC236}">
                  <a16:creationId xmlns:a16="http://schemas.microsoft.com/office/drawing/2014/main" id="{4BB8DB7B-B6F9-40DF-9487-5E80B3203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68"/>
              <a:ext cx="60" cy="6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61" name="Group 16">
              <a:extLst>
                <a:ext uri="{FF2B5EF4-FFF2-40B4-BE49-F238E27FC236}">
                  <a16:creationId xmlns:a16="http://schemas.microsoft.com/office/drawing/2014/main" id="{31C316C5-6362-43E6-A605-B89DA1E78567}"/>
                </a:ext>
              </a:extLst>
            </p:cNvPr>
            <p:cNvGrpSpPr>
              <a:grpSpLocks/>
            </p:cNvGrpSpPr>
            <p:nvPr/>
          </p:nvGrpSpPr>
          <p:grpSpPr bwMode="auto">
            <a:xfrm rot="5413075">
              <a:off x="1410" y="2526"/>
              <a:ext cx="149" cy="89"/>
              <a:chOff x="576" y="2688"/>
              <a:chExt cx="240" cy="144"/>
            </a:xfrm>
          </p:grpSpPr>
          <p:sp>
            <p:nvSpPr>
              <p:cNvPr id="9283" name="AutoShape 17">
                <a:extLst>
                  <a:ext uri="{FF2B5EF4-FFF2-40B4-BE49-F238E27FC236}">
                    <a16:creationId xmlns:a16="http://schemas.microsoft.com/office/drawing/2014/main" id="{C5F61535-E624-4D74-9DCA-390D7BB1FC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84" name="AutoShape 18">
                <a:extLst>
                  <a:ext uri="{FF2B5EF4-FFF2-40B4-BE49-F238E27FC236}">
                    <a16:creationId xmlns:a16="http://schemas.microsoft.com/office/drawing/2014/main" id="{610BB214-41D3-475C-B388-DC4DAA9BF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262" name="Group 37">
              <a:extLst>
                <a:ext uri="{FF2B5EF4-FFF2-40B4-BE49-F238E27FC236}">
                  <a16:creationId xmlns:a16="http://schemas.microsoft.com/office/drawing/2014/main" id="{750D6CBC-5D6C-49A2-BA7C-2513A8108AA2}"/>
                </a:ext>
              </a:extLst>
            </p:cNvPr>
            <p:cNvGrpSpPr>
              <a:grpSpLocks/>
            </p:cNvGrpSpPr>
            <p:nvPr/>
          </p:nvGrpSpPr>
          <p:grpSpPr bwMode="auto">
            <a:xfrm rot="13342769" flipH="1">
              <a:off x="1248" y="2544"/>
              <a:ext cx="149" cy="89"/>
              <a:chOff x="576" y="2688"/>
              <a:chExt cx="240" cy="144"/>
            </a:xfrm>
          </p:grpSpPr>
          <p:sp>
            <p:nvSpPr>
              <p:cNvPr id="9281" name="AutoShape 38">
                <a:extLst>
                  <a:ext uri="{FF2B5EF4-FFF2-40B4-BE49-F238E27FC236}">
                    <a16:creationId xmlns:a16="http://schemas.microsoft.com/office/drawing/2014/main" id="{056E9475-406F-4B4C-A435-EE3B06BA8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82" name="AutoShape 39">
                <a:extLst>
                  <a:ext uri="{FF2B5EF4-FFF2-40B4-BE49-F238E27FC236}">
                    <a16:creationId xmlns:a16="http://schemas.microsoft.com/office/drawing/2014/main" id="{3B5DB95E-DE2B-40C3-B444-73A9F1537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263" name="Group 46">
              <a:extLst>
                <a:ext uri="{FF2B5EF4-FFF2-40B4-BE49-F238E27FC236}">
                  <a16:creationId xmlns:a16="http://schemas.microsoft.com/office/drawing/2014/main" id="{8B18864D-F55F-4DE6-A2E3-DE77AD7BF7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968"/>
              <a:ext cx="448" cy="445"/>
              <a:chOff x="4112" y="2530"/>
              <a:chExt cx="448" cy="445"/>
            </a:xfrm>
          </p:grpSpPr>
          <p:sp>
            <p:nvSpPr>
              <p:cNvPr id="9273" name="Oval 47">
                <a:extLst>
                  <a:ext uri="{FF2B5EF4-FFF2-40B4-BE49-F238E27FC236}">
                    <a16:creationId xmlns:a16="http://schemas.microsoft.com/office/drawing/2014/main" id="{70446336-70B0-4519-85CF-B1C0971D5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112" y="2916"/>
                <a:ext cx="59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4" name="Oval 48">
                <a:extLst>
                  <a:ext uri="{FF2B5EF4-FFF2-40B4-BE49-F238E27FC236}">
                    <a16:creationId xmlns:a16="http://schemas.microsoft.com/office/drawing/2014/main" id="{813616CB-44B7-4D2A-9FF0-9191903C0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351" y="2738"/>
                <a:ext cx="60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275" name="Group 49">
                <a:extLst>
                  <a:ext uri="{FF2B5EF4-FFF2-40B4-BE49-F238E27FC236}">
                    <a16:creationId xmlns:a16="http://schemas.microsoft.com/office/drawing/2014/main" id="{03D05A99-1975-4025-A194-5E3D2B40A5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13075">
                <a:off x="4440" y="2560"/>
                <a:ext cx="149" cy="90"/>
                <a:chOff x="576" y="2688"/>
                <a:chExt cx="240" cy="144"/>
              </a:xfrm>
            </p:grpSpPr>
            <p:sp>
              <p:nvSpPr>
                <p:cNvPr id="9279" name="AutoShape 50">
                  <a:extLst>
                    <a:ext uri="{FF2B5EF4-FFF2-40B4-BE49-F238E27FC236}">
                      <a16:creationId xmlns:a16="http://schemas.microsoft.com/office/drawing/2014/main" id="{3FC54995-6A72-498D-B838-FA640E4771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80" name="AutoShape 51">
                  <a:extLst>
                    <a:ext uri="{FF2B5EF4-FFF2-40B4-BE49-F238E27FC236}">
                      <a16:creationId xmlns:a16="http://schemas.microsoft.com/office/drawing/2014/main" id="{611E6907-9852-46E4-A432-9E5CB71727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276" name="Group 52">
                <a:extLst>
                  <a:ext uri="{FF2B5EF4-FFF2-40B4-BE49-F238E27FC236}">
                    <a16:creationId xmlns:a16="http://schemas.microsoft.com/office/drawing/2014/main" id="{9619231B-9E0B-45B6-80E7-8F60056F0B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048767">
                <a:off x="4171" y="2797"/>
                <a:ext cx="149" cy="89"/>
                <a:chOff x="576" y="2688"/>
                <a:chExt cx="240" cy="144"/>
              </a:xfrm>
            </p:grpSpPr>
            <p:sp>
              <p:nvSpPr>
                <p:cNvPr id="9277" name="AutoShape 53">
                  <a:extLst>
                    <a:ext uri="{FF2B5EF4-FFF2-40B4-BE49-F238E27FC236}">
                      <a16:creationId xmlns:a16="http://schemas.microsoft.com/office/drawing/2014/main" id="{6A2A3FBA-618E-449E-8049-5AF8D4A215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78" name="AutoShape 54">
                  <a:extLst>
                    <a:ext uri="{FF2B5EF4-FFF2-40B4-BE49-F238E27FC236}">
                      <a16:creationId xmlns:a16="http://schemas.microsoft.com/office/drawing/2014/main" id="{293F54D1-94DF-4EA2-ADCC-4726332DB3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9264" name="Group 55">
              <a:extLst>
                <a:ext uri="{FF2B5EF4-FFF2-40B4-BE49-F238E27FC236}">
                  <a16:creationId xmlns:a16="http://schemas.microsoft.com/office/drawing/2014/main" id="{F28C1E46-7B47-41F8-A976-B3FE8BFEFF8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04" y="2544"/>
              <a:ext cx="448" cy="445"/>
              <a:chOff x="4112" y="2530"/>
              <a:chExt cx="448" cy="445"/>
            </a:xfrm>
          </p:grpSpPr>
          <p:sp>
            <p:nvSpPr>
              <p:cNvPr id="9265" name="Oval 56">
                <a:extLst>
                  <a:ext uri="{FF2B5EF4-FFF2-40B4-BE49-F238E27FC236}">
                    <a16:creationId xmlns:a16="http://schemas.microsoft.com/office/drawing/2014/main" id="{63BED748-9573-4A6F-B238-F3050515A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112" y="2916"/>
                <a:ext cx="59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6" name="Oval 57">
                <a:extLst>
                  <a:ext uri="{FF2B5EF4-FFF2-40B4-BE49-F238E27FC236}">
                    <a16:creationId xmlns:a16="http://schemas.microsoft.com/office/drawing/2014/main" id="{E5C3771F-352D-4D32-9031-3657CDD2E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351" y="2738"/>
                <a:ext cx="60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267" name="Group 58">
                <a:extLst>
                  <a:ext uri="{FF2B5EF4-FFF2-40B4-BE49-F238E27FC236}">
                    <a16:creationId xmlns:a16="http://schemas.microsoft.com/office/drawing/2014/main" id="{4293A766-E2A1-46DF-B68D-18EF6F4339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13075">
                <a:off x="4440" y="2560"/>
                <a:ext cx="149" cy="90"/>
                <a:chOff x="576" y="2688"/>
                <a:chExt cx="240" cy="144"/>
              </a:xfrm>
            </p:grpSpPr>
            <p:sp>
              <p:nvSpPr>
                <p:cNvPr id="9271" name="AutoShape 59">
                  <a:extLst>
                    <a:ext uri="{FF2B5EF4-FFF2-40B4-BE49-F238E27FC236}">
                      <a16:creationId xmlns:a16="http://schemas.microsoft.com/office/drawing/2014/main" id="{A14D3B23-204D-46D0-8112-58856AED09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72" name="AutoShape 60">
                  <a:extLst>
                    <a:ext uri="{FF2B5EF4-FFF2-40B4-BE49-F238E27FC236}">
                      <a16:creationId xmlns:a16="http://schemas.microsoft.com/office/drawing/2014/main" id="{F82C4EF9-B5CC-4A89-8622-B17D9A0F8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268" name="Group 61">
                <a:extLst>
                  <a:ext uri="{FF2B5EF4-FFF2-40B4-BE49-F238E27FC236}">
                    <a16:creationId xmlns:a16="http://schemas.microsoft.com/office/drawing/2014/main" id="{48EB4BED-F31F-41F1-9657-4F0E03EACB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048767">
                <a:off x="4171" y="2797"/>
                <a:ext cx="149" cy="89"/>
                <a:chOff x="576" y="2688"/>
                <a:chExt cx="240" cy="144"/>
              </a:xfrm>
            </p:grpSpPr>
            <p:sp>
              <p:nvSpPr>
                <p:cNvPr id="9269" name="AutoShape 62">
                  <a:extLst>
                    <a:ext uri="{FF2B5EF4-FFF2-40B4-BE49-F238E27FC236}">
                      <a16:creationId xmlns:a16="http://schemas.microsoft.com/office/drawing/2014/main" id="{AB765CC1-82E6-4479-83A0-2995A83890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70" name="AutoShape 63">
                  <a:extLst>
                    <a:ext uri="{FF2B5EF4-FFF2-40B4-BE49-F238E27FC236}">
                      <a16:creationId xmlns:a16="http://schemas.microsoft.com/office/drawing/2014/main" id="{F809B28E-7E9F-456C-B47F-6A4746A335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3" name="Group 101">
            <a:extLst>
              <a:ext uri="{FF2B5EF4-FFF2-40B4-BE49-F238E27FC236}">
                <a16:creationId xmlns:a16="http://schemas.microsoft.com/office/drawing/2014/main" id="{250344F0-6900-455C-8114-E25DAD414DB9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381000"/>
            <a:ext cx="2266950" cy="2266950"/>
            <a:chOff x="1056" y="1680"/>
            <a:chExt cx="1428" cy="1428"/>
          </a:xfrm>
        </p:grpSpPr>
        <p:sp>
          <p:nvSpPr>
            <p:cNvPr id="11306" name="PubChord" descr="Large confetti">
              <a:extLst>
                <a:ext uri="{FF2B5EF4-FFF2-40B4-BE49-F238E27FC236}">
                  <a16:creationId xmlns:a16="http://schemas.microsoft.com/office/drawing/2014/main" id="{B5EB0D92-7646-492A-93B2-AE57D88E5D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8855710" flipH="1">
              <a:off x="1056" y="1680"/>
              <a:ext cx="1428" cy="1428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pattFill prst="lgConfetti">
              <a:fgClr>
                <a:srgbClr val="FFFF99"/>
              </a:fgClr>
              <a:bgClr>
                <a:srgbClr val="FF6600"/>
              </a:bgClr>
            </a:pattFill>
            <a:ln w="9525">
              <a:solidFill>
                <a:srgbClr val="CC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223" name="Group 25">
              <a:extLst>
                <a:ext uri="{FF2B5EF4-FFF2-40B4-BE49-F238E27FC236}">
                  <a16:creationId xmlns:a16="http://schemas.microsoft.com/office/drawing/2014/main" id="{2435E547-604E-49F4-A646-1E3F1A1815BF}"/>
                </a:ext>
              </a:extLst>
            </p:cNvPr>
            <p:cNvGrpSpPr>
              <a:grpSpLocks/>
            </p:cNvGrpSpPr>
            <p:nvPr/>
          </p:nvGrpSpPr>
          <p:grpSpPr bwMode="auto">
            <a:xfrm rot="19343053" flipH="1">
              <a:off x="1868" y="2599"/>
              <a:ext cx="148" cy="89"/>
              <a:chOff x="576" y="2688"/>
              <a:chExt cx="240" cy="144"/>
            </a:xfrm>
          </p:grpSpPr>
          <p:sp>
            <p:nvSpPr>
              <p:cNvPr id="9254" name="AutoShape 26">
                <a:extLst>
                  <a:ext uri="{FF2B5EF4-FFF2-40B4-BE49-F238E27FC236}">
                    <a16:creationId xmlns:a16="http://schemas.microsoft.com/office/drawing/2014/main" id="{2FD585A9-E3FA-41B2-9991-E28FA8C52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5" name="AutoShape 27">
                <a:extLst>
                  <a:ext uri="{FF2B5EF4-FFF2-40B4-BE49-F238E27FC236}">
                    <a16:creationId xmlns:a16="http://schemas.microsoft.com/office/drawing/2014/main" id="{A51CAB10-FE72-4682-95AF-3D7FDA5E9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224" name="Group 28">
              <a:extLst>
                <a:ext uri="{FF2B5EF4-FFF2-40B4-BE49-F238E27FC236}">
                  <a16:creationId xmlns:a16="http://schemas.microsoft.com/office/drawing/2014/main" id="{4BA74B31-A471-477E-99B0-514BC6EA1B75}"/>
                </a:ext>
              </a:extLst>
            </p:cNvPr>
            <p:cNvGrpSpPr>
              <a:grpSpLocks/>
            </p:cNvGrpSpPr>
            <p:nvPr/>
          </p:nvGrpSpPr>
          <p:grpSpPr bwMode="auto">
            <a:xfrm rot="1782058">
              <a:off x="1872" y="2160"/>
              <a:ext cx="149" cy="89"/>
              <a:chOff x="576" y="2688"/>
              <a:chExt cx="240" cy="144"/>
            </a:xfrm>
          </p:grpSpPr>
          <p:sp>
            <p:nvSpPr>
              <p:cNvPr id="9252" name="AutoShape 29">
                <a:extLst>
                  <a:ext uri="{FF2B5EF4-FFF2-40B4-BE49-F238E27FC236}">
                    <a16:creationId xmlns:a16="http://schemas.microsoft.com/office/drawing/2014/main" id="{0E3A3F6A-A830-413F-B0D5-C31D81E19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3" name="AutoShape 30">
                <a:extLst>
                  <a:ext uri="{FF2B5EF4-FFF2-40B4-BE49-F238E27FC236}">
                    <a16:creationId xmlns:a16="http://schemas.microsoft.com/office/drawing/2014/main" id="{AE0ED905-CC23-4071-ACFC-0DA994B04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672" y="2688"/>
                <a:ext cx="144" cy="96"/>
              </a:xfrm>
              <a:custGeom>
                <a:avLst/>
                <a:gdLst>
                  <a:gd name="T0" fmla="*/ 72 w 21600"/>
                  <a:gd name="T1" fmla="*/ 0 h 21600"/>
                  <a:gd name="T2" fmla="*/ 18 w 21600"/>
                  <a:gd name="T3" fmla="*/ 48 h 21600"/>
                  <a:gd name="T4" fmla="*/ 72 w 21600"/>
                  <a:gd name="T5" fmla="*/ 24 h 21600"/>
                  <a:gd name="T6" fmla="*/ 126 w 21600"/>
                  <a:gd name="T7" fmla="*/ 4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66"/>
              </a:solidFill>
              <a:ln w="9525">
                <a:solidFill>
                  <a:srgbClr val="00CC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225" name="Group 64">
              <a:extLst>
                <a:ext uri="{FF2B5EF4-FFF2-40B4-BE49-F238E27FC236}">
                  <a16:creationId xmlns:a16="http://schemas.microsoft.com/office/drawing/2014/main" id="{65A6F881-8444-42A4-99BE-B43C8B9BB3B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808" y="1763"/>
              <a:ext cx="448" cy="445"/>
              <a:chOff x="4112" y="2530"/>
              <a:chExt cx="448" cy="445"/>
            </a:xfrm>
          </p:grpSpPr>
          <p:sp>
            <p:nvSpPr>
              <p:cNvPr id="9244" name="Oval 65">
                <a:extLst>
                  <a:ext uri="{FF2B5EF4-FFF2-40B4-BE49-F238E27FC236}">
                    <a16:creationId xmlns:a16="http://schemas.microsoft.com/office/drawing/2014/main" id="{AD88E695-55D9-47E2-BD91-0D3426FE6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112" y="2916"/>
                <a:ext cx="59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5" name="Oval 66">
                <a:extLst>
                  <a:ext uri="{FF2B5EF4-FFF2-40B4-BE49-F238E27FC236}">
                    <a16:creationId xmlns:a16="http://schemas.microsoft.com/office/drawing/2014/main" id="{37C95C47-CE43-4BD7-BC4A-8435B2871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351" y="2738"/>
                <a:ext cx="60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246" name="Group 67">
                <a:extLst>
                  <a:ext uri="{FF2B5EF4-FFF2-40B4-BE49-F238E27FC236}">
                    <a16:creationId xmlns:a16="http://schemas.microsoft.com/office/drawing/2014/main" id="{BB40A7B3-F2B3-45FB-85B3-A9CED1107C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13075">
                <a:off x="4440" y="2560"/>
                <a:ext cx="149" cy="90"/>
                <a:chOff x="576" y="2688"/>
                <a:chExt cx="240" cy="144"/>
              </a:xfrm>
            </p:grpSpPr>
            <p:sp>
              <p:nvSpPr>
                <p:cNvPr id="9250" name="AutoShape 68">
                  <a:extLst>
                    <a:ext uri="{FF2B5EF4-FFF2-40B4-BE49-F238E27FC236}">
                      <a16:creationId xmlns:a16="http://schemas.microsoft.com/office/drawing/2014/main" id="{D36B95C1-9792-451F-8922-2217427143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1" name="AutoShape 69">
                  <a:extLst>
                    <a:ext uri="{FF2B5EF4-FFF2-40B4-BE49-F238E27FC236}">
                      <a16:creationId xmlns:a16="http://schemas.microsoft.com/office/drawing/2014/main" id="{479891A6-2698-4107-B746-26BF7F9190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247" name="Group 70">
                <a:extLst>
                  <a:ext uri="{FF2B5EF4-FFF2-40B4-BE49-F238E27FC236}">
                    <a16:creationId xmlns:a16="http://schemas.microsoft.com/office/drawing/2014/main" id="{111F298F-310F-4A07-9F56-C08B6E1725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048767">
                <a:off x="4171" y="2797"/>
                <a:ext cx="149" cy="89"/>
                <a:chOff x="576" y="2688"/>
                <a:chExt cx="240" cy="144"/>
              </a:xfrm>
            </p:grpSpPr>
            <p:sp>
              <p:nvSpPr>
                <p:cNvPr id="9248" name="AutoShape 71">
                  <a:extLst>
                    <a:ext uri="{FF2B5EF4-FFF2-40B4-BE49-F238E27FC236}">
                      <a16:creationId xmlns:a16="http://schemas.microsoft.com/office/drawing/2014/main" id="{684E8009-7739-494B-ABEF-AD1F607FF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9" name="AutoShape 72">
                  <a:extLst>
                    <a:ext uri="{FF2B5EF4-FFF2-40B4-BE49-F238E27FC236}">
                      <a16:creationId xmlns:a16="http://schemas.microsoft.com/office/drawing/2014/main" id="{96BFC979-C377-4543-90DF-B04BEA50C6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9226" name="Group 82">
              <a:extLst>
                <a:ext uri="{FF2B5EF4-FFF2-40B4-BE49-F238E27FC236}">
                  <a16:creationId xmlns:a16="http://schemas.microsoft.com/office/drawing/2014/main" id="{14CE919E-D04A-4B67-97B7-6989818E49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6" y="2496"/>
              <a:ext cx="448" cy="445"/>
              <a:chOff x="4112" y="2530"/>
              <a:chExt cx="448" cy="445"/>
            </a:xfrm>
          </p:grpSpPr>
          <p:sp>
            <p:nvSpPr>
              <p:cNvPr id="9236" name="Oval 83">
                <a:extLst>
                  <a:ext uri="{FF2B5EF4-FFF2-40B4-BE49-F238E27FC236}">
                    <a16:creationId xmlns:a16="http://schemas.microsoft.com/office/drawing/2014/main" id="{65D6E58A-86F5-4001-97B0-4E8895AE4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112" y="2916"/>
                <a:ext cx="59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7" name="Oval 84">
                <a:extLst>
                  <a:ext uri="{FF2B5EF4-FFF2-40B4-BE49-F238E27FC236}">
                    <a16:creationId xmlns:a16="http://schemas.microsoft.com/office/drawing/2014/main" id="{097A4AD9-033C-41C3-9C79-059DC9C08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351" y="2738"/>
                <a:ext cx="60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238" name="Group 85">
                <a:extLst>
                  <a:ext uri="{FF2B5EF4-FFF2-40B4-BE49-F238E27FC236}">
                    <a16:creationId xmlns:a16="http://schemas.microsoft.com/office/drawing/2014/main" id="{80DD4364-4D26-4819-B6B2-CA4CA6A791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13075">
                <a:off x="4440" y="2560"/>
                <a:ext cx="149" cy="90"/>
                <a:chOff x="576" y="2688"/>
                <a:chExt cx="240" cy="144"/>
              </a:xfrm>
            </p:grpSpPr>
            <p:sp>
              <p:nvSpPr>
                <p:cNvPr id="9242" name="AutoShape 86">
                  <a:extLst>
                    <a:ext uri="{FF2B5EF4-FFF2-40B4-BE49-F238E27FC236}">
                      <a16:creationId xmlns:a16="http://schemas.microsoft.com/office/drawing/2014/main" id="{11532208-3914-40E2-81AF-159B31508D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3" name="AutoShape 87">
                  <a:extLst>
                    <a:ext uri="{FF2B5EF4-FFF2-40B4-BE49-F238E27FC236}">
                      <a16:creationId xmlns:a16="http://schemas.microsoft.com/office/drawing/2014/main" id="{B428F2E7-89C3-4E3D-8269-1F94733FA1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239" name="Group 88">
                <a:extLst>
                  <a:ext uri="{FF2B5EF4-FFF2-40B4-BE49-F238E27FC236}">
                    <a16:creationId xmlns:a16="http://schemas.microsoft.com/office/drawing/2014/main" id="{D684FE03-7D84-4AB1-AFEF-36351F1C47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048767">
                <a:off x="4171" y="2797"/>
                <a:ext cx="149" cy="89"/>
                <a:chOff x="576" y="2688"/>
                <a:chExt cx="240" cy="144"/>
              </a:xfrm>
            </p:grpSpPr>
            <p:sp>
              <p:nvSpPr>
                <p:cNvPr id="9240" name="AutoShape 89">
                  <a:extLst>
                    <a:ext uri="{FF2B5EF4-FFF2-40B4-BE49-F238E27FC236}">
                      <a16:creationId xmlns:a16="http://schemas.microsoft.com/office/drawing/2014/main" id="{B6C5C5D0-42AF-4E38-8F74-1FB8672403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1" name="AutoShape 90">
                  <a:extLst>
                    <a:ext uri="{FF2B5EF4-FFF2-40B4-BE49-F238E27FC236}">
                      <a16:creationId xmlns:a16="http://schemas.microsoft.com/office/drawing/2014/main" id="{23D01727-65FA-4326-98BE-E7526D0026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9227" name="Group 91">
              <a:extLst>
                <a:ext uri="{FF2B5EF4-FFF2-40B4-BE49-F238E27FC236}">
                  <a16:creationId xmlns:a16="http://schemas.microsoft.com/office/drawing/2014/main" id="{FFD307A2-1CE3-42F1-9667-3854E17C0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2112"/>
              <a:ext cx="448" cy="445"/>
              <a:chOff x="4112" y="2530"/>
              <a:chExt cx="448" cy="445"/>
            </a:xfrm>
          </p:grpSpPr>
          <p:sp>
            <p:nvSpPr>
              <p:cNvPr id="9228" name="Oval 92">
                <a:extLst>
                  <a:ext uri="{FF2B5EF4-FFF2-40B4-BE49-F238E27FC236}">
                    <a16:creationId xmlns:a16="http://schemas.microsoft.com/office/drawing/2014/main" id="{92DAC6F1-0ECF-48FF-87B6-16221374A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112" y="2916"/>
                <a:ext cx="59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29" name="Oval 93">
                <a:extLst>
                  <a:ext uri="{FF2B5EF4-FFF2-40B4-BE49-F238E27FC236}">
                    <a16:creationId xmlns:a16="http://schemas.microsoft.com/office/drawing/2014/main" id="{D5FC763A-B635-4443-AA6E-EF6216405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13075">
                <a:off x="4351" y="2738"/>
                <a:ext cx="60" cy="59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9230" name="Group 94">
                <a:extLst>
                  <a:ext uri="{FF2B5EF4-FFF2-40B4-BE49-F238E27FC236}">
                    <a16:creationId xmlns:a16="http://schemas.microsoft.com/office/drawing/2014/main" id="{3842F8E4-B60B-406C-917B-66B767A923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13075">
                <a:off x="4440" y="2560"/>
                <a:ext cx="149" cy="90"/>
                <a:chOff x="576" y="2688"/>
                <a:chExt cx="240" cy="144"/>
              </a:xfrm>
            </p:grpSpPr>
            <p:sp>
              <p:nvSpPr>
                <p:cNvPr id="9234" name="AutoShape 95">
                  <a:extLst>
                    <a:ext uri="{FF2B5EF4-FFF2-40B4-BE49-F238E27FC236}">
                      <a16:creationId xmlns:a16="http://schemas.microsoft.com/office/drawing/2014/main" id="{35F339E4-814B-4D7F-85BC-C7F0F057B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5" name="AutoShape 96">
                  <a:extLst>
                    <a:ext uri="{FF2B5EF4-FFF2-40B4-BE49-F238E27FC236}">
                      <a16:creationId xmlns:a16="http://schemas.microsoft.com/office/drawing/2014/main" id="{D6DCE325-D35E-4278-AC9E-7E9E340216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66"/>
                </a:solidFill>
                <a:ln w="9525">
                  <a:solidFill>
                    <a:srgbClr val="00CC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231" name="Group 97">
                <a:extLst>
                  <a:ext uri="{FF2B5EF4-FFF2-40B4-BE49-F238E27FC236}">
                    <a16:creationId xmlns:a16="http://schemas.microsoft.com/office/drawing/2014/main" id="{E592F347-BA73-4C90-AE78-482D5BD6E9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048767">
                <a:off x="4171" y="2797"/>
                <a:ext cx="149" cy="89"/>
                <a:chOff x="576" y="2688"/>
                <a:chExt cx="240" cy="144"/>
              </a:xfrm>
            </p:grpSpPr>
            <p:sp>
              <p:nvSpPr>
                <p:cNvPr id="9232" name="AutoShape 98">
                  <a:extLst>
                    <a:ext uri="{FF2B5EF4-FFF2-40B4-BE49-F238E27FC236}">
                      <a16:creationId xmlns:a16="http://schemas.microsoft.com/office/drawing/2014/main" id="{7E5CB045-374F-4EF9-A7B7-23E67E4CF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2736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3" name="AutoShape 99">
                  <a:extLst>
                    <a:ext uri="{FF2B5EF4-FFF2-40B4-BE49-F238E27FC236}">
                      <a16:creationId xmlns:a16="http://schemas.microsoft.com/office/drawing/2014/main" id="{46E4F586-DFEB-4D26-A013-309FC1DB86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 flipV="1">
                  <a:off x="672" y="2688"/>
                  <a:ext cx="144" cy="96"/>
                </a:xfrm>
                <a:custGeom>
                  <a:avLst/>
                  <a:gdLst>
                    <a:gd name="T0" fmla="*/ 72 w 21600"/>
                    <a:gd name="T1" fmla="*/ 0 h 21600"/>
                    <a:gd name="T2" fmla="*/ 18 w 21600"/>
                    <a:gd name="T3" fmla="*/ 48 h 21600"/>
                    <a:gd name="T4" fmla="*/ 72 w 21600"/>
                    <a:gd name="T5" fmla="*/ 24 h 21600"/>
                    <a:gd name="T6" fmla="*/ 126 w 21600"/>
                    <a:gd name="T7" fmla="*/ 4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1366" name="Text Box 102">
            <a:extLst>
              <a:ext uri="{FF2B5EF4-FFF2-40B4-BE49-F238E27FC236}">
                <a16:creationId xmlns:a16="http://schemas.microsoft.com/office/drawing/2014/main" id="{80E55FE9-E332-4CE0-9B18-BE02A8BDB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8339"/>
            <a:ext cx="7086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Each part is a fraction.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We call these parts halves.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0000FF"/>
                </a:solidFill>
                <a:latin typeface="Comic Sans MS" panose="030F0702030302020204" pitchFamily="66" charset="0"/>
              </a:rPr>
              <a:t>It is important that they are 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362B8A5E-8923-4579-8098-31A7354C81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82726"/>
          <a:ext cx="21336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2838846" imgH="2819794" progId="Paint.Picture">
                  <p:embed/>
                </p:oleObj>
              </mc:Choice>
              <mc:Fallback>
                <p:oleObj name="Bitmap Image" r:id="rId4" imgW="2838846" imgH="2819794" progId="Paint.Picture">
                  <p:embed/>
                  <p:pic>
                    <p:nvPicPr>
                      <p:cNvPr id="1026" name="Object 3">
                        <a:extLst>
                          <a:ext uri="{FF2B5EF4-FFF2-40B4-BE49-F238E27FC236}">
                            <a16:creationId xmlns:a16="http://schemas.microsoft.com/office/drawing/2014/main" id="{362B8A5E-8923-4579-8098-31A7354C81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82726"/>
                        <a:ext cx="2133600" cy="211931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>
            <a:extLst>
              <a:ext uri="{FF2B5EF4-FFF2-40B4-BE49-F238E27FC236}">
                <a16:creationId xmlns:a16="http://schemas.microsoft.com/office/drawing/2014/main" id="{710A78AB-043F-4489-8758-21F002B428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482725"/>
          <a:ext cx="2133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3467584" imgH="3277057" progId="Paint.Picture">
                  <p:embed/>
                </p:oleObj>
              </mc:Choice>
              <mc:Fallback>
                <p:oleObj name="Bitmap Image" r:id="rId6" imgW="3467584" imgH="3277057" progId="Paint.Picture">
                  <p:embed/>
                  <p:pic>
                    <p:nvPicPr>
                      <p:cNvPr id="1027" name="Object 4">
                        <a:extLst>
                          <a:ext uri="{FF2B5EF4-FFF2-40B4-BE49-F238E27FC236}">
                            <a16:creationId xmlns:a16="http://schemas.microsoft.com/office/drawing/2014/main" id="{710A78AB-043F-4489-8758-21F002B428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241" t="12791" r="21429" b="12790"/>
                      <a:stretch>
                        <a:fillRect/>
                      </a:stretch>
                    </p:blipFill>
                    <p:spPr bwMode="auto">
                      <a:xfrm>
                        <a:off x="4876800" y="1482725"/>
                        <a:ext cx="2133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>
            <a:extLst>
              <a:ext uri="{FF2B5EF4-FFF2-40B4-BE49-F238E27FC236}">
                <a16:creationId xmlns:a16="http://schemas.microsoft.com/office/drawing/2014/main" id="{40C2D482-CDFE-4107-8F2C-85E7B804D6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1" y="1447801"/>
          <a:ext cx="233362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8" imgW="2333333" imgH="2219635" progId="Paint.Picture">
                  <p:embed/>
                </p:oleObj>
              </mc:Choice>
              <mc:Fallback>
                <p:oleObj name="Bitmap Image" r:id="rId8" imgW="2333333" imgH="2219635" progId="Paint.Picture">
                  <p:embed/>
                  <p:pic>
                    <p:nvPicPr>
                      <p:cNvPr id="1028" name="Object 7">
                        <a:extLst>
                          <a:ext uri="{FF2B5EF4-FFF2-40B4-BE49-F238E27FC236}">
                            <a16:creationId xmlns:a16="http://schemas.microsoft.com/office/drawing/2014/main" id="{40C2D482-CDFE-4107-8F2C-85E7B804D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1" y="1447801"/>
                        <a:ext cx="233362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9">
            <a:extLst>
              <a:ext uri="{FF2B5EF4-FFF2-40B4-BE49-F238E27FC236}">
                <a16:creationId xmlns:a16="http://schemas.microsoft.com/office/drawing/2014/main" id="{D12A24CE-EE54-4209-B2DB-1D3B24817E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1" y="4062413"/>
          <a:ext cx="2003425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0" imgW="1867161" imgH="2076740" progId="Paint.Picture">
                  <p:embed/>
                </p:oleObj>
              </mc:Choice>
              <mc:Fallback>
                <p:oleObj name="Bitmap Image" r:id="rId10" imgW="1867161" imgH="2076740" progId="Paint.Picture">
                  <p:embed/>
                  <p:pic>
                    <p:nvPicPr>
                      <p:cNvPr id="1029" name="Object 9">
                        <a:extLst>
                          <a:ext uri="{FF2B5EF4-FFF2-40B4-BE49-F238E27FC236}">
                            <a16:creationId xmlns:a16="http://schemas.microsoft.com/office/drawing/2014/main" id="{D12A24CE-EE54-4209-B2DB-1D3B24817E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1" y="4062413"/>
                        <a:ext cx="2003425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1">
            <a:extLst>
              <a:ext uri="{FF2B5EF4-FFF2-40B4-BE49-F238E27FC236}">
                <a16:creationId xmlns:a16="http://schemas.microsoft.com/office/drawing/2014/main" id="{742D428A-E053-44D3-95D8-96C868E55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4062414"/>
          <a:ext cx="2362200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2" imgW="2429214" imgH="1914286" progId="Paint.Picture">
                  <p:embed/>
                </p:oleObj>
              </mc:Choice>
              <mc:Fallback>
                <p:oleObj name="Bitmap Image" r:id="rId12" imgW="2429214" imgH="1914286" progId="Paint.Picture">
                  <p:embed/>
                  <p:pic>
                    <p:nvPicPr>
                      <p:cNvPr id="1030" name="Object 11">
                        <a:extLst>
                          <a:ext uri="{FF2B5EF4-FFF2-40B4-BE49-F238E27FC236}">
                            <a16:creationId xmlns:a16="http://schemas.microsoft.com/office/drawing/2014/main" id="{742D428A-E053-44D3-95D8-96C868E551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7500" b="11169"/>
                      <a:stretch>
                        <a:fillRect/>
                      </a:stretch>
                    </p:blipFill>
                    <p:spPr bwMode="auto">
                      <a:xfrm>
                        <a:off x="7543800" y="4062414"/>
                        <a:ext cx="2362200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2">
            <a:extLst>
              <a:ext uri="{FF2B5EF4-FFF2-40B4-BE49-F238E27FC236}">
                <a16:creationId xmlns:a16="http://schemas.microsoft.com/office/drawing/2014/main" id="{90C32CF9-D7B2-4350-83D6-2D61E1040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10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Which of these shapes are split into halves?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9E630418-8A05-4DBB-BA46-8F87C35A1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81201"/>
            <a:ext cx="99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Wingdings" panose="05000000000000000000" pitchFamily="2" charset="2"/>
              <a:buNone/>
            </a:pPr>
            <a:endParaRPr lang="en-GB" altLang="en-US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/>
              <a:t> 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6DDFF802-ABB9-4452-A871-D77F5E18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710114"/>
            <a:ext cx="99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Wingdings" panose="05000000000000000000" pitchFamily="2" charset="2"/>
              <a:buNone/>
            </a:pPr>
            <a:endParaRPr lang="en-GB" altLang="en-US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/>
              <a:t> </a:t>
            </a:r>
          </a:p>
        </p:txBody>
      </p:sp>
      <p:graphicFrame>
        <p:nvGraphicFramePr>
          <p:cNvPr id="1031" name="Object 16">
            <a:extLst>
              <a:ext uri="{FF2B5EF4-FFF2-40B4-BE49-F238E27FC236}">
                <a16:creationId xmlns:a16="http://schemas.microsoft.com/office/drawing/2014/main" id="{0044E3DD-A286-4420-B6B3-A3E317A37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73526"/>
          <a:ext cx="236220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2371429" imgH="2000000" progId="Paint.Picture">
                  <p:embed/>
                </p:oleObj>
              </mc:Choice>
              <mc:Fallback>
                <p:oleObj name="Bitmap Image" r:id="rId14" imgW="2371429" imgH="2000000" progId="Paint.Picture">
                  <p:embed/>
                  <p:pic>
                    <p:nvPicPr>
                      <p:cNvPr id="1031" name="Object 16">
                        <a:extLst>
                          <a:ext uri="{FF2B5EF4-FFF2-40B4-BE49-F238E27FC236}">
                            <a16:creationId xmlns:a16="http://schemas.microsoft.com/office/drawing/2014/main" id="{0044E3DD-A286-4420-B6B3-A3E317A375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417"/>
                      <a:stretch>
                        <a:fillRect/>
                      </a:stretch>
                    </p:blipFill>
                    <p:spPr bwMode="auto">
                      <a:xfrm>
                        <a:off x="2286000" y="4073526"/>
                        <a:ext cx="2362200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Text Box 17">
            <a:extLst>
              <a:ext uri="{FF2B5EF4-FFF2-40B4-BE49-F238E27FC236}">
                <a16:creationId xmlns:a16="http://schemas.microsoft.com/office/drawing/2014/main" id="{5B3E5879-213C-4856-BEF5-7848894BA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1"/>
            <a:ext cx="99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Wingdings" panose="05000000000000000000" pitchFamily="2" charset="2"/>
              <a:buNone/>
            </a:pPr>
            <a:endParaRPr lang="en-GB" altLang="en-US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/>
              <a:t> 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DEB3A223-BA7A-466E-8362-33FA587A6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81201"/>
            <a:ext cx="99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Arial" panose="020B0604020202020204" pitchFamily="34" charset="0"/>
              <a:buChar char="x"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Arial" panose="020B0604020202020204" pitchFamily="34" charset="0"/>
              <a:buChar char="x"/>
            </a:pPr>
            <a:r>
              <a:rPr lang="en-GB" altLang="en-US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483A5109-6A7F-4DFD-96D5-6A229C4F2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1981201"/>
            <a:ext cx="99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Arial" panose="020B0604020202020204" pitchFamily="34" charset="0"/>
              <a:buChar char="x"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Arial" panose="020B0604020202020204" pitchFamily="34" charset="0"/>
              <a:buChar char="x"/>
            </a:pPr>
            <a:r>
              <a:rPr lang="en-GB" altLang="en-US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5F6B0300-7676-44DA-A9BD-EE6B4DF4B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710114"/>
            <a:ext cx="99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Arial" panose="020B0604020202020204" pitchFamily="34" charset="0"/>
              <a:buChar char="x"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200000"/>
              <a:buFont typeface="Arial" panose="020B0604020202020204" pitchFamily="34" charset="0"/>
              <a:buChar char="x"/>
            </a:pPr>
            <a:r>
              <a:rPr lang="en-GB" altLang="en-US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inal answ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inal answ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inal answ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inal answ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inal answ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inal answ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utoUpdateAnimBg="0"/>
      <p:bldP spid="14351" grpId="0" autoUpdateAnimBg="0"/>
      <p:bldP spid="14353" grpId="0" autoUpdateAnimBg="0"/>
      <p:bldP spid="14354" grpId="0" autoUpdateAnimBg="0"/>
      <p:bldP spid="14355" grpId="0" autoUpdateAnimBg="0"/>
      <p:bldP spid="14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F63B39A8-64F9-4EBA-AAB2-6F7A241B6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0000FF"/>
                </a:solidFill>
              </a:rPr>
              <a:t>One half can be written like this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25C65348-FB2B-4933-AEE7-B63E65B8F4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1" y="1509714"/>
          <a:ext cx="1838325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15363" name="Object 3">
                        <a:extLst>
                          <a:ext uri="{FF2B5EF4-FFF2-40B4-BE49-F238E27FC236}">
                            <a16:creationId xmlns:a16="http://schemas.microsoft.com/office/drawing/2014/main" id="{25C65348-FB2B-4933-AEE7-B63E65B8F4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1509714"/>
                        <a:ext cx="1838325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>
            <a:extLst>
              <a:ext uri="{FF2B5EF4-FFF2-40B4-BE49-F238E27FC236}">
                <a16:creationId xmlns:a16="http://schemas.microsoft.com/office/drawing/2014/main" id="{2126022F-E6F9-47B0-A7FF-FBA7B6CB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2228851"/>
            <a:ext cx="54102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4400">
                <a:solidFill>
                  <a:srgbClr val="FFFF00"/>
                </a:solidFill>
              </a:rPr>
              <a:t>	As you can see fractions are made up of 2 different parts.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4400">
                <a:solidFill>
                  <a:srgbClr val="FFFF00"/>
                </a:solidFill>
              </a:rPr>
              <a:t>	One part on the top and one part on the bottom.</a:t>
            </a:r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5" name="AutoShape 5">
            <a:extLst>
              <a:ext uri="{FF2B5EF4-FFF2-40B4-BE49-F238E27FC236}">
                <a16:creationId xmlns:a16="http://schemas.microsoft.com/office/drawing/2014/main" id="{E0B3A967-C4FB-47FB-AEE6-16226520D5CC}"/>
              </a:ext>
            </a:extLst>
          </p:cNvPr>
          <p:cNvSpPr>
            <a:spLocks noChangeArrowheads="1"/>
          </p:cNvSpPr>
          <p:nvPr/>
        </p:nvSpPr>
        <p:spPr bwMode="auto">
          <a:xfrm rot="1452166">
            <a:off x="4154488" y="5661025"/>
            <a:ext cx="862012" cy="215900"/>
          </a:xfrm>
          <a:prstGeom prst="leftArrow">
            <a:avLst>
              <a:gd name="adj1" fmla="val 50000"/>
              <a:gd name="adj2" fmla="val 99816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AutoShape 7">
            <a:extLst>
              <a:ext uri="{FF2B5EF4-FFF2-40B4-BE49-F238E27FC236}">
                <a16:creationId xmlns:a16="http://schemas.microsoft.com/office/drawing/2014/main" id="{AF6DBA6F-D1B5-47E9-8EA2-237CE5A24C4B}"/>
              </a:ext>
            </a:extLst>
          </p:cNvPr>
          <p:cNvSpPr>
            <a:spLocks noChangeArrowheads="1"/>
          </p:cNvSpPr>
          <p:nvPr/>
        </p:nvSpPr>
        <p:spPr bwMode="auto">
          <a:xfrm rot="2200345">
            <a:off x="3890963" y="3848100"/>
            <a:ext cx="1268412" cy="228600"/>
          </a:xfrm>
          <a:prstGeom prst="leftArrow">
            <a:avLst>
              <a:gd name="adj1" fmla="val 50000"/>
              <a:gd name="adj2" fmla="val 138715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ing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536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536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 animBg="1"/>
      <p:bldP spid="15365" grpId="1" animBg="1"/>
      <p:bldP spid="15367" grpId="0" animBg="1"/>
      <p:bldP spid="1536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71F6D249-E6AA-4638-8B15-2BC96E4C873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640014" y="1509714"/>
          <a:ext cx="1838325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12291" name="Object 3">
                        <a:extLst>
                          <a:ext uri="{FF2B5EF4-FFF2-40B4-BE49-F238E27FC236}">
                            <a16:creationId xmlns:a16="http://schemas.microsoft.com/office/drawing/2014/main" id="{71F6D249-E6AA-4638-8B15-2BC96E4C87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1509714"/>
                        <a:ext cx="1838325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AutoShape 4">
            <a:extLst>
              <a:ext uri="{FF2B5EF4-FFF2-40B4-BE49-F238E27FC236}">
                <a16:creationId xmlns:a16="http://schemas.microsoft.com/office/drawing/2014/main" id="{72540DDF-31FD-48E5-B643-8CC3903E9245}"/>
              </a:ext>
            </a:extLst>
          </p:cNvPr>
          <p:cNvSpPr>
            <a:spLocks noChangeArrowheads="1"/>
          </p:cNvSpPr>
          <p:nvPr/>
        </p:nvSpPr>
        <p:spPr bwMode="auto">
          <a:xfrm rot="20867920">
            <a:off x="4468814" y="2478089"/>
            <a:ext cx="2016125" cy="287337"/>
          </a:xfrm>
          <a:prstGeom prst="leftArrow">
            <a:avLst>
              <a:gd name="adj1" fmla="val 50000"/>
              <a:gd name="adj2" fmla="val 175415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3941D7C9-F97C-4FBF-91F9-099FEB726D96}"/>
              </a:ext>
            </a:extLst>
          </p:cNvPr>
          <p:cNvSpPr>
            <a:spLocks noChangeArrowheads="1"/>
          </p:cNvSpPr>
          <p:nvPr/>
        </p:nvSpPr>
        <p:spPr bwMode="auto">
          <a:xfrm rot="443240">
            <a:off x="4500564" y="5299076"/>
            <a:ext cx="2016125" cy="322263"/>
          </a:xfrm>
          <a:prstGeom prst="leftArrow">
            <a:avLst>
              <a:gd name="adj1" fmla="val 50000"/>
              <a:gd name="adj2" fmla="val 156404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8E3AFE02-3879-47AE-B5A3-FD8265922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6" y="1916114"/>
            <a:ext cx="2663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The top number is the number of parts</a:t>
            </a:r>
            <a:endParaRPr lang="en-US" altLang="en-US" sz="28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CC55A70F-AB0A-44C9-B898-48CAC799F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4508501"/>
            <a:ext cx="2663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The bottom number is the total number of parts</a:t>
            </a:r>
            <a:endParaRPr lang="en-US" altLang="en-US" sz="28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id="{14D02138-CA96-46F2-AA66-54B9A2C18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57200"/>
            <a:ext cx="716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The top and bottom parts of the fraction have different meanings.</a:t>
            </a:r>
            <a:endParaRPr lang="en-US" altLang="en-US" sz="32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ing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3" grpId="0" animBg="1"/>
      <p:bldP spid="12293" grpId="1" animBg="1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A8F657C5-82F9-4A9A-AB40-1AB91C3CF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Another name for these parts is</a:t>
            </a:r>
            <a:endParaRPr lang="en-US" altLang="en-US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315" name="Object 3">
            <a:extLst>
              <a:ext uri="{FF2B5EF4-FFF2-40B4-BE49-F238E27FC236}">
                <a16:creationId xmlns:a16="http://schemas.microsoft.com/office/drawing/2014/main" id="{505C0AD2-AAE5-4FA2-83A1-378456ADEC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0014" y="1509714"/>
          <a:ext cx="1838325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13315" name="Object 3">
                        <a:extLst>
                          <a:ext uri="{FF2B5EF4-FFF2-40B4-BE49-F238E27FC236}">
                            <a16:creationId xmlns:a16="http://schemas.microsoft.com/office/drawing/2014/main" id="{505C0AD2-AAE5-4FA2-83A1-378456ADEC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1509714"/>
                        <a:ext cx="1838325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AutoShape 4">
            <a:extLst>
              <a:ext uri="{FF2B5EF4-FFF2-40B4-BE49-F238E27FC236}">
                <a16:creationId xmlns:a16="http://schemas.microsoft.com/office/drawing/2014/main" id="{CCB4EF2D-A901-4B28-AEE0-8ADC89FDEB66}"/>
              </a:ext>
            </a:extLst>
          </p:cNvPr>
          <p:cNvSpPr>
            <a:spLocks noChangeArrowheads="1"/>
          </p:cNvSpPr>
          <p:nvPr/>
        </p:nvSpPr>
        <p:spPr bwMode="auto">
          <a:xfrm rot="21279501">
            <a:off x="4440239" y="2420939"/>
            <a:ext cx="2592387" cy="503237"/>
          </a:xfrm>
          <a:prstGeom prst="leftArrow">
            <a:avLst>
              <a:gd name="adj1" fmla="val 50000"/>
              <a:gd name="adj2" fmla="val 128786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927A36DB-31D1-4CE2-A883-384C7D5D5126}"/>
              </a:ext>
            </a:extLst>
          </p:cNvPr>
          <p:cNvSpPr>
            <a:spLocks noChangeArrowheads="1"/>
          </p:cNvSpPr>
          <p:nvPr/>
        </p:nvSpPr>
        <p:spPr bwMode="auto">
          <a:xfrm rot="443240">
            <a:off x="4511675" y="5157789"/>
            <a:ext cx="2592388" cy="503237"/>
          </a:xfrm>
          <a:prstGeom prst="leftArrow">
            <a:avLst>
              <a:gd name="adj1" fmla="val 50000"/>
              <a:gd name="adj2" fmla="val 128786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0A558E3F-DE0C-456C-A426-23AF68B6E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2074863"/>
            <a:ext cx="2663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The numerator</a:t>
            </a:r>
            <a:endParaRPr lang="en-US" altLang="en-US" sz="32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64D68002-7B4B-4D91-AE8B-851D57F79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4868863"/>
            <a:ext cx="2663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The denominator</a:t>
            </a:r>
            <a:endParaRPr lang="en-US" altLang="en-US" sz="32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ing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eep_m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/>
      <p:bldP spid="133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431</Words>
  <Application>Microsoft Office PowerPoint</Application>
  <PresentationFormat>Widescreen</PresentationFormat>
  <Paragraphs>61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Bitmap Image</vt:lpstr>
      <vt:lpstr>Equation</vt:lpstr>
      <vt:lpstr>Tuesday Term 5 Week 1</vt:lpstr>
      <vt:lpstr>L.I. to understand and use fractions</vt:lpstr>
      <vt:lpstr>What do you think a fraction is?</vt:lpstr>
      <vt:lpstr>Mario uses fractions to split up his pizzas</vt:lpstr>
      <vt:lpstr>Mario splits the pizza into two equal parts.</vt:lpstr>
      <vt:lpstr>PowerPoint Presentation</vt:lpstr>
      <vt:lpstr>One half can be written like this</vt:lpstr>
      <vt:lpstr>PowerPoint Presentation</vt:lpstr>
      <vt:lpstr>Another name for these parts is</vt:lpstr>
      <vt:lpstr>The numerator is the top part. It shows how many parts of the whole we are talking about.</vt:lpstr>
      <vt:lpstr>Activity</vt:lpstr>
      <vt:lpstr>Plenary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Term 4 Week 4</dc:title>
  <dc:creator>Anna Birkby</dc:creator>
  <cp:lastModifiedBy>Anna Birkby</cp:lastModifiedBy>
  <cp:revision>30</cp:revision>
  <dcterms:created xsi:type="dcterms:W3CDTF">2021-03-14T18:38:19Z</dcterms:created>
  <dcterms:modified xsi:type="dcterms:W3CDTF">2021-04-18T16:40:00Z</dcterms:modified>
</cp:coreProperties>
</file>