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264" r:id="rId3"/>
    <p:sldId id="275" r:id="rId4"/>
    <p:sldId id="276" r:id="rId5"/>
    <p:sldId id="277" r:id="rId6"/>
    <p:sldId id="278" r:id="rId7"/>
    <p:sldId id="279" r:id="rId8"/>
    <p:sldId id="267" r:id="rId9"/>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Twinkl" pitchFamily="2" charset="0"/>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640"/>
    <a:srgbClr val="18A0DB"/>
    <a:srgbClr val="DE1E5A"/>
    <a:srgbClr val="BC0105"/>
    <a:srgbClr val="4DB1E3"/>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987" autoAdjust="0"/>
    <p:restoredTop sz="94660"/>
  </p:normalViewPr>
  <p:slideViewPr>
    <p:cSldViewPr snapToGrid="0" showGuides="1">
      <p:cViewPr varScale="1">
        <p:scale>
          <a:sx n="115" d="100"/>
          <a:sy n="115" d="100"/>
        </p:scale>
        <p:origin x="756" y="10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29/10/2019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29/10/2019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reading-comprehension-worksheets-roi-resources-3rd-4th-class-sese-science-living-things/reading-comprehension-worksheets-roi-resources-3rd-4th-class-sese-science-living-things-plants-and-animals/reading-comprehension-worksheets-roi-resources-3rd-4th-class-sese-science-living-things-plants-and-animals-processes-of-life" TargetMode="External"/><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hyperlink" Target="https://www.twinkl.co.uk/" TargetMode="Externa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resources/reading-comprehension-worksheets-roi-resources-3rd-4th-class-sese-science-living-things/reading-comprehension-worksheets-roi-resources-3rd-4th-class-sese-science-living-things-plants-and-animals/reading-comprehension-worksheets-roi-resources-3rd-4th-class-sese-science-living-things-plants-and-animals-processes-of-life" TargetMode="External"/><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hyperlink" Target="https://www.twinkl.co.uk/" TargetMode="Externa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5"/>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5"/>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72039" y="492983"/>
            <a:ext cx="8220075" cy="1437467"/>
          </a:xfrm>
          <a:prstGeom prst="roundRect">
            <a:avLst>
              <a:gd name="adj" fmla="val 0"/>
            </a:avLst>
          </a:prstGeom>
        </p:spPr>
        <p:txBody>
          <a:bodyPr/>
          <a:lstStyle/>
          <a:p>
            <a:pPr algn="ctr"/>
            <a:r>
              <a:rPr lang="en-IE" sz="2800" dirty="0"/>
              <a:t>Dandelions go through many changes throughout their life. This is called the life cycle of a dandelion. </a:t>
            </a:r>
            <a:endParaRPr lang="en-GB" sz="2800" dirty="0">
              <a:latin typeface="+mn-lt"/>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7826" r="15515"/>
          <a:stretch/>
        </p:blipFill>
        <p:spPr>
          <a:xfrm>
            <a:off x="6150124" y="2930117"/>
            <a:ext cx="1430177" cy="1399235"/>
          </a:xfrm>
          <a:prstGeom prst="ellipse">
            <a:avLst/>
          </a:prstGeom>
          <a:ln w="57150">
            <a:solidFill>
              <a:srgbClr val="009640"/>
            </a:solidFill>
          </a:ln>
          <a:effec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1025" t="515" r="24055" b="-515"/>
          <a:stretch/>
        </p:blipFill>
        <p:spPr>
          <a:xfrm>
            <a:off x="5227614" y="4712543"/>
            <a:ext cx="1459202" cy="1411035"/>
          </a:xfrm>
          <a:prstGeom prst="ellipse">
            <a:avLst/>
          </a:prstGeom>
          <a:ln w="38100">
            <a:solidFill>
              <a:srgbClr val="009640"/>
            </a:solidFill>
          </a:ln>
          <a:effec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0439" t="1196" r="15172" b="1955"/>
          <a:stretch/>
        </p:blipFill>
        <p:spPr>
          <a:xfrm>
            <a:off x="2736816" y="4778035"/>
            <a:ext cx="1430177" cy="1424033"/>
          </a:xfrm>
          <a:prstGeom prst="ellipse">
            <a:avLst/>
          </a:prstGeom>
          <a:ln w="38100">
            <a:solidFill>
              <a:srgbClr val="009640"/>
            </a:solidFill>
          </a:ln>
          <a:effectLst/>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2337" r="20303"/>
          <a:stretch/>
        </p:blipFill>
        <p:spPr>
          <a:xfrm>
            <a:off x="1458971" y="3061327"/>
            <a:ext cx="1425708" cy="1411035"/>
          </a:xfrm>
          <a:prstGeom prst="ellipse">
            <a:avLst/>
          </a:prstGeom>
          <a:ln w="38100">
            <a:solidFill>
              <a:srgbClr val="009640"/>
            </a:solidFill>
          </a:ln>
          <a:effectLst/>
        </p:spPr>
      </p:pic>
      <p:cxnSp>
        <p:nvCxnSpPr>
          <p:cNvPr id="18" name="Straight Arrow Connector 17"/>
          <p:cNvCxnSpPr/>
          <p:nvPr/>
        </p:nvCxnSpPr>
        <p:spPr>
          <a:xfrm flipH="1">
            <a:off x="6602136" y="4118020"/>
            <a:ext cx="263078" cy="717564"/>
          </a:xfrm>
          <a:prstGeom prst="straightConnector1">
            <a:avLst/>
          </a:prstGeom>
          <a:ln w="38100">
            <a:solidFill>
              <a:srgbClr val="00964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335580" y="5568178"/>
            <a:ext cx="845231" cy="18546"/>
          </a:xfrm>
          <a:prstGeom prst="straightConnector1">
            <a:avLst/>
          </a:prstGeom>
          <a:ln w="38100">
            <a:solidFill>
              <a:srgbClr val="00964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2171825" y="4657028"/>
            <a:ext cx="378033" cy="747629"/>
          </a:xfrm>
          <a:prstGeom prst="straightConnector1">
            <a:avLst/>
          </a:prstGeom>
          <a:ln w="38100">
            <a:solidFill>
              <a:srgbClr val="00964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773606" y="2621311"/>
            <a:ext cx="909161" cy="289302"/>
          </a:xfrm>
          <a:prstGeom prst="straightConnector1">
            <a:avLst/>
          </a:prstGeom>
          <a:ln w="38100">
            <a:solidFill>
              <a:srgbClr val="00964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941061" y="5401174"/>
            <a:ext cx="896253" cy="369332"/>
          </a:xfrm>
          <a:prstGeom prst="rect">
            <a:avLst/>
          </a:prstGeom>
          <a:solidFill>
            <a:srgbClr val="009640"/>
          </a:solidFill>
        </p:spPr>
        <p:txBody>
          <a:bodyPr wrap="square" rtlCol="0">
            <a:spAutoFit/>
          </a:bodyPr>
          <a:lstStyle/>
          <a:p>
            <a:pPr algn="ctr"/>
            <a:r>
              <a:rPr lang="en-GB" dirty="0">
                <a:solidFill>
                  <a:schemeClr val="bg1"/>
                </a:solidFill>
              </a:rPr>
              <a:t>flower</a:t>
            </a:r>
          </a:p>
        </p:txBody>
      </p:sp>
      <p:sp>
        <p:nvSpPr>
          <p:cNvPr id="35" name="TextBox 34"/>
          <p:cNvSpPr txBox="1"/>
          <p:nvPr/>
        </p:nvSpPr>
        <p:spPr>
          <a:xfrm>
            <a:off x="1770944" y="5259307"/>
            <a:ext cx="1231097" cy="369332"/>
          </a:xfrm>
          <a:prstGeom prst="rect">
            <a:avLst/>
          </a:prstGeom>
          <a:solidFill>
            <a:srgbClr val="009640"/>
          </a:solidFill>
        </p:spPr>
        <p:txBody>
          <a:bodyPr wrap="square" rtlCol="0">
            <a:spAutoFit/>
          </a:bodyPr>
          <a:lstStyle/>
          <a:p>
            <a:pPr algn="ctr"/>
            <a:r>
              <a:rPr lang="en-GB" dirty="0">
                <a:solidFill>
                  <a:schemeClr val="bg1"/>
                </a:solidFill>
              </a:rPr>
              <a:t>Seed head</a:t>
            </a:r>
          </a:p>
        </p:txBody>
      </p:sp>
      <p:sp>
        <p:nvSpPr>
          <p:cNvPr id="36" name="TextBox 35"/>
          <p:cNvSpPr txBox="1"/>
          <p:nvPr/>
        </p:nvSpPr>
        <p:spPr>
          <a:xfrm>
            <a:off x="981512" y="2876661"/>
            <a:ext cx="2565814" cy="369332"/>
          </a:xfrm>
          <a:prstGeom prst="rect">
            <a:avLst/>
          </a:prstGeom>
          <a:solidFill>
            <a:srgbClr val="009640"/>
          </a:solidFill>
        </p:spPr>
        <p:txBody>
          <a:bodyPr wrap="square" rtlCol="0">
            <a:spAutoFit/>
          </a:bodyPr>
          <a:lstStyle/>
          <a:p>
            <a:pPr algn="ctr"/>
            <a:r>
              <a:rPr lang="en-GB" dirty="0">
                <a:solidFill>
                  <a:schemeClr val="bg1"/>
                </a:solidFill>
              </a:rPr>
              <a:t>Seed dispersal by wind</a:t>
            </a:r>
          </a:p>
        </p:txBody>
      </p:sp>
      <p:sp>
        <p:nvSpPr>
          <p:cNvPr id="38" name="TextBox 37"/>
          <p:cNvSpPr txBox="1"/>
          <p:nvPr/>
        </p:nvSpPr>
        <p:spPr>
          <a:xfrm>
            <a:off x="3209952" y="3822872"/>
            <a:ext cx="2747263" cy="369332"/>
          </a:xfrm>
          <a:prstGeom prst="rect">
            <a:avLst/>
          </a:prstGeom>
          <a:solidFill>
            <a:srgbClr val="009640"/>
          </a:solidFill>
        </p:spPr>
        <p:txBody>
          <a:bodyPr wrap="square" rtlCol="0">
            <a:spAutoFit/>
          </a:bodyPr>
          <a:lstStyle/>
          <a:p>
            <a:pPr algn="ctr"/>
            <a:r>
              <a:rPr lang="en-GB" dirty="0">
                <a:solidFill>
                  <a:schemeClr val="bg1"/>
                </a:solidFill>
              </a:rPr>
              <a:t>Life cycle of a dandelion </a:t>
            </a:r>
          </a:p>
        </p:txBody>
      </p:sp>
      <p:pic>
        <p:nvPicPr>
          <p:cNvPr id="39" name="Picture 38"/>
          <p:cNvPicPr>
            <a:picLocks noChangeAspect="1"/>
          </p:cNvPicPr>
          <p:nvPr/>
        </p:nvPicPr>
        <p:blipFill rotWithShape="1">
          <a:blip r:embed="rId6" cstate="print">
            <a:extLst>
              <a:ext uri="{28A0092B-C50C-407E-A947-70E740481C1C}">
                <a14:useLocalDpi xmlns:a14="http://schemas.microsoft.com/office/drawing/2010/main" val="0"/>
              </a:ext>
            </a:extLst>
          </a:blip>
          <a:srcRect l="11112" t="413" r="21826" b="-413"/>
          <a:stretch/>
        </p:blipFill>
        <p:spPr>
          <a:xfrm>
            <a:off x="3840026" y="1902955"/>
            <a:ext cx="1492031" cy="1483219"/>
          </a:xfrm>
          <a:prstGeom prst="ellipse">
            <a:avLst/>
          </a:prstGeom>
          <a:ln w="38100">
            <a:solidFill>
              <a:srgbClr val="009640"/>
            </a:solidFill>
          </a:ln>
          <a:effectLst/>
        </p:spPr>
      </p:pic>
      <p:sp>
        <p:nvSpPr>
          <p:cNvPr id="33" name="TextBox 32"/>
          <p:cNvSpPr txBox="1"/>
          <p:nvPr/>
        </p:nvSpPr>
        <p:spPr>
          <a:xfrm>
            <a:off x="4838472" y="2282204"/>
            <a:ext cx="1448932" cy="369332"/>
          </a:xfrm>
          <a:prstGeom prst="rect">
            <a:avLst/>
          </a:prstGeom>
          <a:solidFill>
            <a:srgbClr val="009640"/>
          </a:solidFill>
        </p:spPr>
        <p:txBody>
          <a:bodyPr wrap="square" rtlCol="0">
            <a:spAutoFit/>
          </a:bodyPr>
          <a:lstStyle/>
          <a:p>
            <a:pPr algn="ctr"/>
            <a:r>
              <a:rPr lang="en-GB" dirty="0">
                <a:solidFill>
                  <a:schemeClr val="bg1"/>
                </a:solidFill>
              </a:rPr>
              <a:t>germination</a:t>
            </a:r>
          </a:p>
        </p:txBody>
      </p:sp>
      <p:cxnSp>
        <p:nvCxnSpPr>
          <p:cNvPr id="43" name="Straight Arrow Connector 42"/>
          <p:cNvCxnSpPr/>
          <p:nvPr/>
        </p:nvCxnSpPr>
        <p:spPr>
          <a:xfrm>
            <a:off x="5472471" y="2619081"/>
            <a:ext cx="735382" cy="442246"/>
          </a:xfrm>
          <a:prstGeom prst="straightConnector1">
            <a:avLst/>
          </a:prstGeom>
          <a:ln w="38100">
            <a:solidFill>
              <a:srgbClr val="00964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417085" y="4083061"/>
            <a:ext cx="896253" cy="369332"/>
          </a:xfrm>
          <a:prstGeom prst="rect">
            <a:avLst/>
          </a:prstGeom>
          <a:solidFill>
            <a:srgbClr val="009640"/>
          </a:solidFill>
        </p:spPr>
        <p:txBody>
          <a:bodyPr wrap="square" rtlCol="0">
            <a:spAutoFit/>
          </a:bodyPr>
          <a:lstStyle/>
          <a:p>
            <a:pPr algn="ctr"/>
            <a:r>
              <a:rPr lang="en-GB" dirty="0">
                <a:solidFill>
                  <a:schemeClr val="bg1"/>
                </a:solidFill>
              </a:rPr>
              <a:t>plant</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down)">
                                      <p:cBhvr>
                                        <p:cTn id="15" dur="500"/>
                                        <p:tgtEl>
                                          <p:spTgt spid="43"/>
                                        </p:tgtEl>
                                      </p:cBhvr>
                                    </p:animEffect>
                                  </p:childTnLst>
                                </p:cTn>
                              </p:par>
                              <p:par>
                                <p:cTn id="16" presetID="2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down)">
                                      <p:cBhvr>
                                        <p:cTn id="21" dur="500"/>
                                        <p:tgtEl>
                                          <p:spTgt spid="4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par>
                                <p:cTn id="27" presetID="22" presetClass="entr" presetSubtype="4"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down)">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par>
                                <p:cTn id="38" presetID="22" presetClass="entr" presetSubtype="4"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00"/>
                                        <p:tgtEl>
                                          <p:spTgt spid="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down)">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down)">
                                      <p:cBhvr>
                                        <p:cTn id="48" dur="500"/>
                                        <p:tgtEl>
                                          <p:spTgt spid="25"/>
                                        </p:tgtEl>
                                      </p:cBhvr>
                                    </p:animEffect>
                                  </p:childTnLst>
                                </p:cTn>
                              </p:par>
                              <p:par>
                                <p:cTn id="49" presetID="22" presetClass="entr" presetSubtype="4"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down)">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00"/>
                                        <p:tgtEl>
                                          <p:spTgt spid="2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down)">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8" grpId="0" animBg="1"/>
      <p:bldP spid="33" grpId="0" animBg="1"/>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30510" y="2600587"/>
            <a:ext cx="4662302" cy="2139193"/>
            <a:chOff x="830510" y="2600587"/>
            <a:chExt cx="4662302" cy="2139193"/>
          </a:xfrm>
        </p:grpSpPr>
        <p:sp>
          <p:nvSpPr>
            <p:cNvPr id="6" name="Rectangle 5"/>
            <p:cNvSpPr/>
            <p:nvPr/>
          </p:nvSpPr>
          <p:spPr>
            <a:xfrm>
              <a:off x="830510" y="2600587"/>
              <a:ext cx="4662302" cy="2139193"/>
            </a:xfrm>
            <a:prstGeom prst="rect">
              <a:avLst/>
            </a:prstGeom>
            <a:no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a:extLst>
                <a:ext uri="{FF2B5EF4-FFF2-40B4-BE49-F238E27FC236}">
                  <a16:creationId xmlns:a16="http://schemas.microsoft.com/office/drawing/2014/main" id="{3D56261D-B9E3-4690-943E-E560D584CC16}"/>
                </a:ext>
              </a:extLst>
            </p:cNvPr>
            <p:cNvSpPr txBox="1">
              <a:spLocks/>
            </p:cNvSpPr>
            <p:nvPr/>
          </p:nvSpPr>
          <p:spPr>
            <a:xfrm>
              <a:off x="973549" y="2886970"/>
              <a:ext cx="3841307" cy="15999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E" dirty="0">
                  <a:latin typeface="Twinkl" pitchFamily="2" charset="0"/>
                </a:rPr>
                <a:t>Each dandelion will begin its life as a seed. Dandelion seeds are spread by the wind. When the conditions are right, the seed will begin to sprout. The roots will push down into the soil and start to grow. </a:t>
              </a:r>
            </a:p>
          </p:txBody>
        </p:sp>
      </p:grpSp>
      <p:sp>
        <p:nvSpPr>
          <p:cNvPr id="2" name="Title 1"/>
          <p:cNvSpPr>
            <a:spLocks noGrp="1"/>
          </p:cNvSpPr>
          <p:nvPr>
            <p:ph type="title"/>
          </p:nvPr>
        </p:nvSpPr>
        <p:spPr/>
        <p:txBody>
          <a:bodyPr/>
          <a:lstStyle/>
          <a:p>
            <a:r>
              <a:rPr lang="en-IE" dirty="0"/>
              <a:t>Life Cycle of a Dandelion</a:t>
            </a:r>
            <a:endParaRPr lang="en-GB"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1112" t="413" r="21826" b="-413"/>
          <a:stretch/>
        </p:blipFill>
        <p:spPr>
          <a:xfrm>
            <a:off x="4823670" y="2024141"/>
            <a:ext cx="3184476" cy="3165668"/>
          </a:xfrm>
          <a:prstGeom prst="ellipse">
            <a:avLst/>
          </a:prstGeom>
          <a:ln w="38100">
            <a:solidFill>
              <a:srgbClr val="009640"/>
            </a:solidFill>
          </a:ln>
          <a:effectLst/>
        </p:spPr>
      </p:pic>
      <p:sp>
        <p:nvSpPr>
          <p:cNvPr id="4" name="TextBox 3"/>
          <p:cNvSpPr txBox="1"/>
          <p:nvPr/>
        </p:nvSpPr>
        <p:spPr>
          <a:xfrm>
            <a:off x="5492812" y="5005143"/>
            <a:ext cx="2023723" cy="646331"/>
          </a:xfrm>
          <a:prstGeom prst="rect">
            <a:avLst/>
          </a:prstGeom>
          <a:solidFill>
            <a:srgbClr val="009640"/>
          </a:solidFill>
        </p:spPr>
        <p:txBody>
          <a:bodyPr wrap="square" rtlCol="0">
            <a:spAutoFit/>
          </a:bodyPr>
          <a:lstStyle/>
          <a:p>
            <a:pPr algn="ctr"/>
            <a:r>
              <a:rPr lang="en-GB" dirty="0">
                <a:solidFill>
                  <a:schemeClr val="bg1"/>
                </a:solidFill>
              </a:rPr>
              <a:t>Stage 1</a:t>
            </a:r>
            <a:br>
              <a:rPr lang="en-GB" dirty="0">
                <a:solidFill>
                  <a:schemeClr val="bg1"/>
                </a:solidFill>
              </a:rPr>
            </a:br>
            <a:r>
              <a:rPr lang="en-GB" dirty="0">
                <a:solidFill>
                  <a:schemeClr val="bg1"/>
                </a:solidFill>
              </a:rPr>
              <a:t>Germination</a:t>
            </a:r>
          </a:p>
        </p:txBody>
      </p:sp>
    </p:spTree>
    <p:extLst>
      <p:ext uri="{BB962C8B-B14F-4D97-AF65-F5344CB8AC3E}">
        <p14:creationId xmlns:p14="http://schemas.microsoft.com/office/powerpoint/2010/main" val="85628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408095" y="2615279"/>
            <a:ext cx="4863450" cy="2139193"/>
            <a:chOff x="3408095" y="2615279"/>
            <a:chExt cx="4863450" cy="2139193"/>
          </a:xfrm>
        </p:grpSpPr>
        <p:sp>
          <p:nvSpPr>
            <p:cNvPr id="6" name="Rectangle 5"/>
            <p:cNvSpPr/>
            <p:nvPr/>
          </p:nvSpPr>
          <p:spPr>
            <a:xfrm>
              <a:off x="3408095" y="2615279"/>
              <a:ext cx="4863450" cy="2139193"/>
            </a:xfrm>
            <a:prstGeom prst="rect">
              <a:avLst/>
            </a:prstGeom>
            <a:no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a:extLst>
                <a:ext uri="{FF2B5EF4-FFF2-40B4-BE49-F238E27FC236}">
                  <a16:creationId xmlns:a16="http://schemas.microsoft.com/office/drawing/2014/main" id="{3D56261D-B9E3-4690-943E-E560D584CC16}"/>
                </a:ext>
              </a:extLst>
            </p:cNvPr>
            <p:cNvSpPr txBox="1">
              <a:spLocks/>
            </p:cNvSpPr>
            <p:nvPr/>
          </p:nvSpPr>
          <p:spPr>
            <a:xfrm>
              <a:off x="4245868" y="2936261"/>
              <a:ext cx="3891453" cy="15999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dirty="0">
                  <a:latin typeface="Twinkl" pitchFamily="2" charset="0"/>
                </a:rPr>
                <a:t>The young dandelion plant will then push up through the ground as it searches for sunlight. The plant will grow stronger as it gets nutrients from the soil. Buds and leaves will begin to grow.</a:t>
              </a:r>
            </a:p>
          </p:txBody>
        </p:sp>
      </p:gr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7826" r="15515"/>
          <a:stretch/>
        </p:blipFill>
        <p:spPr>
          <a:xfrm>
            <a:off x="858882" y="2061332"/>
            <a:ext cx="3271706" cy="3200922"/>
          </a:xfrm>
          <a:prstGeom prst="ellipse">
            <a:avLst/>
          </a:prstGeom>
          <a:ln w="57150">
            <a:solidFill>
              <a:srgbClr val="009640"/>
            </a:solidFill>
          </a:ln>
          <a:effectLst/>
        </p:spPr>
      </p:pic>
      <p:sp>
        <p:nvSpPr>
          <p:cNvPr id="2" name="Title 1"/>
          <p:cNvSpPr>
            <a:spLocks noGrp="1"/>
          </p:cNvSpPr>
          <p:nvPr>
            <p:ph type="title"/>
          </p:nvPr>
        </p:nvSpPr>
        <p:spPr/>
        <p:txBody>
          <a:bodyPr/>
          <a:lstStyle/>
          <a:p>
            <a:r>
              <a:rPr lang="en-IE" dirty="0"/>
              <a:t>Life Cycle of a Dandelion</a:t>
            </a:r>
            <a:endParaRPr lang="en-GB" dirty="0"/>
          </a:p>
        </p:txBody>
      </p:sp>
      <p:sp>
        <p:nvSpPr>
          <p:cNvPr id="4" name="TextBox 3"/>
          <p:cNvSpPr txBox="1"/>
          <p:nvPr/>
        </p:nvSpPr>
        <p:spPr>
          <a:xfrm>
            <a:off x="1482874" y="4979976"/>
            <a:ext cx="2023723" cy="646331"/>
          </a:xfrm>
          <a:prstGeom prst="rect">
            <a:avLst/>
          </a:prstGeom>
          <a:solidFill>
            <a:srgbClr val="009640"/>
          </a:solidFill>
        </p:spPr>
        <p:txBody>
          <a:bodyPr wrap="square" rtlCol="0">
            <a:spAutoFit/>
          </a:bodyPr>
          <a:lstStyle/>
          <a:p>
            <a:pPr algn="ctr"/>
            <a:r>
              <a:rPr lang="en-GB" dirty="0">
                <a:solidFill>
                  <a:schemeClr val="bg1"/>
                </a:solidFill>
              </a:rPr>
              <a:t>Stage 2</a:t>
            </a:r>
            <a:br>
              <a:rPr lang="en-GB" dirty="0">
                <a:solidFill>
                  <a:schemeClr val="bg1"/>
                </a:solidFill>
              </a:rPr>
            </a:br>
            <a:r>
              <a:rPr lang="en-GB" dirty="0">
                <a:solidFill>
                  <a:schemeClr val="bg1"/>
                </a:solidFill>
              </a:rPr>
              <a:t>Dandelion Plant</a:t>
            </a:r>
          </a:p>
        </p:txBody>
      </p:sp>
    </p:spTree>
    <p:extLst>
      <p:ext uri="{BB962C8B-B14F-4D97-AF65-F5344CB8AC3E}">
        <p14:creationId xmlns:p14="http://schemas.microsoft.com/office/powerpoint/2010/main" val="376996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830509" y="4241471"/>
            <a:ext cx="4832059" cy="703100"/>
            <a:chOff x="830510" y="4241471"/>
            <a:chExt cx="4662302" cy="703100"/>
          </a:xfrm>
        </p:grpSpPr>
        <p:sp>
          <p:nvSpPr>
            <p:cNvPr id="11" name="Rectangle 10"/>
            <p:cNvSpPr/>
            <p:nvPr/>
          </p:nvSpPr>
          <p:spPr>
            <a:xfrm>
              <a:off x="830510" y="4241471"/>
              <a:ext cx="4662302" cy="703100"/>
            </a:xfrm>
            <a:prstGeom prst="rect">
              <a:avLst/>
            </a:prstGeom>
            <a:no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12210" y="4263461"/>
              <a:ext cx="4572000" cy="646331"/>
            </a:xfrm>
            <a:prstGeom prst="rect">
              <a:avLst/>
            </a:prstGeom>
          </p:spPr>
          <p:txBody>
            <a:bodyPr>
              <a:spAutoFit/>
            </a:bodyPr>
            <a:lstStyle/>
            <a:p>
              <a:r>
                <a:rPr lang="en-IE" dirty="0">
                  <a:latin typeface="Twinkl" pitchFamily="2" charset="0"/>
                </a:rPr>
                <a:t>The flower heads open during the day </a:t>
              </a:r>
              <a:br>
                <a:rPr lang="en-IE" dirty="0">
                  <a:latin typeface="Twinkl" pitchFamily="2" charset="0"/>
                </a:rPr>
              </a:br>
              <a:r>
                <a:rPr lang="en-IE" dirty="0">
                  <a:latin typeface="Twinkl" pitchFamily="2" charset="0"/>
                </a:rPr>
                <a:t>and close during the night. </a:t>
              </a:r>
            </a:p>
          </p:txBody>
        </p:sp>
      </p:grpSp>
      <p:grpSp>
        <p:nvGrpSpPr>
          <p:cNvPr id="13" name="Group 12"/>
          <p:cNvGrpSpPr/>
          <p:nvPr/>
        </p:nvGrpSpPr>
        <p:grpSpPr>
          <a:xfrm>
            <a:off x="767380" y="3631742"/>
            <a:ext cx="4716830" cy="496542"/>
            <a:chOff x="767380" y="3631742"/>
            <a:chExt cx="4716830" cy="496542"/>
          </a:xfrm>
        </p:grpSpPr>
        <p:sp>
          <p:nvSpPr>
            <p:cNvPr id="10" name="Rectangle 9"/>
            <p:cNvSpPr/>
            <p:nvPr/>
          </p:nvSpPr>
          <p:spPr>
            <a:xfrm>
              <a:off x="821908" y="3631742"/>
              <a:ext cx="4662302" cy="496542"/>
            </a:xfrm>
            <a:prstGeom prst="rect">
              <a:avLst/>
            </a:prstGeom>
            <a:solidFill>
              <a:srgbClr val="009640"/>
            </a:solid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67380" y="3684910"/>
              <a:ext cx="4315604" cy="369332"/>
            </a:xfrm>
            <a:prstGeom prst="rect">
              <a:avLst/>
            </a:prstGeom>
          </p:spPr>
          <p:txBody>
            <a:bodyPr wrap="none">
              <a:spAutoFit/>
            </a:bodyPr>
            <a:lstStyle/>
            <a:p>
              <a:pPr algn="ctr"/>
              <a:r>
                <a:rPr lang="en-IE" dirty="0">
                  <a:solidFill>
                    <a:schemeClr val="bg1"/>
                  </a:solidFill>
                  <a:latin typeface="Twinkl" pitchFamily="2" charset="0"/>
                </a:rPr>
                <a:t>They can be yellow or orange in colour. </a:t>
              </a:r>
            </a:p>
          </p:txBody>
        </p:sp>
      </p:grpSp>
      <p:sp>
        <p:nvSpPr>
          <p:cNvPr id="2" name="Title 1"/>
          <p:cNvSpPr>
            <a:spLocks noGrp="1"/>
          </p:cNvSpPr>
          <p:nvPr>
            <p:ph type="title"/>
          </p:nvPr>
        </p:nvSpPr>
        <p:spPr/>
        <p:txBody>
          <a:bodyPr/>
          <a:lstStyle/>
          <a:p>
            <a:r>
              <a:rPr lang="en-IE" dirty="0"/>
              <a:t>Life Cycle of a Dandelion</a:t>
            </a:r>
            <a:endParaRPr lang="en-GB" dirty="0"/>
          </a:p>
        </p:txBody>
      </p:sp>
      <p:grpSp>
        <p:nvGrpSpPr>
          <p:cNvPr id="12" name="Group 11"/>
          <p:cNvGrpSpPr/>
          <p:nvPr/>
        </p:nvGrpSpPr>
        <p:grpSpPr>
          <a:xfrm>
            <a:off x="838899" y="2441195"/>
            <a:ext cx="4662302" cy="1069597"/>
            <a:chOff x="838899" y="2441195"/>
            <a:chExt cx="4662302" cy="1069597"/>
          </a:xfrm>
        </p:grpSpPr>
        <p:sp>
          <p:nvSpPr>
            <p:cNvPr id="6" name="Rectangle 5"/>
            <p:cNvSpPr/>
            <p:nvPr/>
          </p:nvSpPr>
          <p:spPr>
            <a:xfrm>
              <a:off x="838899" y="2441195"/>
              <a:ext cx="4662302" cy="1069597"/>
            </a:xfrm>
            <a:prstGeom prst="rect">
              <a:avLst/>
            </a:prstGeom>
            <a:no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a:extLst>
                <a:ext uri="{FF2B5EF4-FFF2-40B4-BE49-F238E27FC236}">
                  <a16:creationId xmlns:a16="http://schemas.microsoft.com/office/drawing/2014/main" id="{3D56261D-B9E3-4690-943E-E560D584CC16}"/>
                </a:ext>
              </a:extLst>
            </p:cNvPr>
            <p:cNvSpPr txBox="1">
              <a:spLocks/>
            </p:cNvSpPr>
            <p:nvPr/>
          </p:nvSpPr>
          <p:spPr>
            <a:xfrm>
              <a:off x="1012917" y="2545366"/>
              <a:ext cx="3841307" cy="9048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dirty="0">
                  <a:latin typeface="Twinkl" pitchFamily="2" charset="0"/>
                </a:rPr>
                <a:t>In the next stage of the life cycle, the bright flowers of the dandelion plant will begin to bloom. </a:t>
              </a:r>
            </a:p>
          </p:txBody>
        </p:sp>
      </p:gr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1025" t="515" r="24055" b="-515"/>
          <a:stretch/>
        </p:blipFill>
        <p:spPr>
          <a:xfrm>
            <a:off x="4890356" y="1999873"/>
            <a:ext cx="3284555" cy="3176134"/>
          </a:xfrm>
          <a:prstGeom prst="ellipse">
            <a:avLst/>
          </a:prstGeom>
          <a:ln w="38100">
            <a:solidFill>
              <a:srgbClr val="009640"/>
            </a:solidFill>
          </a:ln>
          <a:effectLst/>
        </p:spPr>
      </p:pic>
      <p:sp>
        <p:nvSpPr>
          <p:cNvPr id="4" name="TextBox 3"/>
          <p:cNvSpPr txBox="1"/>
          <p:nvPr/>
        </p:nvSpPr>
        <p:spPr>
          <a:xfrm>
            <a:off x="5492812" y="5005143"/>
            <a:ext cx="2124392" cy="646331"/>
          </a:xfrm>
          <a:prstGeom prst="rect">
            <a:avLst/>
          </a:prstGeom>
          <a:solidFill>
            <a:srgbClr val="009640"/>
          </a:solidFill>
        </p:spPr>
        <p:txBody>
          <a:bodyPr wrap="square" rtlCol="0">
            <a:spAutoFit/>
          </a:bodyPr>
          <a:lstStyle/>
          <a:p>
            <a:pPr algn="ctr"/>
            <a:r>
              <a:rPr lang="en-GB" dirty="0">
                <a:solidFill>
                  <a:schemeClr val="bg1"/>
                </a:solidFill>
              </a:rPr>
              <a:t>Stage 3</a:t>
            </a:r>
            <a:br>
              <a:rPr lang="en-GB" dirty="0">
                <a:solidFill>
                  <a:schemeClr val="bg1"/>
                </a:solidFill>
              </a:rPr>
            </a:br>
            <a:r>
              <a:rPr lang="en-IE" dirty="0">
                <a:solidFill>
                  <a:schemeClr val="bg1"/>
                </a:solidFill>
                <a:latin typeface="Twinkl" pitchFamily="2" charset="0"/>
              </a:rPr>
              <a:t>Dandelion Flowers</a:t>
            </a:r>
            <a:endParaRPr lang="en-GB" dirty="0">
              <a:solidFill>
                <a:schemeClr val="bg1"/>
              </a:solidFill>
            </a:endParaRPr>
          </a:p>
        </p:txBody>
      </p:sp>
    </p:spTree>
    <p:extLst>
      <p:ext uri="{BB962C8B-B14F-4D97-AF65-F5344CB8AC3E}">
        <p14:creationId xmlns:p14="http://schemas.microsoft.com/office/powerpoint/2010/main" val="358072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422849" y="4224742"/>
            <a:ext cx="4863450" cy="682817"/>
            <a:chOff x="3422849" y="4224742"/>
            <a:chExt cx="4863450" cy="682817"/>
          </a:xfrm>
        </p:grpSpPr>
        <p:sp>
          <p:nvSpPr>
            <p:cNvPr id="11" name="Rectangle 10"/>
            <p:cNvSpPr/>
            <p:nvPr/>
          </p:nvSpPr>
          <p:spPr>
            <a:xfrm>
              <a:off x="3422849" y="4224742"/>
              <a:ext cx="4863450" cy="682817"/>
            </a:xfrm>
            <a:prstGeom prst="rect">
              <a:avLst/>
            </a:prstGeom>
            <a:no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ontent Placeholder 2">
              <a:extLst>
                <a:ext uri="{FF2B5EF4-FFF2-40B4-BE49-F238E27FC236}">
                  <a16:creationId xmlns:a16="http://schemas.microsoft.com/office/drawing/2014/main" id="{3D56261D-B9E3-4690-943E-E560D584CC16}"/>
                </a:ext>
              </a:extLst>
            </p:cNvPr>
            <p:cNvSpPr txBox="1">
              <a:spLocks/>
            </p:cNvSpPr>
            <p:nvPr/>
          </p:nvSpPr>
          <p:spPr>
            <a:xfrm>
              <a:off x="4299621" y="4310833"/>
              <a:ext cx="3891453" cy="55478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dirty="0">
                  <a:latin typeface="Twinkl" pitchFamily="2" charset="0"/>
                </a:rPr>
                <a:t>One seed head can contain up to 100 seeds. </a:t>
              </a:r>
            </a:p>
          </p:txBody>
        </p:sp>
      </p:grpSp>
      <p:grpSp>
        <p:nvGrpSpPr>
          <p:cNvPr id="13" name="Group 12"/>
          <p:cNvGrpSpPr/>
          <p:nvPr/>
        </p:nvGrpSpPr>
        <p:grpSpPr>
          <a:xfrm>
            <a:off x="3623997" y="3385844"/>
            <a:ext cx="4662302" cy="716372"/>
            <a:chOff x="3623997" y="3385844"/>
            <a:chExt cx="4662302" cy="716372"/>
          </a:xfrm>
        </p:grpSpPr>
        <p:sp>
          <p:nvSpPr>
            <p:cNvPr id="9" name="Rectangle 8"/>
            <p:cNvSpPr/>
            <p:nvPr/>
          </p:nvSpPr>
          <p:spPr>
            <a:xfrm>
              <a:off x="3623997" y="3385844"/>
              <a:ext cx="4662302" cy="716372"/>
            </a:xfrm>
            <a:prstGeom prst="rect">
              <a:avLst/>
            </a:prstGeom>
            <a:solidFill>
              <a:srgbClr val="009640"/>
            </a:solid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301377" y="3427789"/>
              <a:ext cx="3970168" cy="646331"/>
            </a:xfrm>
            <a:prstGeom prst="rect">
              <a:avLst/>
            </a:prstGeom>
          </p:spPr>
          <p:txBody>
            <a:bodyPr wrap="square">
              <a:spAutoFit/>
            </a:bodyPr>
            <a:lstStyle/>
            <a:p>
              <a:r>
                <a:rPr lang="en-IE" dirty="0">
                  <a:solidFill>
                    <a:schemeClr val="bg1"/>
                  </a:solidFill>
                  <a:latin typeface="Twinkl" pitchFamily="2" charset="0"/>
                </a:rPr>
                <a:t>The seed head is shaped like a puffy, white ball.</a:t>
              </a:r>
            </a:p>
          </p:txBody>
        </p:sp>
      </p:grpSp>
      <p:grpSp>
        <p:nvGrpSpPr>
          <p:cNvPr id="3" name="Group 2"/>
          <p:cNvGrpSpPr/>
          <p:nvPr/>
        </p:nvGrpSpPr>
        <p:grpSpPr>
          <a:xfrm>
            <a:off x="3408095" y="2279719"/>
            <a:ext cx="4863450" cy="983599"/>
            <a:chOff x="3408095" y="2279719"/>
            <a:chExt cx="4863450" cy="983599"/>
          </a:xfrm>
        </p:grpSpPr>
        <p:sp>
          <p:nvSpPr>
            <p:cNvPr id="6" name="Rectangle 5"/>
            <p:cNvSpPr/>
            <p:nvPr/>
          </p:nvSpPr>
          <p:spPr>
            <a:xfrm>
              <a:off x="3408095" y="2279719"/>
              <a:ext cx="4863450" cy="983599"/>
            </a:xfrm>
            <a:prstGeom prst="rect">
              <a:avLst/>
            </a:prstGeom>
            <a:no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a:extLst>
                <a:ext uri="{FF2B5EF4-FFF2-40B4-BE49-F238E27FC236}">
                  <a16:creationId xmlns:a16="http://schemas.microsoft.com/office/drawing/2014/main" id="{3D56261D-B9E3-4690-943E-E560D584CC16}"/>
                </a:ext>
              </a:extLst>
            </p:cNvPr>
            <p:cNvSpPr txBox="1">
              <a:spLocks/>
            </p:cNvSpPr>
            <p:nvPr/>
          </p:nvSpPr>
          <p:spPr>
            <a:xfrm>
              <a:off x="4284867" y="2374199"/>
              <a:ext cx="3891453" cy="8471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dirty="0">
                  <a:latin typeface="Twinkl" pitchFamily="2" charset="0"/>
                </a:rPr>
                <a:t>The flower will gradually change into a seed head. This can take up to 15 days to happen.</a:t>
              </a:r>
            </a:p>
          </p:txBody>
        </p:sp>
      </p:gr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0439" t="1196" r="15172" b="1955"/>
          <a:stretch/>
        </p:blipFill>
        <p:spPr>
          <a:xfrm>
            <a:off x="799827" y="1927888"/>
            <a:ext cx="3389815" cy="3375253"/>
          </a:xfrm>
          <a:prstGeom prst="ellipse">
            <a:avLst/>
          </a:prstGeom>
          <a:ln w="38100">
            <a:solidFill>
              <a:srgbClr val="009640"/>
            </a:solidFill>
          </a:ln>
          <a:effectLst/>
        </p:spPr>
      </p:pic>
      <p:sp>
        <p:nvSpPr>
          <p:cNvPr id="2" name="Title 1"/>
          <p:cNvSpPr>
            <a:spLocks noGrp="1"/>
          </p:cNvSpPr>
          <p:nvPr>
            <p:ph type="title"/>
          </p:nvPr>
        </p:nvSpPr>
        <p:spPr/>
        <p:txBody>
          <a:bodyPr/>
          <a:lstStyle/>
          <a:p>
            <a:r>
              <a:rPr lang="en-IE" dirty="0"/>
              <a:t>Life Cycle of a Dandelion</a:t>
            </a:r>
            <a:endParaRPr lang="en-GB" dirty="0"/>
          </a:p>
        </p:txBody>
      </p:sp>
      <p:sp>
        <p:nvSpPr>
          <p:cNvPr id="4" name="TextBox 3"/>
          <p:cNvSpPr txBox="1"/>
          <p:nvPr/>
        </p:nvSpPr>
        <p:spPr>
          <a:xfrm>
            <a:off x="1482874" y="4979976"/>
            <a:ext cx="2023723" cy="646331"/>
          </a:xfrm>
          <a:prstGeom prst="rect">
            <a:avLst/>
          </a:prstGeom>
          <a:solidFill>
            <a:srgbClr val="009640"/>
          </a:solidFill>
        </p:spPr>
        <p:txBody>
          <a:bodyPr wrap="square" rtlCol="0">
            <a:spAutoFit/>
          </a:bodyPr>
          <a:lstStyle/>
          <a:p>
            <a:pPr algn="ctr"/>
            <a:r>
              <a:rPr lang="en-GB" dirty="0">
                <a:solidFill>
                  <a:schemeClr val="bg1"/>
                </a:solidFill>
              </a:rPr>
              <a:t>Stage 4</a:t>
            </a:r>
            <a:br>
              <a:rPr lang="en-GB" dirty="0">
                <a:solidFill>
                  <a:schemeClr val="bg1"/>
                </a:solidFill>
              </a:rPr>
            </a:br>
            <a:r>
              <a:rPr lang="en-GB" dirty="0">
                <a:solidFill>
                  <a:schemeClr val="bg1"/>
                </a:solidFill>
              </a:rPr>
              <a:t>Seed Head</a:t>
            </a:r>
          </a:p>
        </p:txBody>
      </p:sp>
    </p:spTree>
    <p:extLst>
      <p:ext uri="{BB962C8B-B14F-4D97-AF65-F5344CB8AC3E}">
        <p14:creationId xmlns:p14="http://schemas.microsoft.com/office/powerpoint/2010/main" val="4547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47288" y="2667698"/>
            <a:ext cx="4662302" cy="2463280"/>
            <a:chOff x="847288" y="2667698"/>
            <a:chExt cx="4662302" cy="2463280"/>
          </a:xfrm>
        </p:grpSpPr>
        <p:sp>
          <p:nvSpPr>
            <p:cNvPr id="6" name="Rectangle 5"/>
            <p:cNvSpPr/>
            <p:nvPr/>
          </p:nvSpPr>
          <p:spPr>
            <a:xfrm>
              <a:off x="847288" y="2667698"/>
              <a:ext cx="4662302" cy="1744911"/>
            </a:xfrm>
            <a:prstGeom prst="rect">
              <a:avLst/>
            </a:prstGeom>
            <a:no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a:extLst>
                <a:ext uri="{FF2B5EF4-FFF2-40B4-BE49-F238E27FC236}">
                  <a16:creationId xmlns:a16="http://schemas.microsoft.com/office/drawing/2014/main" id="{3D56261D-B9E3-4690-943E-E560D584CC16}"/>
                </a:ext>
              </a:extLst>
            </p:cNvPr>
            <p:cNvSpPr txBox="1">
              <a:spLocks/>
            </p:cNvSpPr>
            <p:nvPr/>
          </p:nvSpPr>
          <p:spPr>
            <a:xfrm>
              <a:off x="1087241" y="2763479"/>
              <a:ext cx="3575861" cy="23674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dirty="0">
                  <a:latin typeface="Twinkl" pitchFamily="2" charset="0"/>
                </a:rPr>
                <a:t>The last stage in the dandelion’s life cycle happens when the seeds are blown off and spread by the wind. The new seeds will become dandelion plants if they can find suitable soil to grow in.</a:t>
              </a:r>
            </a:p>
          </p:txBody>
        </p:sp>
      </p:gr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2337" r="20303"/>
          <a:stretch/>
        </p:blipFill>
        <p:spPr>
          <a:xfrm>
            <a:off x="4894665" y="1867536"/>
            <a:ext cx="3320686" cy="3286511"/>
          </a:xfrm>
          <a:prstGeom prst="ellipse">
            <a:avLst/>
          </a:prstGeom>
          <a:ln w="38100">
            <a:solidFill>
              <a:srgbClr val="009640"/>
            </a:solidFill>
          </a:ln>
          <a:effectLst/>
        </p:spPr>
      </p:pic>
      <p:sp>
        <p:nvSpPr>
          <p:cNvPr id="2" name="Title 1"/>
          <p:cNvSpPr>
            <a:spLocks noGrp="1"/>
          </p:cNvSpPr>
          <p:nvPr>
            <p:ph type="title"/>
          </p:nvPr>
        </p:nvSpPr>
        <p:spPr/>
        <p:txBody>
          <a:bodyPr/>
          <a:lstStyle/>
          <a:p>
            <a:r>
              <a:rPr lang="en-IE" dirty="0"/>
              <a:t>Life Cycle of a Dandelion</a:t>
            </a:r>
            <a:endParaRPr lang="en-GB" dirty="0"/>
          </a:p>
        </p:txBody>
      </p:sp>
      <p:sp>
        <p:nvSpPr>
          <p:cNvPr id="4" name="TextBox 3"/>
          <p:cNvSpPr txBox="1"/>
          <p:nvPr/>
        </p:nvSpPr>
        <p:spPr>
          <a:xfrm>
            <a:off x="5509590" y="4807812"/>
            <a:ext cx="2124392" cy="646331"/>
          </a:xfrm>
          <a:prstGeom prst="rect">
            <a:avLst/>
          </a:prstGeom>
          <a:solidFill>
            <a:srgbClr val="009640"/>
          </a:solidFill>
        </p:spPr>
        <p:txBody>
          <a:bodyPr wrap="square" rtlCol="0">
            <a:spAutoFit/>
          </a:bodyPr>
          <a:lstStyle/>
          <a:p>
            <a:pPr algn="ctr"/>
            <a:r>
              <a:rPr lang="en-GB" dirty="0">
                <a:solidFill>
                  <a:schemeClr val="bg1"/>
                </a:solidFill>
              </a:rPr>
              <a:t>Stage 5</a:t>
            </a:r>
            <a:br>
              <a:rPr lang="en-GB" dirty="0">
                <a:solidFill>
                  <a:schemeClr val="bg1"/>
                </a:solidFill>
              </a:rPr>
            </a:br>
            <a:r>
              <a:rPr lang="en-IE" dirty="0">
                <a:solidFill>
                  <a:schemeClr val="bg1"/>
                </a:solidFill>
                <a:latin typeface="Twinkl" pitchFamily="2" charset="0"/>
              </a:rPr>
              <a:t>Seed Dispersal</a:t>
            </a:r>
            <a:endParaRPr lang="en-GB" dirty="0">
              <a:solidFill>
                <a:schemeClr val="bg1"/>
              </a:solidFill>
            </a:endParaRPr>
          </a:p>
        </p:txBody>
      </p:sp>
    </p:spTree>
    <p:extLst>
      <p:ext uri="{BB962C8B-B14F-4D97-AF65-F5344CB8AC3E}">
        <p14:creationId xmlns:p14="http://schemas.microsoft.com/office/powerpoint/2010/main" val="195862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105</TotalTime>
  <Words>267</Words>
  <Application>Microsoft Office PowerPoint</Application>
  <PresentationFormat>On-screen Show (4:3)</PresentationFormat>
  <Paragraphs>26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Arial</vt:lpstr>
      <vt:lpstr>Twinkl</vt:lpstr>
      <vt:lpstr>Office Theme</vt:lpstr>
      <vt:lpstr>PowerPoint Presentation</vt:lpstr>
      <vt:lpstr>Dandelions go through many changes throughout their life. This is called the life cycle of a dandelion. </vt:lpstr>
      <vt:lpstr>Life Cycle of a Dandelion</vt:lpstr>
      <vt:lpstr>Life Cycle of a Dandelion</vt:lpstr>
      <vt:lpstr>Life Cycle of a Dandelion</vt:lpstr>
      <vt:lpstr>Life Cycle of a Dandelion</vt:lpstr>
      <vt:lpstr>Life Cycle of a Dandelion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Alice Hawkes</dc:creator>
  <cp:lastModifiedBy>Alice Hawkes</cp:lastModifiedBy>
  <cp:revision>10</cp:revision>
  <dcterms:created xsi:type="dcterms:W3CDTF">2019-10-29T08:20:21Z</dcterms:created>
  <dcterms:modified xsi:type="dcterms:W3CDTF">2019-10-29T10:05:37Z</dcterms:modified>
</cp:coreProperties>
</file>