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5"/>
  </p:notesMasterIdLst>
  <p:sldIdLst>
    <p:sldId id="261" r:id="rId2"/>
    <p:sldId id="262" r:id="rId3"/>
    <p:sldId id="263" r:id="rId4"/>
    <p:sldId id="264" r:id="rId5"/>
    <p:sldId id="265" r:id="rId6"/>
    <p:sldId id="266" r:id="rId7"/>
    <p:sldId id="267" r:id="rId8"/>
    <p:sldId id="268" r:id="rId9"/>
    <p:sldId id="269" r:id="rId10"/>
    <p:sldId id="270" r:id="rId11"/>
    <p:sldId id="271" r:id="rId12"/>
    <p:sldId id="272" r:id="rId13"/>
    <p:sldId id="273"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9" autoAdjust="0"/>
    <p:restoredTop sz="76733" autoAdjust="0"/>
  </p:normalViewPr>
  <p:slideViewPr>
    <p:cSldViewPr snapToGrid="0">
      <p:cViewPr varScale="1">
        <p:scale>
          <a:sx n="62" d="100"/>
          <a:sy n="62" d="100"/>
        </p:scale>
        <p:origin x="1411"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B36E920-B432-4282-9517-63BE969ED248}" type="datetimeFigureOut">
              <a:rPr lang="en-GB" smtClean="0"/>
              <a:t>06/12/2020</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A15EF4A-3C3E-408C-9C9C-6BBE68DC58A2}" type="slidenum">
              <a:rPr lang="en-GB" smtClean="0"/>
              <a:t>‹#›</a:t>
            </a:fld>
            <a:endParaRPr lang="en-GB"/>
          </a:p>
        </p:txBody>
      </p:sp>
    </p:spTree>
    <p:extLst>
      <p:ext uri="{BB962C8B-B14F-4D97-AF65-F5344CB8AC3E}">
        <p14:creationId xmlns:p14="http://schemas.microsoft.com/office/powerpoint/2010/main" val="41204350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82" name="Google Shape;82;p6: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83" name="Google Shape;83;p6: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GB" sz="1400" b="0" i="0" u="none" strike="noStrike" kern="0" cap="none" spc="0" normalizeH="0" baseline="0" noProof="0">
                <a:ln>
                  <a:noFill/>
                </a:ln>
                <a:solidFill>
                  <a:srgbClr val="000000"/>
                </a:solidFill>
                <a:effectLst/>
                <a:uLnTx/>
                <a:uFillTx/>
                <a:latin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1</a:t>
            </a:fld>
            <a:endParaRPr kumimoji="0" sz="1400" b="0" i="0" u="none" strike="noStrike" kern="0" cap="none" spc="0" normalizeH="0" baseline="0" noProof="0">
              <a:ln>
                <a:noFill/>
              </a:ln>
              <a:solidFill>
                <a:srgbClr val="000000"/>
              </a:solidFill>
              <a:effectLst/>
              <a:uLnTx/>
              <a:uFillTx/>
              <a:latin typeface="Arial"/>
              <a:cs typeface="Arial"/>
              <a:sym typeface="Arial"/>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6"/>
        <p:cNvGrpSpPr/>
        <p:nvPr/>
      </p:nvGrpSpPr>
      <p:grpSpPr>
        <a:xfrm>
          <a:off x="0" y="0"/>
          <a:ext cx="0" cy="0"/>
          <a:chOff x="0" y="0"/>
          <a:chExt cx="0" cy="0"/>
        </a:xfrm>
      </p:grpSpPr>
      <p:sp>
        <p:nvSpPr>
          <p:cNvPr id="227" name="Google Shape;227;p1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28" name="Google Shape;228;p15: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200"/>
              <a:buFont typeface="Arial"/>
              <a:buNone/>
            </a:pPr>
            <a:r>
              <a:rPr lang="en-GB" sz="1200" b="1" i="0" u="none" strike="noStrike" dirty="0">
                <a:solidFill>
                  <a:srgbClr val="000000"/>
                </a:solidFill>
                <a:latin typeface="Arial"/>
                <a:ea typeface="Arial"/>
                <a:cs typeface="Arial"/>
                <a:sym typeface="Arial"/>
              </a:rPr>
              <a:t>Key Questions </a:t>
            </a:r>
            <a:r>
              <a:rPr lang="en-GB" sz="1200" b="0" i="0" u="none" strike="noStrike" dirty="0">
                <a:solidFill>
                  <a:srgbClr val="000000"/>
                </a:solidFill>
                <a:latin typeface="Arial"/>
                <a:ea typeface="Arial"/>
                <a:cs typeface="Arial"/>
                <a:sym typeface="Arial"/>
              </a:rPr>
              <a:t>– </a:t>
            </a:r>
            <a:r>
              <a:rPr lang="en-GB" dirty="0">
                <a:solidFill>
                  <a:srgbClr val="000000"/>
                </a:solidFill>
                <a:latin typeface="Arial"/>
                <a:ea typeface="Arial"/>
                <a:cs typeface="Arial"/>
                <a:sym typeface="Arial"/>
              </a:rPr>
              <a:t>Does this bar model show groups of 8 or 8 groups? How would you show this in a word problem? What do you notice? </a:t>
            </a:r>
            <a:endParaRPr dirty="0"/>
          </a:p>
          <a:p>
            <a:pPr marL="0" marR="0" lvl="0" indent="0" algn="l" rtl="0">
              <a:lnSpc>
                <a:spcPct val="100000"/>
              </a:lnSpc>
              <a:spcBef>
                <a:spcPts val="0"/>
              </a:spcBef>
              <a:spcAft>
                <a:spcPts val="0"/>
              </a:spcAft>
              <a:buClr>
                <a:srgbClr val="000000"/>
              </a:buClr>
              <a:buSzPts val="1200"/>
              <a:buFont typeface="Arial"/>
              <a:buNone/>
            </a:pPr>
            <a:r>
              <a:rPr lang="en-GB" sz="1200" b="1" i="0" u="none" strike="noStrike" dirty="0">
                <a:solidFill>
                  <a:srgbClr val="000000"/>
                </a:solidFill>
                <a:latin typeface="Arial"/>
                <a:ea typeface="Arial"/>
                <a:cs typeface="Arial"/>
                <a:sym typeface="Arial"/>
              </a:rPr>
              <a:t>Misconceptions/ Common Errors </a:t>
            </a:r>
            <a:r>
              <a:rPr lang="en-GB" sz="1200" b="0" i="0" u="none" strike="noStrike" dirty="0">
                <a:solidFill>
                  <a:srgbClr val="000000"/>
                </a:solidFill>
                <a:latin typeface="Arial"/>
                <a:ea typeface="Arial"/>
                <a:cs typeface="Arial"/>
                <a:sym typeface="Arial"/>
              </a:rPr>
              <a:t>– Pupils may struggle to </a:t>
            </a:r>
            <a:r>
              <a:rPr lang="en-GB" dirty="0">
                <a:solidFill>
                  <a:srgbClr val="000000"/>
                </a:solidFill>
                <a:latin typeface="Arial"/>
                <a:ea typeface="Arial"/>
                <a:cs typeface="Arial"/>
                <a:sym typeface="Arial"/>
              </a:rPr>
              <a:t>write an appropriate word problem for the bar model.</a:t>
            </a:r>
            <a:endParaRPr dirty="0"/>
          </a:p>
          <a:p>
            <a:pPr marL="0" lvl="0" indent="0" algn="l" rtl="0">
              <a:spcBef>
                <a:spcPts val="0"/>
              </a:spcBef>
              <a:spcAft>
                <a:spcPts val="0"/>
              </a:spcAft>
              <a:buNone/>
            </a:pPr>
            <a:endParaRPr dirty="0"/>
          </a:p>
        </p:txBody>
      </p:sp>
      <p:sp>
        <p:nvSpPr>
          <p:cNvPr id="229" name="Google Shape;229;p15: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GB" sz="1400" b="0" i="0" u="none" strike="noStrike" kern="0" cap="none" spc="0" normalizeH="0" baseline="0" noProof="0">
                <a:ln>
                  <a:noFill/>
                </a:ln>
                <a:solidFill>
                  <a:srgbClr val="000000"/>
                </a:solidFill>
                <a:effectLst/>
                <a:uLnTx/>
                <a:uFillTx/>
                <a:latin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10</a:t>
            </a:fld>
            <a:endParaRPr kumimoji="0" sz="1400" b="0" i="0" u="none" strike="noStrike" kern="0" cap="none" spc="0" normalizeH="0" baseline="0" noProof="0">
              <a:ln>
                <a:noFill/>
              </a:ln>
              <a:solidFill>
                <a:srgbClr val="000000"/>
              </a:solidFill>
              <a:effectLst/>
              <a:uLnTx/>
              <a:uFillTx/>
              <a:latin typeface="Arial"/>
              <a:cs typeface="Arial"/>
              <a:sym typeface="Arial"/>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4"/>
        <p:cNvGrpSpPr/>
        <p:nvPr/>
      </p:nvGrpSpPr>
      <p:grpSpPr>
        <a:xfrm>
          <a:off x="0" y="0"/>
          <a:ext cx="0" cy="0"/>
          <a:chOff x="0" y="0"/>
          <a:chExt cx="0" cy="0"/>
        </a:xfrm>
      </p:grpSpPr>
      <p:sp>
        <p:nvSpPr>
          <p:cNvPr id="235" name="Google Shape;235;p1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36" name="Google Shape;236;p16: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37" name="Google Shape;237;p16: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GB" sz="1400" b="0" i="0" u="none" strike="noStrike" kern="0" cap="none" spc="0" normalizeH="0" baseline="0" noProof="0">
                <a:ln>
                  <a:noFill/>
                </a:ln>
                <a:solidFill>
                  <a:srgbClr val="000000"/>
                </a:solidFill>
                <a:effectLst/>
                <a:uLnTx/>
                <a:uFillTx/>
                <a:latin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11</a:t>
            </a:fld>
            <a:endParaRPr kumimoji="0" sz="1400" b="0" i="0" u="none" strike="noStrike" kern="0" cap="none" spc="0" normalizeH="0" baseline="0" noProof="0">
              <a:ln>
                <a:noFill/>
              </a:ln>
              <a:solidFill>
                <a:srgbClr val="000000"/>
              </a:solidFill>
              <a:effectLst/>
              <a:uLnTx/>
              <a:uFillTx/>
              <a:latin typeface="Arial"/>
              <a:cs typeface="Arial"/>
              <a:sym typeface="Arial"/>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0"/>
        <p:cNvGrpSpPr/>
        <p:nvPr/>
      </p:nvGrpSpPr>
      <p:grpSpPr>
        <a:xfrm>
          <a:off x="0" y="0"/>
          <a:ext cx="0" cy="0"/>
          <a:chOff x="0" y="0"/>
          <a:chExt cx="0" cy="0"/>
        </a:xfrm>
      </p:grpSpPr>
      <p:sp>
        <p:nvSpPr>
          <p:cNvPr id="241" name="Google Shape;241;p1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42" name="Google Shape;242;p17: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GB" b="1" dirty="0">
                <a:latin typeface="Arial"/>
                <a:ea typeface="Arial"/>
                <a:cs typeface="Arial"/>
                <a:sym typeface="Arial"/>
              </a:rPr>
              <a:t>How and when to use these slides </a:t>
            </a:r>
            <a:r>
              <a:rPr lang="en-GB" b="0" dirty="0">
                <a:latin typeface="Arial"/>
                <a:ea typeface="Arial"/>
                <a:cs typeface="Arial"/>
                <a:sym typeface="Arial"/>
              </a:rPr>
              <a:t>– </a:t>
            </a:r>
            <a:r>
              <a:rPr lang="en-GB" dirty="0">
                <a:latin typeface="Arial"/>
                <a:ea typeface="Arial"/>
                <a:cs typeface="Arial"/>
                <a:sym typeface="Arial"/>
              </a:rPr>
              <a:t>Before moving on to dividing by 8, pupil may need to recap previous learning on dividing by 4. This slide recaps the difference between groups of 4 and 4 equal groups.  </a:t>
            </a:r>
            <a:endParaRPr dirty="0"/>
          </a:p>
          <a:p>
            <a:pPr marL="0" marR="0" lvl="0" indent="0" algn="l" rtl="0">
              <a:lnSpc>
                <a:spcPct val="100000"/>
              </a:lnSpc>
              <a:spcBef>
                <a:spcPts val="0"/>
              </a:spcBef>
              <a:spcAft>
                <a:spcPts val="0"/>
              </a:spcAft>
              <a:buClr>
                <a:srgbClr val="000000"/>
              </a:buClr>
              <a:buSzPts val="1200"/>
              <a:buFont typeface="Arial"/>
              <a:buNone/>
            </a:pPr>
            <a:r>
              <a:rPr lang="en-GB" sz="1200" b="1" i="0" u="none" strike="noStrike" dirty="0">
                <a:solidFill>
                  <a:srgbClr val="000000"/>
                </a:solidFill>
                <a:latin typeface="Arial"/>
                <a:ea typeface="Arial"/>
                <a:cs typeface="Arial"/>
                <a:sym typeface="Arial"/>
              </a:rPr>
              <a:t>Concrete resources </a:t>
            </a:r>
            <a:r>
              <a:rPr lang="en-GB" sz="1200" b="0" i="0" u="none" strike="noStrike" dirty="0">
                <a:solidFill>
                  <a:srgbClr val="000000"/>
                </a:solidFill>
                <a:latin typeface="Arial"/>
                <a:ea typeface="Arial"/>
                <a:cs typeface="Arial"/>
                <a:sym typeface="Arial"/>
              </a:rPr>
              <a:t>– Counters/ items to represent the cherries</a:t>
            </a:r>
            <a:endParaRPr dirty="0"/>
          </a:p>
          <a:p>
            <a:pPr marL="0" marR="0" lvl="0" indent="0" algn="l" rtl="0">
              <a:lnSpc>
                <a:spcPct val="100000"/>
              </a:lnSpc>
              <a:spcBef>
                <a:spcPts val="0"/>
              </a:spcBef>
              <a:spcAft>
                <a:spcPts val="0"/>
              </a:spcAft>
              <a:buClr>
                <a:srgbClr val="000000"/>
              </a:buClr>
              <a:buSzPts val="1200"/>
              <a:buFont typeface="Arial"/>
              <a:buNone/>
            </a:pPr>
            <a:r>
              <a:rPr lang="en-GB" sz="1200" b="1" i="0" u="none" strike="noStrike" dirty="0">
                <a:solidFill>
                  <a:srgbClr val="000000"/>
                </a:solidFill>
                <a:latin typeface="Arial"/>
                <a:ea typeface="Arial"/>
                <a:cs typeface="Arial"/>
                <a:sym typeface="Arial"/>
              </a:rPr>
              <a:t>Key Questions </a:t>
            </a:r>
            <a:r>
              <a:rPr lang="en-GB" sz="1200" b="0" i="0" u="none" strike="noStrike" dirty="0">
                <a:solidFill>
                  <a:srgbClr val="000000"/>
                </a:solidFill>
                <a:latin typeface="Arial"/>
                <a:ea typeface="Arial"/>
                <a:cs typeface="Arial"/>
                <a:sym typeface="Arial"/>
              </a:rPr>
              <a:t>– </a:t>
            </a:r>
            <a:r>
              <a:rPr lang="en-GB" dirty="0">
                <a:solidFill>
                  <a:srgbClr val="000000"/>
                </a:solidFill>
                <a:latin typeface="Arial"/>
                <a:ea typeface="Arial"/>
                <a:cs typeface="Arial"/>
                <a:sym typeface="Arial"/>
              </a:rPr>
              <a:t>If I split them into groups of 4, how many would be in each group? If I split them into 4 equal groups, how many would be in each group? What is the difference between the two? What is the same?</a:t>
            </a:r>
            <a:endParaRPr dirty="0"/>
          </a:p>
          <a:p>
            <a:pPr marL="0" marR="0" lvl="0" indent="0" algn="l" rtl="0">
              <a:lnSpc>
                <a:spcPct val="100000"/>
              </a:lnSpc>
              <a:spcBef>
                <a:spcPts val="0"/>
              </a:spcBef>
              <a:spcAft>
                <a:spcPts val="0"/>
              </a:spcAft>
              <a:buClr>
                <a:srgbClr val="000000"/>
              </a:buClr>
              <a:buSzPts val="1200"/>
              <a:buFont typeface="Arial"/>
              <a:buNone/>
            </a:pPr>
            <a:r>
              <a:rPr lang="en-GB" sz="1200" b="1" i="0" u="none" strike="noStrike" dirty="0">
                <a:solidFill>
                  <a:srgbClr val="000000"/>
                </a:solidFill>
                <a:latin typeface="Arial"/>
                <a:ea typeface="Arial"/>
                <a:cs typeface="Arial"/>
                <a:sym typeface="Arial"/>
              </a:rPr>
              <a:t>Misconceptions/ Common Errors </a:t>
            </a:r>
            <a:r>
              <a:rPr lang="en-GB" sz="1200" b="0" i="0" u="none" strike="noStrike" dirty="0">
                <a:solidFill>
                  <a:srgbClr val="000000"/>
                </a:solidFill>
                <a:latin typeface="Arial"/>
                <a:ea typeface="Arial"/>
                <a:cs typeface="Arial"/>
                <a:sym typeface="Arial"/>
              </a:rPr>
              <a:t>– Pupils may not understa</a:t>
            </a:r>
            <a:r>
              <a:rPr lang="en-GB" dirty="0">
                <a:solidFill>
                  <a:srgbClr val="000000"/>
                </a:solidFill>
                <a:latin typeface="Arial"/>
                <a:ea typeface="Arial"/>
                <a:cs typeface="Arial"/>
                <a:sym typeface="Arial"/>
              </a:rPr>
              <a:t>nd the difference between groups of 4 and 4 equal groups. </a:t>
            </a:r>
            <a:endParaRPr dirty="0"/>
          </a:p>
          <a:p>
            <a:pPr marL="0" marR="0" lvl="0" indent="0" algn="l" rtl="0">
              <a:lnSpc>
                <a:spcPct val="100000"/>
              </a:lnSpc>
              <a:spcBef>
                <a:spcPts val="0"/>
              </a:spcBef>
              <a:spcAft>
                <a:spcPts val="0"/>
              </a:spcAft>
              <a:buClr>
                <a:srgbClr val="000000"/>
              </a:buClr>
              <a:buSzPts val="1200"/>
              <a:buFont typeface="Arial"/>
              <a:buNone/>
            </a:pPr>
            <a:r>
              <a:rPr lang="en-GB" sz="1200" b="1" i="0" u="none" strike="noStrike" dirty="0">
                <a:solidFill>
                  <a:srgbClr val="000000"/>
                </a:solidFill>
                <a:latin typeface="Arial"/>
                <a:ea typeface="Arial"/>
                <a:cs typeface="Arial"/>
                <a:sym typeface="Arial"/>
              </a:rPr>
              <a:t>Further Practice </a:t>
            </a:r>
            <a:r>
              <a:rPr lang="en-GB" sz="1200" b="0" i="0" u="none" strike="noStrike" dirty="0">
                <a:solidFill>
                  <a:srgbClr val="000000"/>
                </a:solidFill>
                <a:latin typeface="Arial"/>
                <a:ea typeface="Arial"/>
                <a:cs typeface="Arial"/>
                <a:sym typeface="Arial"/>
              </a:rPr>
              <a:t>– </a:t>
            </a:r>
            <a:r>
              <a:rPr lang="en-GB" dirty="0">
                <a:solidFill>
                  <a:srgbClr val="000000"/>
                </a:solidFill>
                <a:latin typeface="Arial"/>
                <a:ea typeface="Arial"/>
                <a:cs typeface="Arial"/>
                <a:sym typeface="Arial"/>
              </a:rPr>
              <a:t>Repeat the process with a different number of cherries. </a:t>
            </a:r>
            <a:endParaRPr dirty="0"/>
          </a:p>
          <a:p>
            <a:pPr marL="0" lvl="0" indent="0" algn="l" rtl="0">
              <a:spcBef>
                <a:spcPts val="0"/>
              </a:spcBef>
              <a:spcAft>
                <a:spcPts val="0"/>
              </a:spcAft>
              <a:buNone/>
            </a:pPr>
            <a:endParaRPr dirty="0"/>
          </a:p>
        </p:txBody>
      </p:sp>
      <p:sp>
        <p:nvSpPr>
          <p:cNvPr id="243" name="Google Shape;243;p17: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GB" sz="1400" b="0" i="0" u="none" strike="noStrike" kern="0" cap="none" spc="0" normalizeH="0" baseline="0" noProof="0">
                <a:ln>
                  <a:noFill/>
                </a:ln>
                <a:solidFill>
                  <a:srgbClr val="000000"/>
                </a:solidFill>
                <a:effectLst/>
                <a:uLnTx/>
                <a:uFillTx/>
                <a:latin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12</a:t>
            </a:fld>
            <a:endParaRPr kumimoji="0" sz="1400" b="0" i="0" u="none" strike="noStrike" kern="0" cap="none" spc="0" normalizeH="0" baseline="0" noProof="0">
              <a:ln>
                <a:noFill/>
              </a:ln>
              <a:solidFill>
                <a:srgbClr val="000000"/>
              </a:solidFill>
              <a:effectLst/>
              <a:uLnTx/>
              <a:uFillTx/>
              <a:latin typeface="Arial"/>
              <a:cs typeface="Arial"/>
              <a:sym typeface="Arial"/>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3"/>
        <p:cNvGrpSpPr/>
        <p:nvPr/>
      </p:nvGrpSpPr>
      <p:grpSpPr>
        <a:xfrm>
          <a:off x="0" y="0"/>
          <a:ext cx="0" cy="0"/>
          <a:chOff x="0" y="0"/>
          <a:chExt cx="0" cy="0"/>
        </a:xfrm>
      </p:grpSpPr>
      <p:sp>
        <p:nvSpPr>
          <p:cNvPr id="274" name="Google Shape;274;g8d1170deda_0_4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5" name="Google Shape;275;g8d1170deda_0_49: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GB" b="1" dirty="0">
                <a:latin typeface="Arial"/>
                <a:ea typeface="Arial"/>
                <a:cs typeface="Arial"/>
                <a:sym typeface="Arial"/>
              </a:rPr>
              <a:t>How and when to use these slides </a:t>
            </a:r>
            <a:r>
              <a:rPr lang="en-GB" b="0" dirty="0">
                <a:latin typeface="Arial"/>
                <a:ea typeface="Arial"/>
                <a:cs typeface="Arial"/>
                <a:sym typeface="Arial"/>
              </a:rPr>
              <a:t>– </a:t>
            </a:r>
            <a:r>
              <a:rPr lang="en-GB" dirty="0">
                <a:latin typeface="Arial"/>
                <a:ea typeface="Arial"/>
                <a:cs typeface="Arial"/>
                <a:sym typeface="Arial"/>
              </a:rPr>
              <a:t>Before moving on to dividing by 8, pupil may need to recap previous learning on dividing by 4. Pupils can use counters/ arrays etc to help them answer these questions. </a:t>
            </a:r>
            <a:endParaRPr dirty="0"/>
          </a:p>
          <a:p>
            <a:pPr marL="0" marR="0" lvl="0" indent="0" algn="l" rtl="0">
              <a:lnSpc>
                <a:spcPct val="100000"/>
              </a:lnSpc>
              <a:spcBef>
                <a:spcPts val="0"/>
              </a:spcBef>
              <a:spcAft>
                <a:spcPts val="0"/>
              </a:spcAft>
              <a:buClr>
                <a:srgbClr val="000000"/>
              </a:buClr>
              <a:buSzPts val="1200"/>
              <a:buFont typeface="Arial"/>
              <a:buNone/>
            </a:pPr>
            <a:r>
              <a:rPr lang="en-GB" sz="1200" b="1" i="0" u="none" strike="noStrike" dirty="0">
                <a:solidFill>
                  <a:srgbClr val="000000"/>
                </a:solidFill>
                <a:latin typeface="Arial"/>
                <a:ea typeface="Arial"/>
                <a:cs typeface="Arial"/>
                <a:sym typeface="Arial"/>
              </a:rPr>
              <a:t>Concrete resources </a:t>
            </a:r>
            <a:r>
              <a:rPr lang="en-GB" sz="1200" b="0" i="0" u="none" strike="noStrike" dirty="0">
                <a:solidFill>
                  <a:srgbClr val="000000"/>
                </a:solidFill>
                <a:latin typeface="Arial"/>
                <a:ea typeface="Arial"/>
                <a:cs typeface="Arial"/>
                <a:sym typeface="Arial"/>
              </a:rPr>
              <a:t>– Counters</a:t>
            </a:r>
            <a:r>
              <a:rPr lang="en-GB" dirty="0">
                <a:solidFill>
                  <a:srgbClr val="000000"/>
                </a:solidFill>
                <a:latin typeface="Arial"/>
                <a:ea typeface="Arial"/>
                <a:cs typeface="Arial"/>
                <a:sym typeface="Arial"/>
              </a:rPr>
              <a:t>, multiplication grid</a:t>
            </a:r>
            <a:endParaRPr dirty="0"/>
          </a:p>
          <a:p>
            <a:pPr marL="0" marR="0" lvl="0" indent="0" algn="l" rtl="0">
              <a:lnSpc>
                <a:spcPct val="100000"/>
              </a:lnSpc>
              <a:spcBef>
                <a:spcPts val="0"/>
              </a:spcBef>
              <a:spcAft>
                <a:spcPts val="0"/>
              </a:spcAft>
              <a:buClr>
                <a:srgbClr val="000000"/>
              </a:buClr>
              <a:buSzPts val="1200"/>
              <a:buFont typeface="Arial"/>
              <a:buNone/>
            </a:pPr>
            <a:r>
              <a:rPr lang="en-GB" sz="1200" b="1" i="0" u="none" strike="noStrike" dirty="0">
                <a:solidFill>
                  <a:srgbClr val="000000"/>
                </a:solidFill>
                <a:latin typeface="Arial"/>
                <a:ea typeface="Arial"/>
                <a:cs typeface="Arial"/>
                <a:sym typeface="Arial"/>
              </a:rPr>
              <a:t>Key Questions </a:t>
            </a:r>
            <a:r>
              <a:rPr lang="en-GB" sz="1200" b="0" i="0" u="none" strike="noStrike" dirty="0">
                <a:solidFill>
                  <a:srgbClr val="000000"/>
                </a:solidFill>
                <a:latin typeface="Arial"/>
                <a:ea typeface="Arial"/>
                <a:cs typeface="Arial"/>
                <a:sym typeface="Arial"/>
              </a:rPr>
              <a:t>– Which calculations are correct? How can you check the answers are correct?</a:t>
            </a:r>
            <a:r>
              <a:rPr lang="en-GB" dirty="0">
                <a:solidFill>
                  <a:srgbClr val="000000"/>
                </a:solidFill>
                <a:latin typeface="Arial"/>
                <a:ea typeface="Arial"/>
                <a:cs typeface="Arial"/>
                <a:sym typeface="Arial"/>
              </a:rPr>
              <a:t> What is the opposite of division? How can using the opposite help?</a:t>
            </a:r>
            <a:endParaRPr dirty="0"/>
          </a:p>
          <a:p>
            <a:pPr marL="0" marR="0" lvl="0" indent="0" algn="l" rtl="0">
              <a:lnSpc>
                <a:spcPct val="100000"/>
              </a:lnSpc>
              <a:spcBef>
                <a:spcPts val="0"/>
              </a:spcBef>
              <a:spcAft>
                <a:spcPts val="0"/>
              </a:spcAft>
              <a:buClr>
                <a:srgbClr val="000000"/>
              </a:buClr>
              <a:buSzPts val="1200"/>
              <a:buFont typeface="Arial"/>
              <a:buNone/>
            </a:pPr>
            <a:r>
              <a:rPr lang="en-GB" sz="1200" b="1" i="0" u="none" strike="noStrike" dirty="0">
                <a:solidFill>
                  <a:srgbClr val="000000"/>
                </a:solidFill>
                <a:latin typeface="Arial"/>
                <a:ea typeface="Arial"/>
                <a:cs typeface="Arial"/>
                <a:sym typeface="Arial"/>
              </a:rPr>
              <a:t>Misconceptions/ Common Errors </a:t>
            </a:r>
            <a:r>
              <a:rPr lang="en-GB" sz="1200" b="0" i="0" u="none" strike="noStrike" dirty="0">
                <a:solidFill>
                  <a:srgbClr val="000000"/>
                </a:solidFill>
                <a:latin typeface="Arial"/>
                <a:ea typeface="Arial"/>
                <a:cs typeface="Arial"/>
                <a:sym typeface="Arial"/>
              </a:rPr>
              <a:t>– Pupils may struggle to identify the correct/ incorrect answers</a:t>
            </a:r>
            <a:r>
              <a:rPr lang="en-GB" dirty="0">
                <a:solidFill>
                  <a:srgbClr val="000000"/>
                </a:solidFill>
                <a:latin typeface="Arial"/>
                <a:ea typeface="Arial"/>
                <a:cs typeface="Arial"/>
                <a:sym typeface="Arial"/>
              </a:rPr>
              <a:t>.</a:t>
            </a:r>
            <a:endParaRPr dirty="0"/>
          </a:p>
          <a:p>
            <a:pPr marL="0" marR="0" lvl="0" indent="0" algn="l" rtl="0">
              <a:lnSpc>
                <a:spcPct val="100000"/>
              </a:lnSpc>
              <a:spcBef>
                <a:spcPts val="0"/>
              </a:spcBef>
              <a:spcAft>
                <a:spcPts val="0"/>
              </a:spcAft>
              <a:buClr>
                <a:srgbClr val="000000"/>
              </a:buClr>
              <a:buSzPts val="1200"/>
              <a:buFont typeface="Arial"/>
              <a:buNone/>
            </a:pPr>
            <a:r>
              <a:rPr lang="en-GB" sz="1200" b="1" i="0" u="none" strike="noStrike" dirty="0">
                <a:solidFill>
                  <a:srgbClr val="000000"/>
                </a:solidFill>
                <a:latin typeface="Arial"/>
                <a:ea typeface="Arial"/>
                <a:cs typeface="Arial"/>
                <a:sym typeface="Arial"/>
              </a:rPr>
              <a:t>Further Practice </a:t>
            </a:r>
            <a:r>
              <a:rPr lang="en-GB" sz="1200" b="0" i="0" u="none" strike="noStrike" dirty="0">
                <a:solidFill>
                  <a:srgbClr val="000000"/>
                </a:solidFill>
                <a:latin typeface="Arial"/>
                <a:ea typeface="Arial"/>
                <a:cs typeface="Arial"/>
                <a:sym typeface="Arial"/>
              </a:rPr>
              <a:t>– </a:t>
            </a:r>
            <a:r>
              <a:rPr lang="en-GB" dirty="0">
                <a:solidFill>
                  <a:srgbClr val="000000"/>
                </a:solidFill>
                <a:latin typeface="Arial"/>
                <a:ea typeface="Arial"/>
                <a:cs typeface="Arial"/>
                <a:sym typeface="Arial"/>
              </a:rPr>
              <a:t>When pupils have found the way through, can they correct the incorrect answers?</a:t>
            </a:r>
            <a:endParaRPr dirty="0"/>
          </a:p>
          <a:p>
            <a:pPr marL="0" lvl="0" indent="0" algn="l" rtl="0">
              <a:spcBef>
                <a:spcPts val="0"/>
              </a:spcBef>
              <a:spcAft>
                <a:spcPts val="0"/>
              </a:spcAft>
              <a:buNone/>
            </a:pPr>
            <a:endParaRPr dirty="0"/>
          </a:p>
        </p:txBody>
      </p:sp>
      <p:sp>
        <p:nvSpPr>
          <p:cNvPr id="276" name="Google Shape;276;g8d1170deda_0_49: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GB" sz="1400" b="0" i="0" u="none" strike="noStrike" kern="0" cap="none" spc="0" normalizeH="0" baseline="0" noProof="0">
                <a:ln>
                  <a:noFill/>
                </a:ln>
                <a:solidFill>
                  <a:srgbClr val="000000"/>
                </a:solidFill>
                <a:effectLst/>
                <a:uLnTx/>
                <a:uFillTx/>
                <a:latin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13</a:t>
            </a:fld>
            <a:endParaRPr kumimoji="0" sz="1400" b="0" i="0" u="none" strike="noStrike" kern="0" cap="none" spc="0" normalizeH="0" baseline="0" noProof="0">
              <a:ln>
                <a:noFill/>
              </a:ln>
              <a:solidFill>
                <a:srgbClr val="000000"/>
              </a:solidFill>
              <a:effectLst/>
              <a:uLnTx/>
              <a:uFillTx/>
              <a:latin typeface="Arial"/>
              <a:cs typeface="Arial"/>
              <a:sym typeface="Aria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Google Shape;88;p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89" name="Google Shape;89;p7: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GB" dirty="0">
                <a:latin typeface="Arial"/>
                <a:ea typeface="Arial"/>
                <a:cs typeface="Arial"/>
                <a:sym typeface="Arial"/>
              </a:rPr>
              <a:t>This starter encourages pupils to discuss the difference between groups of and equal groups. Pupils can use the balls to help them explain their answers. It will be important that pupils understand the difference between these two terms. </a:t>
            </a:r>
            <a:endParaRPr dirty="0">
              <a:latin typeface="Arial"/>
              <a:ea typeface="Arial"/>
              <a:cs typeface="Arial"/>
              <a:sym typeface="Arial"/>
            </a:endParaRPr>
          </a:p>
          <a:p>
            <a:pPr marL="0" lvl="0" indent="0" algn="l" rtl="0">
              <a:spcBef>
                <a:spcPts val="0"/>
              </a:spcBef>
              <a:spcAft>
                <a:spcPts val="0"/>
              </a:spcAft>
              <a:buNone/>
            </a:pPr>
            <a:endParaRPr dirty="0">
              <a:latin typeface="Arial"/>
              <a:ea typeface="Arial"/>
              <a:cs typeface="Arial"/>
              <a:sym typeface="Arial"/>
            </a:endParaRPr>
          </a:p>
          <a:p>
            <a:pPr marL="0" marR="0" lvl="0" indent="0" algn="l" rtl="0">
              <a:lnSpc>
                <a:spcPct val="100000"/>
              </a:lnSpc>
              <a:spcBef>
                <a:spcPts val="0"/>
              </a:spcBef>
              <a:spcAft>
                <a:spcPts val="0"/>
              </a:spcAft>
              <a:buClr>
                <a:srgbClr val="000000"/>
              </a:buClr>
              <a:buSzPts val="1200"/>
              <a:buFont typeface="Arial"/>
              <a:buNone/>
            </a:pPr>
            <a:r>
              <a:rPr lang="en-GB" sz="1200" b="1" i="0" u="none" strike="noStrike" dirty="0">
                <a:solidFill>
                  <a:srgbClr val="000000"/>
                </a:solidFill>
                <a:latin typeface="Arial"/>
                <a:ea typeface="Arial"/>
                <a:cs typeface="Arial"/>
                <a:sym typeface="Arial"/>
              </a:rPr>
              <a:t>Concrete resources </a:t>
            </a:r>
            <a:r>
              <a:rPr lang="en-GB" sz="1200" i="0" u="none" strike="noStrike" dirty="0">
                <a:solidFill>
                  <a:srgbClr val="000000"/>
                </a:solidFill>
                <a:latin typeface="Arial"/>
                <a:ea typeface="Arial"/>
                <a:cs typeface="Arial"/>
                <a:sym typeface="Arial"/>
              </a:rPr>
              <a:t>– Counters/ resources to represent the balls</a:t>
            </a:r>
            <a:endParaRPr dirty="0">
              <a:latin typeface="Arial"/>
              <a:ea typeface="Arial"/>
              <a:cs typeface="Arial"/>
              <a:sym typeface="Arial"/>
            </a:endParaRPr>
          </a:p>
          <a:p>
            <a:pPr marL="0" marR="0" lvl="0" indent="0" algn="l" rtl="0">
              <a:lnSpc>
                <a:spcPct val="100000"/>
              </a:lnSpc>
              <a:spcBef>
                <a:spcPts val="0"/>
              </a:spcBef>
              <a:spcAft>
                <a:spcPts val="0"/>
              </a:spcAft>
              <a:buClr>
                <a:srgbClr val="000000"/>
              </a:buClr>
              <a:buSzPts val="1200"/>
              <a:buFont typeface="Arial"/>
              <a:buNone/>
            </a:pPr>
            <a:r>
              <a:rPr lang="en-GB" sz="1200" b="1" i="0" u="none" strike="noStrike" dirty="0">
                <a:solidFill>
                  <a:srgbClr val="000000"/>
                </a:solidFill>
                <a:latin typeface="Arial"/>
                <a:ea typeface="Arial"/>
                <a:cs typeface="Arial"/>
                <a:sym typeface="Arial"/>
              </a:rPr>
              <a:t>Key Questions </a:t>
            </a:r>
            <a:r>
              <a:rPr lang="en-GB" sz="1200" i="0" u="none" strike="noStrike" dirty="0">
                <a:solidFill>
                  <a:srgbClr val="000000"/>
                </a:solidFill>
                <a:latin typeface="Arial"/>
                <a:ea typeface="Arial"/>
                <a:cs typeface="Arial"/>
                <a:sym typeface="Arial"/>
              </a:rPr>
              <a:t>– </a:t>
            </a:r>
            <a:r>
              <a:rPr lang="en-GB" dirty="0">
                <a:solidFill>
                  <a:srgbClr val="000000"/>
                </a:solidFill>
                <a:latin typeface="Arial"/>
                <a:ea typeface="Arial"/>
                <a:cs typeface="Arial"/>
                <a:sym typeface="Arial"/>
              </a:rPr>
              <a:t>How are the terms similar? How are the terms different? What do you notice about the way you would arrange the balls for each question? </a:t>
            </a:r>
            <a:endParaRPr dirty="0">
              <a:latin typeface="Arial"/>
              <a:ea typeface="Arial"/>
              <a:cs typeface="Arial"/>
              <a:sym typeface="Arial"/>
            </a:endParaRPr>
          </a:p>
          <a:p>
            <a:pPr marL="0" marR="0" lvl="0" indent="0" algn="l" rtl="0">
              <a:lnSpc>
                <a:spcPct val="100000"/>
              </a:lnSpc>
              <a:spcBef>
                <a:spcPts val="0"/>
              </a:spcBef>
              <a:spcAft>
                <a:spcPts val="0"/>
              </a:spcAft>
              <a:buClr>
                <a:srgbClr val="000000"/>
              </a:buClr>
              <a:buSzPts val="1200"/>
              <a:buFont typeface="Arial"/>
              <a:buNone/>
            </a:pPr>
            <a:r>
              <a:rPr lang="en-GB" sz="1200" b="1" i="0" u="none" strike="noStrike" dirty="0">
                <a:solidFill>
                  <a:srgbClr val="000000"/>
                </a:solidFill>
                <a:latin typeface="Arial"/>
                <a:ea typeface="Arial"/>
                <a:cs typeface="Arial"/>
                <a:sym typeface="Arial"/>
              </a:rPr>
              <a:t>Extension</a:t>
            </a:r>
            <a:r>
              <a:rPr lang="en-GB" sz="1200" i="0" u="none" strike="noStrike" dirty="0">
                <a:solidFill>
                  <a:srgbClr val="000000"/>
                </a:solidFill>
                <a:latin typeface="Arial"/>
                <a:ea typeface="Arial"/>
                <a:cs typeface="Arial"/>
                <a:sym typeface="Arial"/>
              </a:rPr>
              <a:t> – </a:t>
            </a:r>
            <a:r>
              <a:rPr lang="en-GB" dirty="0">
                <a:solidFill>
                  <a:srgbClr val="000000"/>
                </a:solidFill>
                <a:latin typeface="Arial"/>
                <a:ea typeface="Arial"/>
                <a:cs typeface="Arial"/>
                <a:sym typeface="Arial"/>
              </a:rPr>
              <a:t>How many different ways can you arrange the balls? (recapping arrays)</a:t>
            </a:r>
            <a:endParaRPr dirty="0">
              <a:latin typeface="Arial"/>
              <a:ea typeface="Arial"/>
              <a:cs typeface="Arial"/>
              <a:sym typeface="Arial"/>
            </a:endParaRPr>
          </a:p>
        </p:txBody>
      </p:sp>
      <p:sp>
        <p:nvSpPr>
          <p:cNvPr id="90" name="Google Shape;90;p7: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GB" sz="1400" b="0" i="0" u="none" strike="noStrike" kern="0" cap="none" spc="0" normalizeH="0" baseline="0" noProof="0">
                <a:ln>
                  <a:noFill/>
                </a:ln>
                <a:solidFill>
                  <a:srgbClr val="000000"/>
                </a:solidFill>
                <a:effectLst/>
                <a:uLnTx/>
                <a:uFillTx/>
                <a:latin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2</a:t>
            </a:fld>
            <a:endParaRPr kumimoji="0" sz="1400" b="0" i="0" u="none" strike="noStrike" kern="0" cap="none" spc="0" normalizeH="0" baseline="0" noProof="0">
              <a:ln>
                <a:noFill/>
              </a:ln>
              <a:solidFill>
                <a:srgbClr val="000000"/>
              </a:solidFill>
              <a:effectLst/>
              <a:uLnTx/>
              <a:uFillTx/>
              <a:latin typeface="Arial"/>
              <a:cs typeface="Arial"/>
              <a:sym typeface="Aria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Google Shape;117;p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18" name="Google Shape;118;p8: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200"/>
              <a:buFont typeface="Arial"/>
              <a:buNone/>
            </a:pPr>
            <a:r>
              <a:rPr lang="en-GB" i="1" dirty="0">
                <a:solidFill>
                  <a:srgbClr val="000000"/>
                </a:solidFill>
                <a:latin typeface="Arial"/>
                <a:ea typeface="Arial"/>
                <a:cs typeface="Arial"/>
                <a:sym typeface="Arial"/>
              </a:rPr>
              <a:t>This slide encourages pupils to consider inverse operations. Some pupils may need reminding that division is not commutative. </a:t>
            </a:r>
            <a:endParaRPr i="1" dirty="0">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200"/>
              <a:buFont typeface="Arial"/>
              <a:buNone/>
            </a:pPr>
            <a:r>
              <a:rPr lang="en-GB" sz="1200" b="1" i="0" u="none" strike="noStrike" dirty="0">
                <a:solidFill>
                  <a:srgbClr val="000000"/>
                </a:solidFill>
                <a:latin typeface="Arial"/>
                <a:ea typeface="Arial"/>
                <a:cs typeface="Arial"/>
                <a:sym typeface="Arial"/>
              </a:rPr>
              <a:t>Concrete resources </a:t>
            </a:r>
            <a:r>
              <a:rPr lang="en-GB" sz="1200" b="0" i="0" u="none" strike="noStrike" dirty="0">
                <a:solidFill>
                  <a:srgbClr val="000000"/>
                </a:solidFill>
                <a:latin typeface="Arial"/>
                <a:ea typeface="Arial"/>
                <a:cs typeface="Arial"/>
                <a:sym typeface="Arial"/>
              </a:rPr>
              <a:t>– </a:t>
            </a:r>
            <a:r>
              <a:rPr lang="en-GB" dirty="0">
                <a:solidFill>
                  <a:srgbClr val="000000"/>
                </a:solidFill>
                <a:latin typeface="Arial"/>
                <a:ea typeface="Arial"/>
                <a:cs typeface="Arial"/>
                <a:sym typeface="Arial"/>
              </a:rPr>
              <a:t>Counters, blocks</a:t>
            </a:r>
            <a:endParaRPr dirty="0"/>
          </a:p>
          <a:p>
            <a:pPr marL="0" marR="0" lvl="0" indent="0" algn="l" rtl="0">
              <a:lnSpc>
                <a:spcPct val="100000"/>
              </a:lnSpc>
              <a:spcBef>
                <a:spcPts val="0"/>
              </a:spcBef>
              <a:spcAft>
                <a:spcPts val="0"/>
              </a:spcAft>
              <a:buClr>
                <a:srgbClr val="000000"/>
              </a:buClr>
              <a:buSzPts val="1200"/>
              <a:buFont typeface="Arial"/>
              <a:buNone/>
            </a:pPr>
            <a:r>
              <a:rPr lang="en-GB" sz="1200" b="1" i="0" u="none" strike="noStrike" dirty="0">
                <a:solidFill>
                  <a:srgbClr val="000000"/>
                </a:solidFill>
                <a:latin typeface="Arial"/>
                <a:ea typeface="Arial"/>
                <a:cs typeface="Arial"/>
                <a:sym typeface="Arial"/>
              </a:rPr>
              <a:t>Key Questions </a:t>
            </a:r>
            <a:r>
              <a:rPr lang="en-GB" sz="1200" b="0" i="0" u="none" strike="noStrike" dirty="0">
                <a:solidFill>
                  <a:srgbClr val="000000"/>
                </a:solidFill>
                <a:latin typeface="Arial"/>
                <a:ea typeface="Arial"/>
                <a:cs typeface="Arial"/>
                <a:sym typeface="Arial"/>
              </a:rPr>
              <a:t>– Wh</a:t>
            </a:r>
            <a:r>
              <a:rPr lang="en-GB" dirty="0">
                <a:solidFill>
                  <a:srgbClr val="000000"/>
                </a:solidFill>
                <a:latin typeface="Arial"/>
                <a:ea typeface="Arial"/>
                <a:cs typeface="Arial"/>
                <a:sym typeface="Arial"/>
              </a:rPr>
              <a:t>at do you know about the relationship between multiplication and division? Which division questions could you write? Is division commutative? What does commutative mean? </a:t>
            </a:r>
            <a:endParaRPr dirty="0"/>
          </a:p>
          <a:p>
            <a:pPr marL="0" marR="0" lvl="0" indent="0" algn="l" rtl="0">
              <a:lnSpc>
                <a:spcPct val="100000"/>
              </a:lnSpc>
              <a:spcBef>
                <a:spcPts val="0"/>
              </a:spcBef>
              <a:spcAft>
                <a:spcPts val="0"/>
              </a:spcAft>
              <a:buClr>
                <a:srgbClr val="000000"/>
              </a:buClr>
              <a:buSzPts val="1200"/>
              <a:buFont typeface="Arial"/>
              <a:buNone/>
            </a:pPr>
            <a:r>
              <a:rPr lang="en-GB" sz="1200" b="1" i="0" u="none" strike="noStrike" dirty="0">
                <a:solidFill>
                  <a:srgbClr val="000000"/>
                </a:solidFill>
                <a:latin typeface="Arial"/>
                <a:ea typeface="Arial"/>
                <a:cs typeface="Arial"/>
                <a:sym typeface="Arial"/>
              </a:rPr>
              <a:t>Misconceptions/ Common Errors </a:t>
            </a:r>
            <a:r>
              <a:rPr lang="en-GB" sz="1200" b="0" i="0" u="none" strike="noStrike" dirty="0">
                <a:solidFill>
                  <a:srgbClr val="000000"/>
                </a:solidFill>
                <a:latin typeface="Arial"/>
                <a:ea typeface="Arial"/>
                <a:cs typeface="Arial"/>
                <a:sym typeface="Arial"/>
              </a:rPr>
              <a:t>– Pupils may believe division is commutative. </a:t>
            </a:r>
            <a:endParaRPr dirty="0"/>
          </a:p>
          <a:p>
            <a:pPr marL="0" marR="0" lvl="0" indent="0" algn="l" rtl="0">
              <a:lnSpc>
                <a:spcPct val="100000"/>
              </a:lnSpc>
              <a:spcBef>
                <a:spcPts val="0"/>
              </a:spcBef>
              <a:spcAft>
                <a:spcPts val="0"/>
              </a:spcAft>
              <a:buClr>
                <a:srgbClr val="000000"/>
              </a:buClr>
              <a:buSzPts val="1200"/>
              <a:buFont typeface="Arial"/>
              <a:buNone/>
            </a:pPr>
            <a:r>
              <a:rPr lang="en-GB" sz="1200" b="1" i="0" u="none" strike="noStrike" dirty="0">
                <a:solidFill>
                  <a:srgbClr val="000000"/>
                </a:solidFill>
                <a:latin typeface="Arial"/>
                <a:ea typeface="Arial"/>
                <a:cs typeface="Arial"/>
                <a:sym typeface="Arial"/>
              </a:rPr>
              <a:t>Further Practice </a:t>
            </a:r>
            <a:r>
              <a:rPr lang="en-GB" sz="1200" b="0" i="0" u="none" strike="noStrike" dirty="0">
                <a:solidFill>
                  <a:srgbClr val="000000"/>
                </a:solidFill>
                <a:latin typeface="Arial"/>
                <a:ea typeface="Arial"/>
                <a:cs typeface="Arial"/>
                <a:sym typeface="Arial"/>
              </a:rPr>
              <a:t>– Which multiplication question</a:t>
            </a:r>
            <a:r>
              <a:rPr lang="en-GB" dirty="0">
                <a:solidFill>
                  <a:srgbClr val="000000"/>
                </a:solidFill>
                <a:latin typeface="Arial"/>
                <a:ea typeface="Arial"/>
                <a:cs typeface="Arial"/>
                <a:sym typeface="Arial"/>
              </a:rPr>
              <a:t>s could you write that match? </a:t>
            </a:r>
            <a:endParaRPr dirty="0"/>
          </a:p>
          <a:p>
            <a:pPr marL="0" marR="0" lvl="0" indent="0" algn="l" rtl="0">
              <a:lnSpc>
                <a:spcPct val="100000"/>
              </a:lnSpc>
              <a:spcBef>
                <a:spcPts val="0"/>
              </a:spcBef>
              <a:spcAft>
                <a:spcPts val="0"/>
              </a:spcAft>
              <a:buClr>
                <a:srgbClr val="000000"/>
              </a:buClr>
              <a:buSzPts val="1200"/>
              <a:buFont typeface="Arial"/>
              <a:buNone/>
            </a:pPr>
            <a:r>
              <a:rPr lang="en-GB" sz="1200" b="1" i="0" u="none" strike="noStrike" dirty="0">
                <a:solidFill>
                  <a:srgbClr val="000000"/>
                </a:solidFill>
                <a:latin typeface="Arial"/>
                <a:ea typeface="Arial"/>
                <a:cs typeface="Arial"/>
                <a:sym typeface="Arial"/>
              </a:rPr>
              <a:t>Extension</a:t>
            </a:r>
            <a:r>
              <a:rPr lang="en-GB" sz="1200" b="0" i="0" u="none" strike="noStrike" dirty="0">
                <a:solidFill>
                  <a:srgbClr val="000000"/>
                </a:solidFill>
                <a:latin typeface="Arial"/>
                <a:ea typeface="Arial"/>
                <a:cs typeface="Arial"/>
                <a:sym typeface="Arial"/>
              </a:rPr>
              <a:t> – </a:t>
            </a:r>
            <a:r>
              <a:rPr lang="en-GB" dirty="0">
                <a:solidFill>
                  <a:srgbClr val="000000"/>
                </a:solidFill>
                <a:latin typeface="Arial"/>
                <a:ea typeface="Arial"/>
                <a:cs typeface="Arial"/>
                <a:sym typeface="Arial"/>
              </a:rPr>
              <a:t>Make a mistake on purpose. Explain your mistake. </a:t>
            </a:r>
            <a:endParaRPr sz="1200" b="0" i="0" u="none" strike="noStrike" dirty="0">
              <a:solidFill>
                <a:srgbClr val="000000"/>
              </a:solidFill>
              <a:latin typeface="Arial"/>
              <a:ea typeface="Arial"/>
              <a:cs typeface="Arial"/>
              <a:sym typeface="Arial"/>
            </a:endParaRPr>
          </a:p>
          <a:p>
            <a:pPr marL="0" lvl="0" indent="0" algn="l" rtl="0">
              <a:spcBef>
                <a:spcPts val="0"/>
              </a:spcBef>
              <a:spcAft>
                <a:spcPts val="0"/>
              </a:spcAft>
              <a:buNone/>
            </a:pPr>
            <a:endParaRPr dirty="0"/>
          </a:p>
        </p:txBody>
      </p:sp>
      <p:sp>
        <p:nvSpPr>
          <p:cNvPr id="119" name="Google Shape;119;p8: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GB" sz="1400" b="0" i="0" u="none" strike="noStrike" kern="0" cap="none" spc="0" normalizeH="0" baseline="0" noProof="0">
                <a:ln>
                  <a:noFill/>
                </a:ln>
                <a:solidFill>
                  <a:srgbClr val="000000"/>
                </a:solidFill>
                <a:effectLst/>
                <a:uLnTx/>
                <a:uFillTx/>
                <a:latin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3</a:t>
            </a:fld>
            <a:endParaRPr kumimoji="0" sz="1400" b="0" i="0" u="none" strike="noStrike" kern="0" cap="none" spc="0" normalizeH="0" baseline="0" noProof="0">
              <a:ln>
                <a:noFill/>
              </a:ln>
              <a:solidFill>
                <a:srgbClr val="000000"/>
              </a:solidFill>
              <a:effectLst/>
              <a:uLnTx/>
              <a:uFillTx/>
              <a:latin typeface="Arial"/>
              <a:cs typeface="Arial"/>
              <a:sym typeface="Aria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4"/>
        <p:cNvGrpSpPr/>
        <p:nvPr/>
      </p:nvGrpSpPr>
      <p:grpSpPr>
        <a:xfrm>
          <a:off x="0" y="0"/>
          <a:ext cx="0" cy="0"/>
          <a:chOff x="0" y="0"/>
          <a:chExt cx="0" cy="0"/>
        </a:xfrm>
      </p:grpSpPr>
      <p:sp>
        <p:nvSpPr>
          <p:cNvPr id="125" name="Google Shape;125;p1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26" name="Google Shape;126;p13: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200"/>
              <a:buFont typeface="Arial"/>
              <a:buNone/>
            </a:pPr>
            <a:r>
              <a:rPr lang="en-GB" sz="1200" b="1" i="0" u="none" strike="noStrike" dirty="0">
                <a:solidFill>
                  <a:srgbClr val="000000"/>
                </a:solidFill>
                <a:latin typeface="Arial"/>
                <a:ea typeface="Arial"/>
                <a:cs typeface="Arial"/>
                <a:sym typeface="Arial"/>
              </a:rPr>
              <a:t>Concrete resources </a:t>
            </a:r>
            <a:r>
              <a:rPr lang="en-GB" sz="1200" b="0" i="0" u="none" strike="noStrike" dirty="0">
                <a:solidFill>
                  <a:srgbClr val="000000"/>
                </a:solidFill>
                <a:latin typeface="Arial"/>
                <a:ea typeface="Arial"/>
                <a:cs typeface="Arial"/>
                <a:sym typeface="Arial"/>
              </a:rPr>
              <a:t>– C</a:t>
            </a:r>
            <a:r>
              <a:rPr lang="en-GB" dirty="0">
                <a:solidFill>
                  <a:srgbClr val="000000"/>
                </a:solidFill>
                <a:latin typeface="Arial"/>
                <a:ea typeface="Arial"/>
                <a:cs typeface="Arial"/>
                <a:sym typeface="Arial"/>
              </a:rPr>
              <a:t>o</a:t>
            </a:r>
            <a:r>
              <a:rPr lang="en-GB" sz="1200" b="0" i="0" u="none" strike="noStrike" dirty="0">
                <a:solidFill>
                  <a:srgbClr val="000000"/>
                </a:solidFill>
                <a:latin typeface="Arial"/>
                <a:ea typeface="Arial"/>
                <a:cs typeface="Arial"/>
                <a:sym typeface="Arial"/>
              </a:rPr>
              <a:t>unters etc to represent apples</a:t>
            </a:r>
            <a:endParaRPr dirty="0"/>
          </a:p>
          <a:p>
            <a:pPr marL="0" marR="0" lvl="0" indent="0" algn="l" rtl="0">
              <a:lnSpc>
                <a:spcPct val="100000"/>
              </a:lnSpc>
              <a:spcBef>
                <a:spcPts val="0"/>
              </a:spcBef>
              <a:spcAft>
                <a:spcPts val="0"/>
              </a:spcAft>
              <a:buClr>
                <a:srgbClr val="000000"/>
              </a:buClr>
              <a:buSzPts val="1200"/>
              <a:buFont typeface="Arial"/>
              <a:buNone/>
            </a:pPr>
            <a:r>
              <a:rPr lang="en-GB" sz="1200" b="1" i="0" u="none" strike="noStrike" dirty="0">
                <a:solidFill>
                  <a:srgbClr val="000000"/>
                </a:solidFill>
                <a:latin typeface="Arial"/>
                <a:ea typeface="Arial"/>
                <a:cs typeface="Arial"/>
                <a:sym typeface="Arial"/>
              </a:rPr>
              <a:t>Key Questions </a:t>
            </a:r>
            <a:r>
              <a:rPr lang="en-GB" sz="1200" b="0" i="0" u="none" strike="noStrike" dirty="0">
                <a:solidFill>
                  <a:srgbClr val="000000"/>
                </a:solidFill>
                <a:latin typeface="Arial"/>
                <a:ea typeface="Arial"/>
                <a:cs typeface="Arial"/>
                <a:sym typeface="Arial"/>
              </a:rPr>
              <a:t>– H</a:t>
            </a:r>
            <a:r>
              <a:rPr lang="en-GB" dirty="0">
                <a:solidFill>
                  <a:srgbClr val="000000"/>
                </a:solidFill>
                <a:latin typeface="Arial"/>
                <a:ea typeface="Arial"/>
                <a:cs typeface="Arial"/>
                <a:sym typeface="Arial"/>
              </a:rPr>
              <a:t>ow many apples are there in total? How many apples are in each bag? Can you write a number sentence for this word problem? How would you solve this calculation? How can you check your answer?</a:t>
            </a:r>
            <a:endParaRPr dirty="0"/>
          </a:p>
          <a:p>
            <a:pPr marL="0" marR="0" lvl="0" indent="0" algn="l" rtl="0">
              <a:lnSpc>
                <a:spcPct val="100000"/>
              </a:lnSpc>
              <a:spcBef>
                <a:spcPts val="0"/>
              </a:spcBef>
              <a:spcAft>
                <a:spcPts val="0"/>
              </a:spcAft>
              <a:buClr>
                <a:srgbClr val="000000"/>
              </a:buClr>
              <a:buSzPts val="1200"/>
              <a:buFont typeface="Arial"/>
              <a:buNone/>
            </a:pPr>
            <a:r>
              <a:rPr lang="en-GB" sz="1200" b="1" i="0" u="none" strike="noStrike" dirty="0">
                <a:solidFill>
                  <a:srgbClr val="000000"/>
                </a:solidFill>
                <a:latin typeface="Arial"/>
                <a:ea typeface="Arial"/>
                <a:cs typeface="Arial"/>
                <a:sym typeface="Arial"/>
              </a:rPr>
              <a:t>Extension</a:t>
            </a:r>
            <a:r>
              <a:rPr lang="en-GB" sz="1200" b="0" i="0" u="none" strike="noStrike" dirty="0">
                <a:solidFill>
                  <a:srgbClr val="000000"/>
                </a:solidFill>
                <a:latin typeface="Arial"/>
                <a:ea typeface="Arial"/>
                <a:cs typeface="Arial"/>
                <a:sym typeface="Arial"/>
              </a:rPr>
              <a:t> – </a:t>
            </a:r>
            <a:r>
              <a:rPr lang="en-GB" dirty="0">
                <a:solidFill>
                  <a:srgbClr val="000000"/>
                </a:solidFill>
                <a:latin typeface="Arial"/>
                <a:ea typeface="Arial"/>
                <a:cs typeface="Arial"/>
                <a:sym typeface="Arial"/>
              </a:rPr>
              <a:t>Explain your process. </a:t>
            </a:r>
            <a:endParaRPr dirty="0"/>
          </a:p>
        </p:txBody>
      </p:sp>
      <p:sp>
        <p:nvSpPr>
          <p:cNvPr id="127" name="Google Shape;127;p13: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GB" sz="1400" b="0" i="0" u="none" strike="noStrike" kern="0" cap="none" spc="0" normalizeH="0" baseline="0" noProof="0">
                <a:ln>
                  <a:noFill/>
                </a:ln>
                <a:solidFill>
                  <a:srgbClr val="000000"/>
                </a:solidFill>
                <a:effectLst/>
                <a:uLnTx/>
                <a:uFillTx/>
                <a:latin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4</a:t>
            </a:fld>
            <a:endParaRPr kumimoji="0" sz="1400" b="0" i="0" u="none" strike="noStrike" kern="0" cap="none" spc="0" normalizeH="0" baseline="0" noProof="0">
              <a:ln>
                <a:noFill/>
              </a:ln>
              <a:solidFill>
                <a:srgbClr val="000000"/>
              </a:solidFill>
              <a:effectLst/>
              <a:uLnTx/>
              <a:uFillTx/>
              <a:latin typeface="Arial"/>
              <a:cs typeface="Arial"/>
              <a:sym typeface="Aria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3"/>
        <p:cNvGrpSpPr/>
        <p:nvPr/>
      </p:nvGrpSpPr>
      <p:grpSpPr>
        <a:xfrm>
          <a:off x="0" y="0"/>
          <a:ext cx="0" cy="0"/>
          <a:chOff x="0" y="0"/>
          <a:chExt cx="0" cy="0"/>
        </a:xfrm>
      </p:grpSpPr>
      <p:sp>
        <p:nvSpPr>
          <p:cNvPr id="144" name="Google Shape;144;p1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45" name="Google Shape;145;p14: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457200" lvl="0" indent="-317500" algn="l" rtl="0">
              <a:spcBef>
                <a:spcPts val="0"/>
              </a:spcBef>
              <a:spcAft>
                <a:spcPts val="0"/>
              </a:spcAft>
              <a:buSzPts val="1400"/>
              <a:buAutoNum type="alphaLcPeriod"/>
            </a:pPr>
            <a:r>
              <a:rPr lang="en-GB">
                <a:latin typeface="Arial"/>
                <a:ea typeface="Arial"/>
                <a:cs typeface="Arial"/>
                <a:sym typeface="Arial"/>
              </a:rPr>
              <a:t>56 ÷ 8 = 7</a:t>
            </a:r>
            <a:endParaRPr>
              <a:latin typeface="Arial"/>
              <a:ea typeface="Arial"/>
              <a:cs typeface="Arial"/>
              <a:sym typeface="Arial"/>
            </a:endParaRPr>
          </a:p>
          <a:p>
            <a:pPr marL="457200" lvl="0" indent="-317500" algn="l" rtl="0">
              <a:spcBef>
                <a:spcPts val="0"/>
              </a:spcBef>
              <a:spcAft>
                <a:spcPts val="0"/>
              </a:spcAft>
              <a:buSzPts val="1400"/>
              <a:buAutoNum type="alphaLcPeriod"/>
            </a:pPr>
            <a:r>
              <a:rPr lang="en-GB">
                <a:latin typeface="Arial"/>
                <a:ea typeface="Arial"/>
                <a:cs typeface="Arial"/>
                <a:sym typeface="Arial"/>
              </a:rPr>
              <a:t>72 ÷ 8 = 9</a:t>
            </a:r>
            <a:endParaRPr>
              <a:latin typeface="Arial"/>
              <a:ea typeface="Arial"/>
              <a:cs typeface="Arial"/>
              <a:sym typeface="Arial"/>
            </a:endParaRPr>
          </a:p>
          <a:p>
            <a:pPr marL="457200" lvl="0" indent="-317500" algn="l" rtl="0">
              <a:spcBef>
                <a:spcPts val="0"/>
              </a:spcBef>
              <a:spcAft>
                <a:spcPts val="0"/>
              </a:spcAft>
              <a:buSzPts val="1400"/>
              <a:buAutoNum type="alphaLcPeriod"/>
            </a:pPr>
            <a:r>
              <a:rPr lang="en-GB">
                <a:latin typeface="Arial"/>
                <a:ea typeface="Arial"/>
                <a:cs typeface="Arial"/>
                <a:sym typeface="Arial"/>
              </a:rPr>
              <a:t>32 ÷ 8 = 4</a:t>
            </a:r>
            <a:endParaRPr>
              <a:latin typeface="Arial"/>
              <a:ea typeface="Arial"/>
              <a:cs typeface="Arial"/>
              <a:sym typeface="Arial"/>
            </a:endParaRPr>
          </a:p>
          <a:p>
            <a:pPr marL="457200" lvl="0" indent="-317500" algn="l" rtl="0">
              <a:spcBef>
                <a:spcPts val="0"/>
              </a:spcBef>
              <a:spcAft>
                <a:spcPts val="0"/>
              </a:spcAft>
              <a:buSzPts val="1400"/>
              <a:buFont typeface="Arial"/>
              <a:buAutoNum type="alphaLcPeriod"/>
            </a:pPr>
            <a:r>
              <a:rPr lang="en-GB">
                <a:latin typeface="Arial"/>
                <a:ea typeface="Arial"/>
                <a:cs typeface="Arial"/>
                <a:sym typeface="Arial"/>
              </a:rPr>
              <a:t>88 ÷ 8 = 11</a:t>
            </a:r>
            <a:endParaRPr>
              <a:latin typeface="Arial"/>
              <a:ea typeface="Arial"/>
              <a:cs typeface="Arial"/>
              <a:sym typeface="Arial"/>
            </a:endParaRPr>
          </a:p>
          <a:p>
            <a:pPr marL="457200" lvl="0" indent="-317500" algn="l" rtl="0">
              <a:spcBef>
                <a:spcPts val="0"/>
              </a:spcBef>
              <a:spcAft>
                <a:spcPts val="0"/>
              </a:spcAft>
              <a:buSzPts val="1400"/>
              <a:buFont typeface="Arial"/>
              <a:buAutoNum type="alphaLcPeriod"/>
            </a:pPr>
            <a:r>
              <a:rPr lang="en-GB">
                <a:latin typeface="Arial"/>
                <a:ea typeface="Arial"/>
                <a:cs typeface="Arial"/>
                <a:sym typeface="Arial"/>
              </a:rPr>
              <a:t>48 ÷ 8 = 6</a:t>
            </a:r>
            <a:endParaRPr>
              <a:latin typeface="Arial"/>
              <a:ea typeface="Arial"/>
              <a:cs typeface="Arial"/>
              <a:sym typeface="Arial"/>
            </a:endParaRPr>
          </a:p>
          <a:p>
            <a:pPr marL="457200" lvl="0" indent="-317500" algn="l" rtl="0">
              <a:spcBef>
                <a:spcPts val="0"/>
              </a:spcBef>
              <a:spcAft>
                <a:spcPts val="0"/>
              </a:spcAft>
              <a:buSzPts val="1400"/>
              <a:buFont typeface="Arial"/>
              <a:buAutoNum type="alphaLcPeriod"/>
            </a:pPr>
            <a:r>
              <a:rPr lang="en-GB">
                <a:latin typeface="Arial"/>
                <a:ea typeface="Arial"/>
                <a:cs typeface="Arial"/>
                <a:sym typeface="Arial"/>
              </a:rPr>
              <a:t>24 ÷ 8 = 3</a:t>
            </a:r>
            <a:endParaRPr>
              <a:latin typeface="Arial"/>
              <a:ea typeface="Arial"/>
              <a:cs typeface="Arial"/>
              <a:sym typeface="Arial"/>
            </a:endParaRPr>
          </a:p>
        </p:txBody>
      </p:sp>
      <p:sp>
        <p:nvSpPr>
          <p:cNvPr id="146" name="Google Shape;146;p14: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GB" sz="1400" b="0" i="0" u="none" strike="noStrike" kern="0" cap="none" spc="0" normalizeH="0" baseline="0" noProof="0">
                <a:ln>
                  <a:noFill/>
                </a:ln>
                <a:solidFill>
                  <a:srgbClr val="000000"/>
                </a:solidFill>
                <a:effectLst/>
                <a:uLnTx/>
                <a:uFillTx/>
                <a:latin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5</a:t>
            </a:fld>
            <a:endParaRPr kumimoji="0" sz="1400" b="0" i="0" u="none" strike="noStrike" kern="0" cap="none" spc="0" normalizeH="0" baseline="0" noProof="0">
              <a:ln>
                <a:noFill/>
              </a:ln>
              <a:solidFill>
                <a:srgbClr val="000000"/>
              </a:solidFill>
              <a:effectLst/>
              <a:uLnTx/>
              <a:uFillTx/>
              <a:latin typeface="Arial"/>
              <a:cs typeface="Arial"/>
              <a:sym typeface="Aria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0"/>
        <p:cNvGrpSpPr/>
        <p:nvPr/>
      </p:nvGrpSpPr>
      <p:grpSpPr>
        <a:xfrm>
          <a:off x="0" y="0"/>
          <a:ext cx="0" cy="0"/>
          <a:chOff x="0" y="0"/>
          <a:chExt cx="0" cy="0"/>
        </a:xfrm>
      </p:grpSpPr>
      <p:sp>
        <p:nvSpPr>
          <p:cNvPr id="151" name="Google Shape;151;g8d1170deda_0_2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52" name="Google Shape;152;g8d1170deda_0_25: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200"/>
              <a:buFont typeface="Arial"/>
              <a:buNone/>
            </a:pPr>
            <a:r>
              <a:rPr lang="en-GB" sz="1200" b="1" i="0" u="none" strike="noStrike" dirty="0">
                <a:solidFill>
                  <a:srgbClr val="000000"/>
                </a:solidFill>
                <a:latin typeface="Arial"/>
                <a:ea typeface="Arial"/>
                <a:cs typeface="Arial"/>
                <a:sym typeface="Arial"/>
              </a:rPr>
              <a:t>Concrete resources </a:t>
            </a:r>
            <a:r>
              <a:rPr lang="en-GB" sz="1200" b="0" i="0" u="none" strike="noStrike" dirty="0">
                <a:solidFill>
                  <a:srgbClr val="000000"/>
                </a:solidFill>
                <a:latin typeface="Arial"/>
                <a:ea typeface="Arial"/>
                <a:cs typeface="Arial"/>
                <a:sym typeface="Arial"/>
              </a:rPr>
              <a:t>– Counters etc to represent calculations. </a:t>
            </a:r>
            <a:endParaRPr dirty="0"/>
          </a:p>
          <a:p>
            <a:pPr marL="0" marR="0" lvl="0" indent="0" algn="l" rtl="0">
              <a:lnSpc>
                <a:spcPct val="100000"/>
              </a:lnSpc>
              <a:spcBef>
                <a:spcPts val="0"/>
              </a:spcBef>
              <a:spcAft>
                <a:spcPts val="0"/>
              </a:spcAft>
              <a:buClr>
                <a:srgbClr val="000000"/>
              </a:buClr>
              <a:buSzPts val="1200"/>
              <a:buFont typeface="Arial"/>
              <a:buNone/>
            </a:pPr>
            <a:r>
              <a:rPr lang="en-GB" sz="1200" b="1" i="0" u="none" strike="noStrike" dirty="0">
                <a:solidFill>
                  <a:srgbClr val="000000"/>
                </a:solidFill>
                <a:latin typeface="Arial"/>
                <a:ea typeface="Arial"/>
                <a:cs typeface="Arial"/>
                <a:sym typeface="Arial"/>
              </a:rPr>
              <a:t>Key Questions </a:t>
            </a:r>
            <a:r>
              <a:rPr lang="en-GB" sz="1200" b="0" i="0" u="none" strike="noStrike" dirty="0">
                <a:solidFill>
                  <a:srgbClr val="000000"/>
                </a:solidFill>
                <a:latin typeface="Arial"/>
                <a:ea typeface="Arial"/>
                <a:cs typeface="Arial"/>
                <a:sym typeface="Arial"/>
              </a:rPr>
              <a:t>– W</a:t>
            </a:r>
            <a:r>
              <a:rPr lang="en-GB" dirty="0">
                <a:solidFill>
                  <a:srgbClr val="000000"/>
                </a:solidFill>
                <a:latin typeface="Arial"/>
                <a:ea typeface="Arial"/>
                <a:cs typeface="Arial"/>
                <a:sym typeface="Arial"/>
              </a:rPr>
              <a:t>h</a:t>
            </a:r>
            <a:r>
              <a:rPr lang="en-GB" sz="1200" b="0" i="0" u="none" strike="noStrike" dirty="0">
                <a:solidFill>
                  <a:srgbClr val="000000"/>
                </a:solidFill>
                <a:latin typeface="Arial"/>
                <a:ea typeface="Arial"/>
                <a:cs typeface="Arial"/>
                <a:sym typeface="Arial"/>
              </a:rPr>
              <a:t>ich questions match? How do you know? </a:t>
            </a:r>
            <a:r>
              <a:rPr lang="en-GB" dirty="0">
                <a:solidFill>
                  <a:srgbClr val="000000"/>
                </a:solidFill>
                <a:latin typeface="Arial"/>
                <a:ea typeface="Arial"/>
                <a:cs typeface="Arial"/>
                <a:sym typeface="Arial"/>
              </a:rPr>
              <a:t>C</a:t>
            </a:r>
            <a:r>
              <a:rPr lang="en-GB" sz="1200" b="0" i="0" u="none" strike="noStrike" dirty="0">
                <a:solidFill>
                  <a:srgbClr val="000000"/>
                </a:solidFill>
                <a:latin typeface="Arial"/>
                <a:ea typeface="Arial"/>
                <a:cs typeface="Arial"/>
                <a:sym typeface="Arial"/>
              </a:rPr>
              <a:t>an you check you </a:t>
            </a:r>
            <a:r>
              <a:rPr lang="en-GB" dirty="0">
                <a:solidFill>
                  <a:srgbClr val="000000"/>
                </a:solidFill>
                <a:latin typeface="Arial"/>
                <a:ea typeface="Arial"/>
                <a:cs typeface="Arial"/>
                <a:sym typeface="Arial"/>
              </a:rPr>
              <a:t>answers? How?</a:t>
            </a:r>
            <a:endParaRPr dirty="0">
              <a:solidFill>
                <a:srgbClr val="000000"/>
              </a:solidFill>
              <a:latin typeface="Arial"/>
              <a:ea typeface="Arial"/>
              <a:cs typeface="Arial"/>
              <a:sym typeface="Arial"/>
            </a:endParaRPr>
          </a:p>
          <a:p>
            <a:pPr marL="0" lvl="0" indent="0" algn="l" rtl="0">
              <a:spcBef>
                <a:spcPts val="0"/>
              </a:spcBef>
              <a:spcAft>
                <a:spcPts val="0"/>
              </a:spcAft>
              <a:buClr>
                <a:schemeClr val="dk1"/>
              </a:buClr>
              <a:buSzPts val="1200"/>
              <a:buFont typeface="Arial"/>
              <a:buNone/>
            </a:pPr>
            <a:r>
              <a:rPr lang="en-GB" b="1" dirty="0">
                <a:latin typeface="Arial"/>
                <a:ea typeface="Arial"/>
                <a:cs typeface="Arial"/>
                <a:sym typeface="Arial"/>
              </a:rPr>
              <a:t>Misconceptions/ Common Errors </a:t>
            </a:r>
            <a:r>
              <a:rPr lang="en-GB" dirty="0">
                <a:latin typeface="Arial"/>
                <a:ea typeface="Arial"/>
                <a:cs typeface="Arial"/>
                <a:sym typeface="Arial"/>
              </a:rPr>
              <a:t>– Pupils may find it difficult as there are 4 answers and 3 questions.</a:t>
            </a:r>
            <a:endParaRPr dirty="0">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200"/>
              <a:buFont typeface="Arial"/>
              <a:buNone/>
            </a:pPr>
            <a:r>
              <a:rPr lang="en-GB" sz="1200" b="1" i="0" u="none" strike="noStrike" dirty="0">
                <a:solidFill>
                  <a:srgbClr val="000000"/>
                </a:solidFill>
                <a:latin typeface="Arial"/>
                <a:ea typeface="Arial"/>
                <a:cs typeface="Arial"/>
                <a:sym typeface="Arial"/>
              </a:rPr>
              <a:t>Further Practice </a:t>
            </a:r>
            <a:r>
              <a:rPr lang="en-GB" sz="1200" b="0" i="0" u="none" strike="noStrike" dirty="0">
                <a:solidFill>
                  <a:srgbClr val="000000"/>
                </a:solidFill>
                <a:latin typeface="Arial"/>
                <a:ea typeface="Arial"/>
                <a:cs typeface="Arial"/>
                <a:sym typeface="Arial"/>
              </a:rPr>
              <a:t>– </a:t>
            </a:r>
            <a:r>
              <a:rPr lang="en-GB" dirty="0">
                <a:solidFill>
                  <a:srgbClr val="000000"/>
                </a:solidFill>
                <a:latin typeface="Arial"/>
                <a:ea typeface="Arial"/>
                <a:cs typeface="Arial"/>
                <a:sym typeface="Arial"/>
              </a:rPr>
              <a:t>Write a division question for the answer that is left.</a:t>
            </a:r>
            <a:endParaRPr dirty="0"/>
          </a:p>
          <a:p>
            <a:pPr marL="0" marR="0" lvl="0" indent="0" algn="l" rtl="0">
              <a:lnSpc>
                <a:spcPct val="100000"/>
              </a:lnSpc>
              <a:spcBef>
                <a:spcPts val="0"/>
              </a:spcBef>
              <a:spcAft>
                <a:spcPts val="0"/>
              </a:spcAft>
              <a:buClr>
                <a:srgbClr val="000000"/>
              </a:buClr>
              <a:buSzPts val="1200"/>
              <a:buFont typeface="Arial"/>
              <a:buNone/>
            </a:pPr>
            <a:r>
              <a:rPr lang="en-GB" sz="1200" b="1" i="0" u="none" strike="noStrike" dirty="0">
                <a:solidFill>
                  <a:srgbClr val="000000"/>
                </a:solidFill>
                <a:latin typeface="Arial"/>
                <a:ea typeface="Arial"/>
                <a:cs typeface="Arial"/>
                <a:sym typeface="Arial"/>
              </a:rPr>
              <a:t>Extension</a:t>
            </a:r>
            <a:r>
              <a:rPr lang="en-GB" sz="1200" b="0" i="0" u="none" strike="noStrike" dirty="0">
                <a:solidFill>
                  <a:srgbClr val="000000"/>
                </a:solidFill>
                <a:latin typeface="Arial"/>
                <a:ea typeface="Arial"/>
                <a:cs typeface="Arial"/>
                <a:sym typeface="Arial"/>
              </a:rPr>
              <a:t> – Show one of the ca</a:t>
            </a:r>
            <a:r>
              <a:rPr lang="en-GB" dirty="0">
                <a:solidFill>
                  <a:srgbClr val="000000"/>
                </a:solidFill>
                <a:latin typeface="Arial"/>
                <a:ea typeface="Arial"/>
                <a:cs typeface="Arial"/>
                <a:sym typeface="Arial"/>
              </a:rPr>
              <a:t>lculations pictorially. </a:t>
            </a:r>
            <a:endParaRPr sz="1200" b="0" i="0" u="none" strike="noStrike" dirty="0">
              <a:solidFill>
                <a:srgbClr val="000000"/>
              </a:solidFill>
              <a:latin typeface="Arial"/>
              <a:ea typeface="Arial"/>
              <a:cs typeface="Arial"/>
              <a:sym typeface="Arial"/>
            </a:endParaRPr>
          </a:p>
          <a:p>
            <a:pPr marL="0" lvl="0" indent="0" algn="l" rtl="0">
              <a:spcBef>
                <a:spcPts val="0"/>
              </a:spcBef>
              <a:spcAft>
                <a:spcPts val="0"/>
              </a:spcAft>
              <a:buNone/>
            </a:pPr>
            <a:endParaRPr dirty="0"/>
          </a:p>
        </p:txBody>
      </p:sp>
      <p:sp>
        <p:nvSpPr>
          <p:cNvPr id="153" name="Google Shape;153;g8d1170deda_0_25: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GB" sz="1400" b="0" i="0" u="none" strike="noStrike" kern="0" cap="none" spc="0" normalizeH="0" baseline="0" noProof="0">
                <a:ln>
                  <a:noFill/>
                </a:ln>
                <a:solidFill>
                  <a:srgbClr val="000000"/>
                </a:solidFill>
                <a:effectLst/>
                <a:uLnTx/>
                <a:uFillTx/>
                <a:latin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6</a:t>
            </a:fld>
            <a:endParaRPr kumimoji="0" sz="1400" b="0" i="0" u="none" strike="noStrike" kern="0" cap="none" spc="0" normalizeH="0" baseline="0" noProof="0">
              <a:ln>
                <a:noFill/>
              </a:ln>
              <a:solidFill>
                <a:srgbClr val="000000"/>
              </a:solidFill>
              <a:effectLst/>
              <a:uLnTx/>
              <a:uFillTx/>
              <a:latin typeface="Arial"/>
              <a:cs typeface="Arial"/>
              <a:sym typeface="Arial"/>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8"/>
        <p:cNvGrpSpPr/>
        <p:nvPr/>
      </p:nvGrpSpPr>
      <p:grpSpPr>
        <a:xfrm>
          <a:off x="0" y="0"/>
          <a:ext cx="0" cy="0"/>
          <a:chOff x="0" y="0"/>
          <a:chExt cx="0" cy="0"/>
        </a:xfrm>
      </p:grpSpPr>
      <p:sp>
        <p:nvSpPr>
          <p:cNvPr id="169" name="Google Shape;169;g8d1170deda_0_3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70" name="Google Shape;170;g8d1170deda_0_31: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457200" lvl="0" indent="-317500" algn="l" rtl="0">
              <a:spcBef>
                <a:spcPts val="0"/>
              </a:spcBef>
              <a:spcAft>
                <a:spcPts val="0"/>
              </a:spcAft>
              <a:buSzPts val="1400"/>
              <a:buFont typeface="Arial"/>
              <a:buAutoNum type="alphaLcPeriod"/>
            </a:pPr>
            <a:r>
              <a:rPr lang="en-GB" dirty="0">
                <a:latin typeface="Arial"/>
                <a:ea typeface="Arial"/>
                <a:cs typeface="Arial"/>
                <a:sym typeface="Arial"/>
              </a:rPr>
              <a:t>9</a:t>
            </a:r>
            <a:endParaRPr dirty="0">
              <a:latin typeface="Arial"/>
              <a:ea typeface="Arial"/>
              <a:cs typeface="Arial"/>
              <a:sym typeface="Arial"/>
            </a:endParaRPr>
          </a:p>
          <a:p>
            <a:pPr marL="457200" lvl="0" indent="-317500" algn="l" rtl="0">
              <a:spcBef>
                <a:spcPts val="0"/>
              </a:spcBef>
              <a:spcAft>
                <a:spcPts val="0"/>
              </a:spcAft>
              <a:buSzPts val="1400"/>
              <a:buFont typeface="Arial"/>
              <a:buAutoNum type="alphaLcPeriod"/>
            </a:pPr>
            <a:r>
              <a:rPr lang="en-GB" dirty="0">
                <a:latin typeface="Arial"/>
                <a:ea typeface="Arial"/>
                <a:cs typeface="Arial"/>
                <a:sym typeface="Arial"/>
              </a:rPr>
              <a:t>10</a:t>
            </a:r>
            <a:endParaRPr dirty="0">
              <a:latin typeface="Arial"/>
              <a:ea typeface="Arial"/>
              <a:cs typeface="Arial"/>
              <a:sym typeface="Arial"/>
            </a:endParaRPr>
          </a:p>
          <a:p>
            <a:pPr marL="457200" lvl="0" indent="-317500" algn="l" rtl="0">
              <a:spcBef>
                <a:spcPts val="0"/>
              </a:spcBef>
              <a:spcAft>
                <a:spcPts val="0"/>
              </a:spcAft>
              <a:buSzPts val="1400"/>
              <a:buFont typeface="Arial"/>
              <a:buAutoNum type="alphaLcPeriod"/>
            </a:pPr>
            <a:r>
              <a:rPr lang="en-GB" dirty="0">
                <a:latin typeface="Arial"/>
                <a:ea typeface="Arial"/>
                <a:cs typeface="Arial"/>
                <a:sym typeface="Arial"/>
              </a:rPr>
              <a:t>1</a:t>
            </a:r>
            <a:endParaRPr dirty="0">
              <a:latin typeface="Arial"/>
              <a:ea typeface="Arial"/>
              <a:cs typeface="Arial"/>
              <a:sym typeface="Arial"/>
            </a:endParaRPr>
          </a:p>
          <a:p>
            <a:pPr marL="457200" lvl="0" indent="-317500" algn="l" rtl="0">
              <a:spcBef>
                <a:spcPts val="0"/>
              </a:spcBef>
              <a:spcAft>
                <a:spcPts val="0"/>
              </a:spcAft>
              <a:buSzPts val="1400"/>
              <a:buFont typeface="Arial"/>
              <a:buAutoNum type="alphaLcPeriod"/>
            </a:pPr>
            <a:r>
              <a:rPr lang="en-GB" dirty="0">
                <a:latin typeface="Arial"/>
                <a:ea typeface="Arial"/>
                <a:cs typeface="Arial"/>
                <a:sym typeface="Arial"/>
              </a:rPr>
              <a:t>6</a:t>
            </a:r>
            <a:endParaRPr dirty="0">
              <a:latin typeface="Arial"/>
              <a:ea typeface="Arial"/>
              <a:cs typeface="Arial"/>
              <a:sym typeface="Arial"/>
            </a:endParaRPr>
          </a:p>
          <a:p>
            <a:pPr marL="457200" lvl="0" indent="-317500" algn="l" rtl="0">
              <a:spcBef>
                <a:spcPts val="0"/>
              </a:spcBef>
              <a:spcAft>
                <a:spcPts val="0"/>
              </a:spcAft>
              <a:buSzPts val="1400"/>
              <a:buFont typeface="Arial"/>
              <a:buAutoNum type="alphaLcPeriod"/>
            </a:pPr>
            <a:r>
              <a:rPr lang="en-GB" dirty="0">
                <a:latin typeface="Arial"/>
                <a:ea typeface="Arial"/>
                <a:cs typeface="Arial"/>
                <a:sym typeface="Arial"/>
              </a:rPr>
              <a:t>7</a:t>
            </a:r>
            <a:endParaRPr dirty="0">
              <a:latin typeface="Arial"/>
              <a:ea typeface="Arial"/>
              <a:cs typeface="Arial"/>
              <a:sym typeface="Arial"/>
            </a:endParaRPr>
          </a:p>
          <a:p>
            <a:pPr marL="457200" lvl="0" indent="-317500" algn="l" rtl="0">
              <a:spcBef>
                <a:spcPts val="0"/>
              </a:spcBef>
              <a:spcAft>
                <a:spcPts val="0"/>
              </a:spcAft>
              <a:buSzPts val="1400"/>
              <a:buFont typeface="Arial"/>
              <a:buAutoNum type="alphaLcPeriod"/>
            </a:pPr>
            <a:r>
              <a:rPr lang="en-GB" dirty="0">
                <a:latin typeface="Arial"/>
                <a:ea typeface="Arial"/>
                <a:cs typeface="Arial"/>
                <a:sym typeface="Arial"/>
              </a:rPr>
              <a:t>4</a:t>
            </a:r>
            <a:endParaRPr dirty="0">
              <a:latin typeface="Arial"/>
              <a:ea typeface="Arial"/>
              <a:cs typeface="Arial"/>
              <a:sym typeface="Arial"/>
            </a:endParaRPr>
          </a:p>
          <a:p>
            <a:pPr marL="457200" lvl="0" indent="-317500" algn="l" rtl="0">
              <a:spcBef>
                <a:spcPts val="0"/>
              </a:spcBef>
              <a:spcAft>
                <a:spcPts val="0"/>
              </a:spcAft>
              <a:buSzPts val="1400"/>
              <a:buFont typeface="Arial"/>
              <a:buAutoNum type="alphaLcPeriod"/>
            </a:pPr>
            <a:r>
              <a:rPr lang="en-GB" dirty="0">
                <a:latin typeface="Arial"/>
                <a:ea typeface="Arial"/>
                <a:cs typeface="Arial"/>
                <a:sym typeface="Arial"/>
              </a:rPr>
              <a:t>5</a:t>
            </a:r>
            <a:endParaRPr dirty="0">
              <a:latin typeface="Arial"/>
              <a:ea typeface="Arial"/>
              <a:cs typeface="Arial"/>
              <a:sym typeface="Arial"/>
            </a:endParaRPr>
          </a:p>
          <a:p>
            <a:pPr marL="457200" lvl="0" indent="-317500" algn="l" rtl="0">
              <a:spcBef>
                <a:spcPts val="0"/>
              </a:spcBef>
              <a:spcAft>
                <a:spcPts val="0"/>
              </a:spcAft>
              <a:buSzPts val="1400"/>
              <a:buFont typeface="Arial"/>
              <a:buAutoNum type="alphaLcPeriod"/>
            </a:pPr>
            <a:r>
              <a:rPr lang="en-GB" dirty="0">
                <a:latin typeface="Arial"/>
                <a:ea typeface="Arial"/>
                <a:cs typeface="Arial"/>
                <a:sym typeface="Arial"/>
              </a:rPr>
              <a:t>12</a:t>
            </a:r>
            <a:endParaRPr dirty="0">
              <a:latin typeface="Arial"/>
              <a:ea typeface="Arial"/>
              <a:cs typeface="Arial"/>
              <a:sym typeface="Arial"/>
            </a:endParaRPr>
          </a:p>
          <a:p>
            <a:pPr marL="0" lvl="0" indent="0" algn="l" rtl="0">
              <a:spcBef>
                <a:spcPts val="0"/>
              </a:spcBef>
              <a:spcAft>
                <a:spcPts val="0"/>
              </a:spcAft>
              <a:buNone/>
            </a:pPr>
            <a:r>
              <a:rPr lang="en-GB" dirty="0">
                <a:latin typeface="Arial"/>
                <a:ea typeface="Arial"/>
                <a:cs typeface="Arial"/>
                <a:sym typeface="Arial"/>
              </a:rPr>
              <a:t>Pupils should have drawn one of the calculations pictorially (this could be an array, groups of 8, 8 groups etc). </a:t>
            </a:r>
            <a:endParaRPr dirty="0">
              <a:latin typeface="Arial"/>
              <a:ea typeface="Arial"/>
              <a:cs typeface="Arial"/>
              <a:sym typeface="Arial"/>
            </a:endParaRPr>
          </a:p>
        </p:txBody>
      </p:sp>
      <p:sp>
        <p:nvSpPr>
          <p:cNvPr id="171" name="Google Shape;171;g8d1170deda_0_31: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GB" sz="1400" b="0" i="0" u="none" strike="noStrike" kern="0" cap="none" spc="0" normalizeH="0" baseline="0" noProof="0">
                <a:ln>
                  <a:noFill/>
                </a:ln>
                <a:solidFill>
                  <a:srgbClr val="000000"/>
                </a:solidFill>
                <a:effectLst/>
                <a:uLnTx/>
                <a:uFillTx/>
                <a:latin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7</a:t>
            </a:fld>
            <a:endParaRPr kumimoji="0" sz="1400" b="0" i="0" u="none" strike="noStrike" kern="0" cap="none" spc="0" normalizeH="0" baseline="0" noProof="0">
              <a:ln>
                <a:noFill/>
              </a:ln>
              <a:solidFill>
                <a:srgbClr val="000000"/>
              </a:solidFill>
              <a:effectLst/>
              <a:uLnTx/>
              <a:uFillTx/>
              <a:latin typeface="Arial"/>
              <a:cs typeface="Arial"/>
              <a:sym typeface="Arial"/>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5"/>
        <p:cNvGrpSpPr/>
        <p:nvPr/>
      </p:nvGrpSpPr>
      <p:grpSpPr>
        <a:xfrm>
          <a:off x="0" y="0"/>
          <a:ext cx="0" cy="0"/>
          <a:chOff x="0" y="0"/>
          <a:chExt cx="0" cy="0"/>
        </a:xfrm>
      </p:grpSpPr>
      <p:sp>
        <p:nvSpPr>
          <p:cNvPr id="176" name="Google Shape;176;g8d1170deda_0_3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77" name="Google Shape;177;g8d1170deda_0_37: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200"/>
              <a:buFont typeface="Arial"/>
              <a:buNone/>
            </a:pPr>
            <a:r>
              <a:rPr lang="en-GB" sz="1200" b="1" i="0" u="none" strike="noStrike" dirty="0">
                <a:solidFill>
                  <a:srgbClr val="000000"/>
                </a:solidFill>
                <a:latin typeface="Arial"/>
                <a:ea typeface="Arial"/>
                <a:cs typeface="Arial"/>
                <a:sym typeface="Arial"/>
              </a:rPr>
              <a:t>Concrete resources </a:t>
            </a:r>
            <a:r>
              <a:rPr lang="en-GB" sz="1200" b="0" i="0" u="none" strike="noStrike" dirty="0">
                <a:solidFill>
                  <a:srgbClr val="000000"/>
                </a:solidFill>
                <a:latin typeface="Arial"/>
                <a:ea typeface="Arial"/>
                <a:cs typeface="Arial"/>
                <a:sym typeface="Arial"/>
              </a:rPr>
              <a:t>– Blocks </a:t>
            </a:r>
            <a:endParaRPr dirty="0"/>
          </a:p>
          <a:p>
            <a:pPr marL="0" marR="0" lvl="0" indent="0" algn="l" rtl="0">
              <a:lnSpc>
                <a:spcPct val="100000"/>
              </a:lnSpc>
              <a:spcBef>
                <a:spcPts val="0"/>
              </a:spcBef>
              <a:spcAft>
                <a:spcPts val="0"/>
              </a:spcAft>
              <a:buClr>
                <a:srgbClr val="000000"/>
              </a:buClr>
              <a:buSzPts val="1200"/>
              <a:buFont typeface="Arial"/>
              <a:buNone/>
            </a:pPr>
            <a:r>
              <a:rPr lang="en-GB" sz="1200" b="1" i="0" u="none" strike="noStrike" dirty="0">
                <a:solidFill>
                  <a:srgbClr val="000000"/>
                </a:solidFill>
                <a:latin typeface="Arial"/>
                <a:ea typeface="Arial"/>
                <a:cs typeface="Arial"/>
                <a:sym typeface="Arial"/>
              </a:rPr>
              <a:t>Key Questions </a:t>
            </a:r>
            <a:r>
              <a:rPr lang="en-GB" sz="1200" b="0" i="0" u="none" strike="noStrike" dirty="0">
                <a:solidFill>
                  <a:srgbClr val="000000"/>
                </a:solidFill>
                <a:latin typeface="Arial"/>
                <a:ea typeface="Arial"/>
                <a:cs typeface="Arial"/>
                <a:sym typeface="Arial"/>
              </a:rPr>
              <a:t>– What do you know about equal groups? </a:t>
            </a:r>
            <a:r>
              <a:rPr lang="en-GB" dirty="0">
                <a:solidFill>
                  <a:srgbClr val="000000"/>
                </a:solidFill>
                <a:latin typeface="Arial"/>
                <a:ea typeface="Arial"/>
                <a:cs typeface="Arial"/>
                <a:sym typeface="Arial"/>
              </a:rPr>
              <a:t>Does this show equal groups? Why/ why not? How could you make this into equal groups? </a:t>
            </a:r>
            <a:r>
              <a:rPr lang="en-GB" dirty="0">
                <a:latin typeface="Arial"/>
                <a:ea typeface="Arial"/>
                <a:cs typeface="Arial"/>
                <a:sym typeface="Arial"/>
              </a:rPr>
              <a:t>How can you check your answer?</a:t>
            </a:r>
            <a:endParaRPr dirty="0"/>
          </a:p>
          <a:p>
            <a:pPr marL="0" marR="0" lvl="0" indent="0" algn="l" rtl="0">
              <a:lnSpc>
                <a:spcPct val="100000"/>
              </a:lnSpc>
              <a:spcBef>
                <a:spcPts val="0"/>
              </a:spcBef>
              <a:spcAft>
                <a:spcPts val="0"/>
              </a:spcAft>
              <a:buClr>
                <a:srgbClr val="000000"/>
              </a:buClr>
              <a:buSzPts val="1200"/>
              <a:buFont typeface="Arial"/>
              <a:buNone/>
            </a:pPr>
            <a:r>
              <a:rPr lang="en-GB" sz="1200" b="1" i="0" u="none" strike="noStrike" dirty="0">
                <a:solidFill>
                  <a:srgbClr val="000000"/>
                </a:solidFill>
                <a:latin typeface="Arial"/>
                <a:ea typeface="Arial"/>
                <a:cs typeface="Arial"/>
                <a:sym typeface="Arial"/>
              </a:rPr>
              <a:t>Misconceptions/ Common Errors </a:t>
            </a:r>
            <a:r>
              <a:rPr lang="en-GB" sz="1200" b="0" i="0" u="none" strike="noStrike" dirty="0">
                <a:solidFill>
                  <a:srgbClr val="000000"/>
                </a:solidFill>
                <a:latin typeface="Arial"/>
                <a:ea typeface="Arial"/>
                <a:cs typeface="Arial"/>
                <a:sym typeface="Arial"/>
              </a:rPr>
              <a:t>– Pupils may think that as there are two </a:t>
            </a:r>
            <a:r>
              <a:rPr lang="en-GB" dirty="0">
                <a:solidFill>
                  <a:srgbClr val="000000"/>
                </a:solidFill>
                <a:latin typeface="Arial"/>
                <a:ea typeface="Arial"/>
                <a:cs typeface="Arial"/>
                <a:sym typeface="Arial"/>
              </a:rPr>
              <a:t>sets of equal groups, the </a:t>
            </a:r>
            <a:r>
              <a:rPr lang="en-GB" dirty="0" err="1">
                <a:solidFill>
                  <a:srgbClr val="000000"/>
                </a:solidFill>
                <a:latin typeface="Arial"/>
                <a:ea typeface="Arial"/>
                <a:cs typeface="Arial"/>
                <a:sym typeface="Arial"/>
              </a:rPr>
              <a:t>mathstronaut</a:t>
            </a:r>
            <a:r>
              <a:rPr lang="en-GB" dirty="0">
                <a:solidFill>
                  <a:srgbClr val="000000"/>
                </a:solidFill>
                <a:latin typeface="Arial"/>
                <a:ea typeface="Arial"/>
                <a:cs typeface="Arial"/>
                <a:sym typeface="Arial"/>
              </a:rPr>
              <a:t> is correct. </a:t>
            </a:r>
            <a:endParaRPr dirty="0"/>
          </a:p>
          <a:p>
            <a:pPr marL="0" marR="0" lvl="0" indent="0" algn="l" rtl="0">
              <a:lnSpc>
                <a:spcPct val="100000"/>
              </a:lnSpc>
              <a:spcBef>
                <a:spcPts val="0"/>
              </a:spcBef>
              <a:spcAft>
                <a:spcPts val="0"/>
              </a:spcAft>
              <a:buClr>
                <a:srgbClr val="000000"/>
              </a:buClr>
              <a:buSzPts val="1200"/>
              <a:buFont typeface="Arial"/>
              <a:buNone/>
            </a:pPr>
            <a:r>
              <a:rPr lang="en-GB" sz="1200" b="1" i="0" u="none" strike="noStrike" dirty="0">
                <a:solidFill>
                  <a:srgbClr val="000000"/>
                </a:solidFill>
                <a:latin typeface="Arial"/>
                <a:ea typeface="Arial"/>
                <a:cs typeface="Arial"/>
                <a:sym typeface="Arial"/>
              </a:rPr>
              <a:t>Further Practice </a:t>
            </a:r>
            <a:r>
              <a:rPr lang="en-GB" sz="1200" b="0" i="0" u="none" strike="noStrike" dirty="0">
                <a:solidFill>
                  <a:srgbClr val="000000"/>
                </a:solidFill>
                <a:latin typeface="Arial"/>
                <a:ea typeface="Arial"/>
                <a:cs typeface="Arial"/>
                <a:sym typeface="Arial"/>
              </a:rPr>
              <a:t>– Can you make this into equa</a:t>
            </a:r>
            <a:r>
              <a:rPr lang="en-GB" dirty="0">
                <a:solidFill>
                  <a:srgbClr val="000000"/>
                </a:solidFill>
                <a:latin typeface="Arial"/>
                <a:ea typeface="Arial"/>
                <a:cs typeface="Arial"/>
                <a:sym typeface="Arial"/>
              </a:rPr>
              <a:t>l groups of 8? Write a division number sentence for the corrected image. </a:t>
            </a:r>
            <a:endParaRPr dirty="0"/>
          </a:p>
        </p:txBody>
      </p:sp>
      <p:sp>
        <p:nvSpPr>
          <p:cNvPr id="178" name="Google Shape;178;g8d1170deda_0_37: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GB" sz="1400" b="0" i="0" u="none" strike="noStrike" kern="0" cap="none" spc="0" normalizeH="0" baseline="0" noProof="0">
                <a:ln>
                  <a:noFill/>
                </a:ln>
                <a:solidFill>
                  <a:srgbClr val="000000"/>
                </a:solidFill>
                <a:effectLst/>
                <a:uLnTx/>
                <a:uFillTx/>
                <a:latin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8</a:t>
            </a:fld>
            <a:endParaRPr kumimoji="0" sz="1400" b="0" i="0" u="none" strike="noStrike" kern="0" cap="none" spc="0" normalizeH="0" baseline="0" noProof="0">
              <a:ln>
                <a:noFill/>
              </a:ln>
              <a:solidFill>
                <a:srgbClr val="000000"/>
              </a:solidFill>
              <a:effectLst/>
              <a:uLnTx/>
              <a:uFillTx/>
              <a:latin typeface="Arial"/>
              <a:cs typeface="Arial"/>
              <a:sym typeface="Arial"/>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9"/>
        <p:cNvGrpSpPr/>
        <p:nvPr/>
      </p:nvGrpSpPr>
      <p:grpSpPr>
        <a:xfrm>
          <a:off x="0" y="0"/>
          <a:ext cx="0" cy="0"/>
          <a:chOff x="0" y="0"/>
          <a:chExt cx="0" cy="0"/>
        </a:xfrm>
      </p:grpSpPr>
      <p:sp>
        <p:nvSpPr>
          <p:cNvPr id="220" name="Google Shape;220;g8d1170deda_0_4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21" name="Google Shape;221;g8d1170deda_0_43: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457200" lvl="0" indent="-317500" algn="l" rtl="0">
              <a:spcBef>
                <a:spcPts val="0"/>
              </a:spcBef>
              <a:spcAft>
                <a:spcPts val="0"/>
              </a:spcAft>
              <a:buSzPts val="1400"/>
              <a:buFont typeface="Arial"/>
              <a:buAutoNum type="alphaLcPeriod"/>
            </a:pPr>
            <a:r>
              <a:rPr lang="en-GB" dirty="0">
                <a:latin typeface="Arial"/>
                <a:ea typeface="Arial"/>
                <a:cs typeface="Arial"/>
                <a:sym typeface="Arial"/>
              </a:rPr>
              <a:t>Correct</a:t>
            </a:r>
            <a:endParaRPr dirty="0">
              <a:latin typeface="Arial"/>
              <a:ea typeface="Arial"/>
              <a:cs typeface="Arial"/>
              <a:sym typeface="Arial"/>
            </a:endParaRPr>
          </a:p>
          <a:p>
            <a:pPr marL="457200" lvl="0" indent="-317500" algn="l" rtl="0">
              <a:spcBef>
                <a:spcPts val="0"/>
              </a:spcBef>
              <a:spcAft>
                <a:spcPts val="0"/>
              </a:spcAft>
              <a:buSzPts val="1400"/>
              <a:buFont typeface="Arial"/>
              <a:buAutoNum type="alphaLcPeriod"/>
            </a:pPr>
            <a:r>
              <a:rPr lang="en-GB" dirty="0">
                <a:latin typeface="Arial"/>
                <a:ea typeface="Arial"/>
                <a:cs typeface="Arial"/>
                <a:sym typeface="Arial"/>
              </a:rPr>
              <a:t>Incorrect (24 ÷ 8 = 3)</a:t>
            </a:r>
            <a:endParaRPr dirty="0">
              <a:latin typeface="Arial"/>
              <a:ea typeface="Arial"/>
              <a:cs typeface="Arial"/>
              <a:sym typeface="Arial"/>
            </a:endParaRPr>
          </a:p>
          <a:p>
            <a:pPr marL="457200" lvl="0" indent="-317500" algn="l" rtl="0">
              <a:spcBef>
                <a:spcPts val="0"/>
              </a:spcBef>
              <a:spcAft>
                <a:spcPts val="0"/>
              </a:spcAft>
              <a:buSzPts val="1400"/>
              <a:buFont typeface="Arial"/>
              <a:buAutoNum type="alphaLcPeriod"/>
            </a:pPr>
            <a:r>
              <a:rPr lang="en-GB" dirty="0">
                <a:latin typeface="Arial"/>
                <a:ea typeface="Arial"/>
                <a:cs typeface="Arial"/>
                <a:sym typeface="Arial"/>
              </a:rPr>
              <a:t>Incorrect (72 ÷ 8 = 9)</a:t>
            </a:r>
            <a:endParaRPr dirty="0">
              <a:latin typeface="Arial"/>
              <a:ea typeface="Arial"/>
              <a:cs typeface="Arial"/>
              <a:sym typeface="Arial"/>
            </a:endParaRPr>
          </a:p>
          <a:p>
            <a:pPr marL="457200" lvl="0" indent="-317500" algn="l" rtl="0">
              <a:spcBef>
                <a:spcPts val="0"/>
              </a:spcBef>
              <a:spcAft>
                <a:spcPts val="0"/>
              </a:spcAft>
              <a:buSzPts val="1400"/>
              <a:buFont typeface="Arial"/>
              <a:buAutoNum type="alphaLcPeriod"/>
            </a:pPr>
            <a:r>
              <a:rPr lang="en-GB" dirty="0">
                <a:latin typeface="Arial"/>
                <a:ea typeface="Arial"/>
                <a:cs typeface="Arial"/>
                <a:sym typeface="Arial"/>
              </a:rPr>
              <a:t>Incorrect (56 ÷ 8 = 7)</a:t>
            </a:r>
            <a:endParaRPr dirty="0">
              <a:latin typeface="Arial"/>
              <a:ea typeface="Arial"/>
              <a:cs typeface="Arial"/>
              <a:sym typeface="Arial"/>
            </a:endParaRPr>
          </a:p>
          <a:p>
            <a:pPr marL="457200" lvl="0" indent="-317500" algn="l" rtl="0">
              <a:spcBef>
                <a:spcPts val="0"/>
              </a:spcBef>
              <a:spcAft>
                <a:spcPts val="0"/>
              </a:spcAft>
              <a:buSzPts val="1400"/>
              <a:buFont typeface="Arial"/>
              <a:buAutoNum type="alphaLcPeriod"/>
            </a:pPr>
            <a:r>
              <a:rPr lang="en-GB" dirty="0">
                <a:latin typeface="Arial"/>
                <a:ea typeface="Arial"/>
                <a:cs typeface="Arial"/>
                <a:sym typeface="Arial"/>
              </a:rPr>
              <a:t>Correct</a:t>
            </a:r>
            <a:endParaRPr dirty="0">
              <a:latin typeface="Arial"/>
              <a:ea typeface="Arial"/>
              <a:cs typeface="Arial"/>
              <a:sym typeface="Arial"/>
            </a:endParaRPr>
          </a:p>
          <a:p>
            <a:pPr marL="457200" lvl="0" indent="-317500" algn="l" rtl="0">
              <a:spcBef>
                <a:spcPts val="0"/>
              </a:spcBef>
              <a:spcAft>
                <a:spcPts val="0"/>
              </a:spcAft>
              <a:buSzPts val="1400"/>
              <a:buFont typeface="Arial"/>
              <a:buAutoNum type="alphaLcPeriod"/>
            </a:pPr>
            <a:r>
              <a:rPr lang="en-GB" dirty="0">
                <a:latin typeface="Arial"/>
                <a:ea typeface="Arial"/>
                <a:cs typeface="Arial"/>
                <a:sym typeface="Arial"/>
              </a:rPr>
              <a:t>Incorrect (88 ÷ 8 = 11)</a:t>
            </a:r>
            <a:endParaRPr dirty="0">
              <a:latin typeface="Arial"/>
              <a:ea typeface="Arial"/>
              <a:cs typeface="Arial"/>
              <a:sym typeface="Arial"/>
            </a:endParaRPr>
          </a:p>
          <a:p>
            <a:pPr marL="457200" lvl="0" indent="-317500" algn="l" rtl="0">
              <a:spcBef>
                <a:spcPts val="0"/>
              </a:spcBef>
              <a:spcAft>
                <a:spcPts val="0"/>
              </a:spcAft>
              <a:buSzPts val="1400"/>
              <a:buFont typeface="Arial"/>
              <a:buAutoNum type="alphaLcPeriod"/>
            </a:pPr>
            <a:r>
              <a:rPr lang="en-GB" dirty="0">
                <a:latin typeface="Arial"/>
                <a:ea typeface="Arial"/>
                <a:cs typeface="Arial"/>
                <a:sym typeface="Arial"/>
              </a:rPr>
              <a:t>Incorrect (8 ÷ 8 = 1)</a:t>
            </a:r>
            <a:endParaRPr dirty="0">
              <a:latin typeface="Arial"/>
              <a:ea typeface="Arial"/>
              <a:cs typeface="Arial"/>
              <a:sym typeface="Arial"/>
            </a:endParaRPr>
          </a:p>
        </p:txBody>
      </p:sp>
      <p:sp>
        <p:nvSpPr>
          <p:cNvPr id="222" name="Google Shape;222;g8d1170deda_0_43: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GB" sz="1400" b="0" i="0" u="none" strike="noStrike" kern="0" cap="none" spc="0" normalizeH="0" baseline="0" noProof="0">
                <a:ln>
                  <a:noFill/>
                </a:ln>
                <a:solidFill>
                  <a:srgbClr val="000000"/>
                </a:solidFill>
                <a:effectLst/>
                <a:uLnTx/>
                <a:uFillTx/>
                <a:latin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9</a:t>
            </a:fld>
            <a:endParaRPr kumimoji="0" sz="1400" b="0" i="0" u="none" strike="noStrike" kern="0" cap="none" spc="0" normalizeH="0" baseline="0" noProof="0">
              <a:ln>
                <a:noFill/>
              </a:ln>
              <a:solidFill>
                <a:srgbClr val="000000"/>
              </a:solidFill>
              <a:effectLst/>
              <a:uLnTx/>
              <a:uFillTx/>
              <a:latin typeface="Arial"/>
              <a:cs typeface="Arial"/>
              <a:sym typeface="Arial"/>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Introduction and LO/ SC">
  <p:cSld name="Introduction and LO/ SC">
    <p:spTree>
      <p:nvGrpSpPr>
        <p:cNvPr id="1" name="Shape 15"/>
        <p:cNvGrpSpPr/>
        <p:nvPr/>
      </p:nvGrpSpPr>
      <p:grpSpPr>
        <a:xfrm>
          <a:off x="0" y="0"/>
          <a:ext cx="0" cy="0"/>
          <a:chOff x="0" y="0"/>
          <a:chExt cx="0" cy="0"/>
        </a:xfrm>
      </p:grpSpPr>
      <p:sp>
        <p:nvSpPr>
          <p:cNvPr id="16" name="Google Shape;16;p2"/>
          <p:cNvSpPr/>
          <p:nvPr/>
        </p:nvSpPr>
        <p:spPr>
          <a:xfrm>
            <a:off x="0" y="0"/>
            <a:ext cx="12192000" cy="6858000"/>
          </a:xfrm>
          <a:prstGeom prst="rect">
            <a:avLst/>
          </a:prstGeom>
          <a:solidFill>
            <a:srgbClr val="2779F5"/>
          </a:solidFill>
          <a:ln w="12700" cap="flat" cmpd="sng">
            <a:solidFill>
              <a:srgbClr val="2779F5"/>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800"/>
              <a:buFont typeface="Calibri"/>
              <a:buNone/>
            </a:pPr>
            <a:endParaRPr sz="1800" b="0" i="0" u="none" strike="noStrike" cap="none">
              <a:solidFill>
                <a:srgbClr val="FFFFFF"/>
              </a:solidFill>
              <a:latin typeface="Calibri"/>
              <a:ea typeface="Calibri"/>
              <a:cs typeface="Calibri"/>
              <a:sym typeface="Calibri"/>
            </a:endParaRPr>
          </a:p>
        </p:txBody>
      </p:sp>
      <p:pic>
        <p:nvPicPr>
          <p:cNvPr id="17" name="Google Shape;17;p2"/>
          <p:cNvPicPr preferRelativeResize="0"/>
          <p:nvPr/>
        </p:nvPicPr>
        <p:blipFill>
          <a:blip r:embed="rId2">
            <a:alphaModFix/>
          </a:blip>
          <a:stretch>
            <a:fillRect/>
          </a:stretch>
        </p:blipFill>
        <p:spPr>
          <a:xfrm>
            <a:off x="10927638" y="351075"/>
            <a:ext cx="962025" cy="1257300"/>
          </a:xfrm>
          <a:prstGeom prst="rect">
            <a:avLst/>
          </a:prstGeom>
          <a:noFill/>
          <a:ln>
            <a:noFill/>
          </a:ln>
        </p:spPr>
      </p:pic>
    </p:spTree>
    <p:extLst>
      <p:ext uri="{BB962C8B-B14F-4D97-AF65-F5344CB8AC3E}">
        <p14:creationId xmlns:p14="http://schemas.microsoft.com/office/powerpoint/2010/main" val="820386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General Slides 1">
  <p:cSld name="General Slides 1">
    <p:spTree>
      <p:nvGrpSpPr>
        <p:cNvPr id="1" name="Shape 21"/>
        <p:cNvGrpSpPr/>
        <p:nvPr/>
      </p:nvGrpSpPr>
      <p:grpSpPr>
        <a:xfrm>
          <a:off x="0" y="0"/>
          <a:ext cx="0" cy="0"/>
          <a:chOff x="0" y="0"/>
          <a:chExt cx="0" cy="0"/>
        </a:xfrm>
      </p:grpSpPr>
      <p:sp>
        <p:nvSpPr>
          <p:cNvPr id="22" name="Google Shape;22;p4"/>
          <p:cNvSpPr txBox="1">
            <a:spLocks noGrp="1"/>
          </p:cNvSpPr>
          <p:nvPr>
            <p:ph type="body" idx="1"/>
          </p:nvPr>
        </p:nvSpPr>
        <p:spPr>
          <a:xfrm>
            <a:off x="347950" y="805750"/>
            <a:ext cx="6260700" cy="320700"/>
          </a:xfrm>
          <a:prstGeom prst="rect">
            <a:avLst/>
          </a:prstGeom>
          <a:noFill/>
          <a:ln>
            <a:noFill/>
          </a:ln>
        </p:spPr>
        <p:txBody>
          <a:bodyPr spcFirstLastPara="1" wrap="square" lIns="91425" tIns="45700" rIns="91425" bIns="45700" anchor="t" anchorCtr="0">
            <a:noAutofit/>
          </a:bodyPr>
          <a:lstStyle>
            <a:lvl1pPr marL="457200" lvl="0" indent="-228600" algn="l">
              <a:lnSpc>
                <a:spcPct val="100000"/>
              </a:lnSpc>
              <a:spcBef>
                <a:spcPts val="0"/>
              </a:spcBef>
              <a:spcAft>
                <a:spcPts val="0"/>
              </a:spcAft>
              <a:buClr>
                <a:srgbClr val="2779F5"/>
              </a:buClr>
              <a:buSzPts val="1600"/>
              <a:buNone/>
              <a:defRPr sz="1600">
                <a:solidFill>
                  <a:srgbClr val="2779F5"/>
                </a:solidFill>
              </a:defRPr>
            </a:lvl1pPr>
            <a:lvl2pPr marL="914400" lvl="1" indent="-228600" algn="l">
              <a:lnSpc>
                <a:spcPct val="100000"/>
              </a:lnSpc>
              <a:spcBef>
                <a:spcPts val="0"/>
              </a:spcBef>
              <a:spcAft>
                <a:spcPts val="0"/>
              </a:spcAft>
              <a:buClr>
                <a:schemeClr val="dk1"/>
              </a:buClr>
              <a:buSzPts val="1800"/>
              <a:buNone/>
              <a:defRPr/>
            </a:lvl2pPr>
            <a:lvl3pPr marL="1371600" lvl="2" indent="-228600" algn="l">
              <a:lnSpc>
                <a:spcPct val="100000"/>
              </a:lnSpc>
              <a:spcBef>
                <a:spcPts val="500"/>
              </a:spcBef>
              <a:spcAft>
                <a:spcPts val="0"/>
              </a:spcAft>
              <a:buClr>
                <a:schemeClr val="dk1"/>
              </a:buClr>
              <a:buSzPts val="1800"/>
              <a:buNone/>
              <a:defRPr/>
            </a:lvl3pPr>
            <a:lvl4pPr marL="1828800" lvl="3" indent="-228600" algn="l">
              <a:lnSpc>
                <a:spcPct val="100000"/>
              </a:lnSpc>
              <a:spcBef>
                <a:spcPts val="500"/>
              </a:spcBef>
              <a:spcAft>
                <a:spcPts val="0"/>
              </a:spcAft>
              <a:buClr>
                <a:schemeClr val="dk1"/>
              </a:buClr>
              <a:buSzPts val="1800"/>
              <a:buNone/>
              <a:defRPr/>
            </a:lvl4pPr>
            <a:lvl5pPr marL="2286000" lvl="4" indent="-228600" algn="l">
              <a:lnSpc>
                <a:spcPct val="100000"/>
              </a:lnSpc>
              <a:spcBef>
                <a:spcPts val="500"/>
              </a:spcBef>
              <a:spcAft>
                <a:spcPts val="0"/>
              </a:spcAft>
              <a:buClr>
                <a:schemeClr val="dk1"/>
              </a:buClr>
              <a:buSzPts val="1800"/>
              <a:buNone/>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3" name="Google Shape;23;p4"/>
          <p:cNvSpPr txBox="1">
            <a:spLocks noGrp="1"/>
          </p:cNvSpPr>
          <p:nvPr>
            <p:ph type="body" idx="2"/>
          </p:nvPr>
        </p:nvSpPr>
        <p:spPr>
          <a:xfrm>
            <a:off x="347950" y="1166150"/>
            <a:ext cx="11527800" cy="4777200"/>
          </a:xfrm>
          <a:prstGeom prst="rect">
            <a:avLst/>
          </a:prstGeom>
          <a:noFill/>
          <a:ln>
            <a:noFill/>
          </a:ln>
        </p:spPr>
        <p:txBody>
          <a:bodyPr spcFirstLastPara="1" wrap="square" lIns="91425" tIns="45700" rIns="91425" bIns="45700" anchor="t" anchorCtr="0">
            <a:noAutofit/>
          </a:bodyPr>
          <a:lstStyle>
            <a:lvl1pPr marL="457200" lvl="0" indent="-228600" algn="l">
              <a:lnSpc>
                <a:spcPct val="150000"/>
              </a:lnSpc>
              <a:spcBef>
                <a:spcPts val="0"/>
              </a:spcBef>
              <a:spcAft>
                <a:spcPts val="0"/>
              </a:spcAft>
              <a:buClr>
                <a:schemeClr val="dk1"/>
              </a:buClr>
              <a:buSzPts val="1800"/>
              <a:buNone/>
              <a:defRPr sz="1800"/>
            </a:lvl1pPr>
            <a:lvl2pPr marL="914400" lvl="1" indent="-228600" algn="l">
              <a:lnSpc>
                <a:spcPct val="100000"/>
              </a:lnSpc>
              <a:spcBef>
                <a:spcPts val="0"/>
              </a:spcBef>
              <a:spcAft>
                <a:spcPts val="0"/>
              </a:spcAft>
              <a:buClr>
                <a:schemeClr val="dk1"/>
              </a:buClr>
              <a:buSzPts val="1800"/>
              <a:buNone/>
              <a:defRPr/>
            </a:lvl2pPr>
            <a:lvl3pPr marL="1371600" lvl="2" indent="-228600" algn="l">
              <a:lnSpc>
                <a:spcPct val="100000"/>
              </a:lnSpc>
              <a:spcBef>
                <a:spcPts val="500"/>
              </a:spcBef>
              <a:spcAft>
                <a:spcPts val="0"/>
              </a:spcAft>
              <a:buClr>
                <a:schemeClr val="dk1"/>
              </a:buClr>
              <a:buSzPts val="1800"/>
              <a:buNone/>
              <a:defRPr/>
            </a:lvl3pPr>
            <a:lvl4pPr marL="1828800" lvl="3" indent="-228600" algn="l">
              <a:lnSpc>
                <a:spcPct val="100000"/>
              </a:lnSpc>
              <a:spcBef>
                <a:spcPts val="500"/>
              </a:spcBef>
              <a:spcAft>
                <a:spcPts val="0"/>
              </a:spcAft>
              <a:buClr>
                <a:schemeClr val="dk1"/>
              </a:buClr>
              <a:buSzPts val="1800"/>
              <a:buNone/>
              <a:defRPr/>
            </a:lvl4pPr>
            <a:lvl5pPr marL="2286000" lvl="4" indent="-228600" algn="l">
              <a:lnSpc>
                <a:spcPct val="100000"/>
              </a:lnSpc>
              <a:spcBef>
                <a:spcPts val="500"/>
              </a:spcBef>
              <a:spcAft>
                <a:spcPts val="0"/>
              </a:spcAft>
              <a:buClr>
                <a:schemeClr val="dk1"/>
              </a:buClr>
              <a:buSzPts val="1800"/>
              <a:buNone/>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4" name="Google Shape;24;p4"/>
          <p:cNvSpPr txBox="1"/>
          <p:nvPr/>
        </p:nvSpPr>
        <p:spPr>
          <a:xfrm>
            <a:off x="347950" y="365850"/>
            <a:ext cx="10987500" cy="4002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GB" sz="2000">
                <a:solidFill>
                  <a:srgbClr val="2779F5"/>
                </a:solidFill>
                <a:latin typeface="Century Gothic"/>
                <a:ea typeface="Century Gothic"/>
                <a:cs typeface="Century Gothic"/>
                <a:sym typeface="Century Gothic"/>
              </a:rPr>
              <a:t>To know how to divide by 8</a:t>
            </a:r>
            <a:endParaRPr/>
          </a:p>
        </p:txBody>
      </p:sp>
    </p:spTree>
    <p:extLst>
      <p:ext uri="{BB962C8B-B14F-4D97-AF65-F5344CB8AC3E}">
        <p14:creationId xmlns:p14="http://schemas.microsoft.com/office/powerpoint/2010/main" val="6018043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General Slides 2">
  <p:cSld name="General Slides 2">
    <p:spTree>
      <p:nvGrpSpPr>
        <p:cNvPr id="1" name="Shape 37"/>
        <p:cNvGrpSpPr/>
        <p:nvPr/>
      </p:nvGrpSpPr>
      <p:grpSpPr>
        <a:xfrm>
          <a:off x="0" y="0"/>
          <a:ext cx="0" cy="0"/>
          <a:chOff x="0" y="0"/>
          <a:chExt cx="0" cy="0"/>
        </a:xfrm>
      </p:grpSpPr>
      <p:sp>
        <p:nvSpPr>
          <p:cNvPr id="38" name="Google Shape;38;p6"/>
          <p:cNvSpPr txBox="1">
            <a:spLocks noGrp="1"/>
          </p:cNvSpPr>
          <p:nvPr>
            <p:ph type="body" idx="1"/>
          </p:nvPr>
        </p:nvSpPr>
        <p:spPr>
          <a:xfrm>
            <a:off x="347950" y="814900"/>
            <a:ext cx="11536800" cy="5128500"/>
          </a:xfrm>
          <a:prstGeom prst="rect">
            <a:avLst/>
          </a:prstGeom>
          <a:noFill/>
          <a:ln>
            <a:noFill/>
          </a:ln>
        </p:spPr>
        <p:txBody>
          <a:bodyPr spcFirstLastPara="1" wrap="square" lIns="91425" tIns="45700" rIns="91425" bIns="45700" anchor="t" anchorCtr="0">
            <a:noAutofit/>
          </a:bodyPr>
          <a:lstStyle>
            <a:lvl1pPr marL="457200" lvl="0" indent="-228600" algn="l">
              <a:lnSpc>
                <a:spcPct val="150000"/>
              </a:lnSpc>
              <a:spcBef>
                <a:spcPts val="0"/>
              </a:spcBef>
              <a:spcAft>
                <a:spcPts val="0"/>
              </a:spcAft>
              <a:buClr>
                <a:schemeClr val="dk1"/>
              </a:buClr>
              <a:buSzPts val="1800"/>
              <a:buNone/>
              <a:defRPr sz="1800"/>
            </a:lvl1pPr>
            <a:lvl2pPr marL="914400" lvl="1" indent="-228600" algn="l">
              <a:lnSpc>
                <a:spcPct val="100000"/>
              </a:lnSpc>
              <a:spcBef>
                <a:spcPts val="0"/>
              </a:spcBef>
              <a:spcAft>
                <a:spcPts val="0"/>
              </a:spcAft>
              <a:buClr>
                <a:schemeClr val="dk1"/>
              </a:buClr>
              <a:buSzPts val="1800"/>
              <a:buNone/>
              <a:defRPr/>
            </a:lvl2pPr>
            <a:lvl3pPr marL="1371600" lvl="2" indent="-228600" algn="l">
              <a:lnSpc>
                <a:spcPct val="100000"/>
              </a:lnSpc>
              <a:spcBef>
                <a:spcPts val="500"/>
              </a:spcBef>
              <a:spcAft>
                <a:spcPts val="0"/>
              </a:spcAft>
              <a:buClr>
                <a:schemeClr val="dk1"/>
              </a:buClr>
              <a:buSzPts val="1800"/>
              <a:buNone/>
              <a:defRPr/>
            </a:lvl3pPr>
            <a:lvl4pPr marL="1828800" lvl="3" indent="-228600" algn="l">
              <a:lnSpc>
                <a:spcPct val="100000"/>
              </a:lnSpc>
              <a:spcBef>
                <a:spcPts val="500"/>
              </a:spcBef>
              <a:spcAft>
                <a:spcPts val="0"/>
              </a:spcAft>
              <a:buClr>
                <a:schemeClr val="dk1"/>
              </a:buClr>
              <a:buSzPts val="1800"/>
              <a:buNone/>
              <a:defRPr/>
            </a:lvl4pPr>
            <a:lvl5pPr marL="2286000" lvl="4" indent="-228600" algn="l">
              <a:lnSpc>
                <a:spcPct val="100000"/>
              </a:lnSpc>
              <a:spcBef>
                <a:spcPts val="500"/>
              </a:spcBef>
              <a:spcAft>
                <a:spcPts val="0"/>
              </a:spcAft>
              <a:buClr>
                <a:schemeClr val="dk1"/>
              </a:buClr>
              <a:buSzPts val="1800"/>
              <a:buNone/>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9" name="Google Shape;39;p6"/>
          <p:cNvSpPr txBox="1"/>
          <p:nvPr/>
        </p:nvSpPr>
        <p:spPr>
          <a:xfrm>
            <a:off x="347950" y="365850"/>
            <a:ext cx="10987500" cy="4002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GB" sz="2000">
                <a:solidFill>
                  <a:srgbClr val="2779F5"/>
                </a:solidFill>
                <a:latin typeface="Century Gothic"/>
                <a:ea typeface="Century Gothic"/>
                <a:cs typeface="Century Gothic"/>
                <a:sym typeface="Century Gothic"/>
              </a:rPr>
              <a:t>To know how to divide by 8</a:t>
            </a:r>
            <a:endParaRPr/>
          </a:p>
        </p:txBody>
      </p:sp>
    </p:spTree>
    <p:extLst>
      <p:ext uri="{BB962C8B-B14F-4D97-AF65-F5344CB8AC3E}">
        <p14:creationId xmlns:p14="http://schemas.microsoft.com/office/powerpoint/2010/main" val="18170848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upport Slide Introduction">
  <p:cSld name="Support Slide Introduction">
    <p:spTree>
      <p:nvGrpSpPr>
        <p:cNvPr id="1" name="Shape 40"/>
        <p:cNvGrpSpPr/>
        <p:nvPr/>
      </p:nvGrpSpPr>
      <p:grpSpPr>
        <a:xfrm>
          <a:off x="0" y="0"/>
          <a:ext cx="0" cy="0"/>
          <a:chOff x="0" y="0"/>
          <a:chExt cx="0" cy="0"/>
        </a:xfrm>
      </p:grpSpPr>
      <p:sp>
        <p:nvSpPr>
          <p:cNvPr id="41" name="Google Shape;41;p7"/>
          <p:cNvSpPr txBox="1">
            <a:spLocks noGrp="1"/>
          </p:cNvSpPr>
          <p:nvPr>
            <p:ph type="body" idx="1"/>
          </p:nvPr>
        </p:nvSpPr>
        <p:spPr>
          <a:xfrm>
            <a:off x="357100" y="3952875"/>
            <a:ext cx="11518500" cy="2224200"/>
          </a:xfrm>
          <a:prstGeom prst="rect">
            <a:avLst/>
          </a:prstGeom>
          <a:noFill/>
          <a:ln>
            <a:noFill/>
          </a:ln>
        </p:spPr>
        <p:txBody>
          <a:bodyPr spcFirstLastPara="1" wrap="square" lIns="91425" tIns="45700" rIns="91425" bIns="45700" anchor="t" anchorCtr="0">
            <a:noAutofit/>
          </a:bodyPr>
          <a:lstStyle>
            <a:lvl1pPr marL="457200" lvl="0" indent="-228600" algn="ctr">
              <a:lnSpc>
                <a:spcPct val="150000"/>
              </a:lnSpc>
              <a:spcBef>
                <a:spcPts val="0"/>
              </a:spcBef>
              <a:spcAft>
                <a:spcPts val="0"/>
              </a:spcAft>
              <a:buClr>
                <a:schemeClr val="dk1"/>
              </a:buClr>
              <a:buSzPts val="1600"/>
              <a:buNone/>
              <a:defRPr sz="1600"/>
            </a:lvl1pPr>
            <a:lvl2pPr marL="914400" lvl="1" indent="-228600" algn="l">
              <a:lnSpc>
                <a:spcPct val="100000"/>
              </a:lnSpc>
              <a:spcBef>
                <a:spcPts val="0"/>
              </a:spcBef>
              <a:spcAft>
                <a:spcPts val="0"/>
              </a:spcAft>
              <a:buClr>
                <a:schemeClr val="dk1"/>
              </a:buClr>
              <a:buSzPts val="1800"/>
              <a:buNone/>
              <a:defRPr/>
            </a:lvl2pPr>
            <a:lvl3pPr marL="1371600" lvl="2" indent="-228600" algn="l">
              <a:lnSpc>
                <a:spcPct val="100000"/>
              </a:lnSpc>
              <a:spcBef>
                <a:spcPts val="500"/>
              </a:spcBef>
              <a:spcAft>
                <a:spcPts val="0"/>
              </a:spcAft>
              <a:buClr>
                <a:schemeClr val="dk1"/>
              </a:buClr>
              <a:buSzPts val="1800"/>
              <a:buNone/>
              <a:defRPr/>
            </a:lvl3pPr>
            <a:lvl4pPr marL="1828800" lvl="3" indent="-228600" algn="l">
              <a:lnSpc>
                <a:spcPct val="100000"/>
              </a:lnSpc>
              <a:spcBef>
                <a:spcPts val="500"/>
              </a:spcBef>
              <a:spcAft>
                <a:spcPts val="0"/>
              </a:spcAft>
              <a:buClr>
                <a:schemeClr val="dk1"/>
              </a:buClr>
              <a:buSzPts val="1800"/>
              <a:buNone/>
              <a:defRPr/>
            </a:lvl4pPr>
            <a:lvl5pPr marL="2286000" lvl="4" indent="-228600" algn="l">
              <a:lnSpc>
                <a:spcPct val="100000"/>
              </a:lnSpc>
              <a:spcBef>
                <a:spcPts val="500"/>
              </a:spcBef>
              <a:spcAft>
                <a:spcPts val="0"/>
              </a:spcAft>
              <a:buClr>
                <a:schemeClr val="dk1"/>
              </a:buClr>
              <a:buSzPts val="1800"/>
              <a:buNone/>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2" name="Google Shape;42;p7"/>
          <p:cNvSpPr txBox="1"/>
          <p:nvPr/>
        </p:nvSpPr>
        <p:spPr>
          <a:xfrm>
            <a:off x="4821623" y="2324823"/>
            <a:ext cx="2579552" cy="52322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GB" sz="2800">
                <a:solidFill>
                  <a:srgbClr val="2779F5"/>
                </a:solidFill>
                <a:latin typeface="Century Gothic"/>
                <a:ea typeface="Century Gothic"/>
                <a:cs typeface="Century Gothic"/>
                <a:sym typeface="Century Gothic"/>
              </a:rPr>
              <a:t>Support Slides</a:t>
            </a:r>
            <a:endParaRPr/>
          </a:p>
        </p:txBody>
      </p:sp>
    </p:spTree>
    <p:extLst>
      <p:ext uri="{BB962C8B-B14F-4D97-AF65-F5344CB8AC3E}">
        <p14:creationId xmlns:p14="http://schemas.microsoft.com/office/powerpoint/2010/main" val="81555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Support Slides 1">
  <p:cSld name="Support Slides 1">
    <p:spTree>
      <p:nvGrpSpPr>
        <p:cNvPr id="1" name="Shape 43"/>
        <p:cNvGrpSpPr/>
        <p:nvPr/>
      </p:nvGrpSpPr>
      <p:grpSpPr>
        <a:xfrm>
          <a:off x="0" y="0"/>
          <a:ext cx="0" cy="0"/>
          <a:chOff x="0" y="0"/>
          <a:chExt cx="0" cy="0"/>
        </a:xfrm>
      </p:grpSpPr>
      <p:sp>
        <p:nvSpPr>
          <p:cNvPr id="44" name="Google Shape;44;p8"/>
          <p:cNvSpPr txBox="1">
            <a:spLocks noGrp="1"/>
          </p:cNvSpPr>
          <p:nvPr>
            <p:ph type="body" idx="1"/>
          </p:nvPr>
        </p:nvSpPr>
        <p:spPr>
          <a:xfrm>
            <a:off x="347950" y="814900"/>
            <a:ext cx="11536800" cy="5128800"/>
          </a:xfrm>
          <a:prstGeom prst="rect">
            <a:avLst/>
          </a:prstGeom>
          <a:noFill/>
          <a:ln>
            <a:noFill/>
          </a:ln>
        </p:spPr>
        <p:txBody>
          <a:bodyPr spcFirstLastPara="1" wrap="square" lIns="91425" tIns="45700" rIns="91425" bIns="45700" anchor="t" anchorCtr="0">
            <a:noAutofit/>
          </a:bodyPr>
          <a:lstStyle>
            <a:lvl1pPr marL="457200" lvl="0" indent="-228600" algn="l" rtl="0">
              <a:lnSpc>
                <a:spcPct val="150000"/>
              </a:lnSpc>
              <a:spcBef>
                <a:spcPts val="0"/>
              </a:spcBef>
              <a:spcAft>
                <a:spcPts val="0"/>
              </a:spcAft>
              <a:buClr>
                <a:schemeClr val="dk1"/>
              </a:buClr>
              <a:buSzPts val="1800"/>
              <a:buNone/>
              <a:defRPr sz="1800"/>
            </a:lvl1pPr>
            <a:lvl2pPr marL="914400" lvl="1" indent="-228600" algn="l" rtl="0">
              <a:lnSpc>
                <a:spcPct val="100000"/>
              </a:lnSpc>
              <a:spcBef>
                <a:spcPts val="0"/>
              </a:spcBef>
              <a:spcAft>
                <a:spcPts val="0"/>
              </a:spcAft>
              <a:buClr>
                <a:schemeClr val="dk1"/>
              </a:buClr>
              <a:buSzPts val="1800"/>
              <a:buNone/>
              <a:defRPr/>
            </a:lvl2pPr>
            <a:lvl3pPr marL="1371600" lvl="2" indent="-228600" algn="l" rtl="0">
              <a:lnSpc>
                <a:spcPct val="100000"/>
              </a:lnSpc>
              <a:spcBef>
                <a:spcPts val="500"/>
              </a:spcBef>
              <a:spcAft>
                <a:spcPts val="0"/>
              </a:spcAft>
              <a:buClr>
                <a:schemeClr val="dk1"/>
              </a:buClr>
              <a:buSzPts val="1800"/>
              <a:buNone/>
              <a:defRPr/>
            </a:lvl3pPr>
            <a:lvl4pPr marL="1828800" lvl="3" indent="-228600" algn="l" rtl="0">
              <a:lnSpc>
                <a:spcPct val="100000"/>
              </a:lnSpc>
              <a:spcBef>
                <a:spcPts val="500"/>
              </a:spcBef>
              <a:spcAft>
                <a:spcPts val="0"/>
              </a:spcAft>
              <a:buClr>
                <a:schemeClr val="dk1"/>
              </a:buClr>
              <a:buSzPts val="1800"/>
              <a:buNone/>
              <a:defRPr/>
            </a:lvl4pPr>
            <a:lvl5pPr marL="2286000" lvl="4" indent="-228600" algn="l" rtl="0">
              <a:lnSpc>
                <a:spcPct val="100000"/>
              </a:lnSpc>
              <a:spcBef>
                <a:spcPts val="500"/>
              </a:spcBef>
              <a:spcAft>
                <a:spcPts val="0"/>
              </a:spcAft>
              <a:buClr>
                <a:schemeClr val="dk1"/>
              </a:buClr>
              <a:buSzPts val="1800"/>
              <a:buNone/>
              <a:defRPr/>
            </a:lvl5pPr>
            <a:lvl6pPr marL="2743200" lvl="5" indent="-342900" algn="l" rtl="0">
              <a:lnSpc>
                <a:spcPct val="90000"/>
              </a:lnSpc>
              <a:spcBef>
                <a:spcPts val="500"/>
              </a:spcBef>
              <a:spcAft>
                <a:spcPts val="0"/>
              </a:spcAft>
              <a:buClr>
                <a:schemeClr val="dk1"/>
              </a:buClr>
              <a:buSzPts val="1800"/>
              <a:buChar char="•"/>
              <a:defRPr/>
            </a:lvl6pPr>
            <a:lvl7pPr marL="3200400" lvl="6" indent="-342900" algn="l" rtl="0">
              <a:lnSpc>
                <a:spcPct val="90000"/>
              </a:lnSpc>
              <a:spcBef>
                <a:spcPts val="500"/>
              </a:spcBef>
              <a:spcAft>
                <a:spcPts val="0"/>
              </a:spcAft>
              <a:buClr>
                <a:schemeClr val="dk1"/>
              </a:buClr>
              <a:buSzPts val="1800"/>
              <a:buChar char="•"/>
              <a:defRPr/>
            </a:lvl7pPr>
            <a:lvl8pPr marL="3657600" lvl="7" indent="-342900" algn="l" rtl="0">
              <a:lnSpc>
                <a:spcPct val="90000"/>
              </a:lnSpc>
              <a:spcBef>
                <a:spcPts val="500"/>
              </a:spcBef>
              <a:spcAft>
                <a:spcPts val="0"/>
              </a:spcAft>
              <a:buClr>
                <a:schemeClr val="dk1"/>
              </a:buClr>
              <a:buSzPts val="1800"/>
              <a:buChar char="•"/>
              <a:defRPr/>
            </a:lvl8pPr>
            <a:lvl9pPr marL="4114800" lvl="8" indent="-342900" algn="l" rtl="0">
              <a:lnSpc>
                <a:spcPct val="90000"/>
              </a:lnSpc>
              <a:spcBef>
                <a:spcPts val="500"/>
              </a:spcBef>
              <a:spcAft>
                <a:spcPts val="0"/>
              </a:spcAft>
              <a:buClr>
                <a:schemeClr val="dk1"/>
              </a:buClr>
              <a:buSzPts val="1800"/>
              <a:buChar char="•"/>
              <a:defRPr/>
            </a:lvl9pPr>
          </a:lstStyle>
          <a:p>
            <a:endParaRPr/>
          </a:p>
        </p:txBody>
      </p:sp>
      <p:sp>
        <p:nvSpPr>
          <p:cNvPr id="45" name="Google Shape;45;p8"/>
          <p:cNvSpPr txBox="1"/>
          <p:nvPr/>
        </p:nvSpPr>
        <p:spPr>
          <a:xfrm>
            <a:off x="347950" y="365850"/>
            <a:ext cx="10987500" cy="4002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GB" sz="2000">
                <a:solidFill>
                  <a:srgbClr val="2779F5"/>
                </a:solidFill>
                <a:latin typeface="Century Gothic"/>
                <a:ea typeface="Century Gothic"/>
                <a:cs typeface="Century Gothic"/>
                <a:sym typeface="Century Gothic"/>
              </a:rPr>
              <a:t>To know how to make equal groups of 4</a:t>
            </a:r>
            <a:endParaRPr/>
          </a:p>
        </p:txBody>
      </p:sp>
    </p:spTree>
    <p:extLst>
      <p:ext uri="{BB962C8B-B14F-4D97-AF65-F5344CB8AC3E}">
        <p14:creationId xmlns:p14="http://schemas.microsoft.com/office/powerpoint/2010/main" val="14713274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6"/>
        <p:cNvGrpSpPr/>
        <p:nvPr/>
      </p:nvGrpSpPr>
      <p:grpSpPr>
        <a:xfrm>
          <a:off x="0" y="0"/>
          <a:ext cx="0" cy="0"/>
          <a:chOff x="0" y="0"/>
          <a:chExt cx="0" cy="0"/>
        </a:xfrm>
      </p:grpSpPr>
    </p:spTree>
    <p:extLst>
      <p:ext uri="{BB962C8B-B14F-4D97-AF65-F5344CB8AC3E}">
        <p14:creationId xmlns:p14="http://schemas.microsoft.com/office/powerpoint/2010/main" val="22945808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EFCED"/>
        </a:solidFill>
        <a:effectLst/>
      </p:bgPr>
    </p:bg>
    <p:spTree>
      <p:nvGrpSpPr>
        <p:cNvPr id="1" name="Shape 9"/>
        <p:cNvGrpSpPr/>
        <p:nvPr/>
      </p:nvGrpSpPr>
      <p:grpSpPr>
        <a:xfrm>
          <a:off x="0" y="0"/>
          <a:ext cx="0" cy="0"/>
          <a:chOff x="0" y="0"/>
          <a:chExt cx="0" cy="0"/>
        </a:xfrm>
      </p:grpSpPr>
      <p:sp>
        <p:nvSpPr>
          <p:cNvPr id="10" name="Google Shape;10;p1"/>
          <p:cNvSpPr txBox="1">
            <a:spLocks noGrp="1"/>
          </p:cNvSpPr>
          <p:nvPr>
            <p:ph type="title"/>
          </p:nvPr>
        </p:nvSpPr>
        <p:spPr>
          <a:xfrm>
            <a:off x="348100" y="365125"/>
            <a:ext cx="11005800" cy="345300"/>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chemeClr val="dk1"/>
              </a:buClr>
              <a:buSzPts val="2800"/>
              <a:buFont typeface="Century Gothic"/>
              <a:buNone/>
              <a:defRPr sz="2800" b="0" i="0" u="none" strike="noStrike" cap="none">
                <a:solidFill>
                  <a:schemeClr val="dk1"/>
                </a:solidFill>
                <a:latin typeface="Century Gothic"/>
                <a:ea typeface="Century Gothic"/>
                <a:cs typeface="Century Gothic"/>
                <a:sym typeface="Century Gothic"/>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1"/>
          <p:cNvSpPr txBox="1">
            <a:spLocks noGrp="1"/>
          </p:cNvSpPr>
          <p:nvPr>
            <p:ph type="body" idx="1"/>
          </p:nvPr>
        </p:nvSpPr>
        <p:spPr>
          <a:xfrm>
            <a:off x="348000" y="906475"/>
            <a:ext cx="11005800" cy="5270400"/>
          </a:xfrm>
          <a:prstGeom prst="rect">
            <a:avLst/>
          </a:prstGeom>
          <a:noFill/>
          <a:ln>
            <a:noFill/>
          </a:ln>
        </p:spPr>
        <p:txBody>
          <a:bodyPr spcFirstLastPara="1" wrap="square" lIns="91425" tIns="45700" rIns="91425" bIns="45700" anchor="t" anchorCtr="0">
            <a:noAutofit/>
          </a:bodyPr>
          <a:lstStyle>
            <a:lvl1pPr marL="457200" marR="0" lvl="0" indent="-228600" algn="l" rtl="0">
              <a:lnSpc>
                <a:spcPct val="150000"/>
              </a:lnSpc>
              <a:spcBef>
                <a:spcPts val="0"/>
              </a:spcBef>
              <a:spcAft>
                <a:spcPts val="0"/>
              </a:spcAft>
              <a:buClr>
                <a:schemeClr val="dk1"/>
              </a:buClr>
              <a:buSzPts val="1800"/>
              <a:buFont typeface="Arial"/>
              <a:buNone/>
              <a:defRPr sz="1800" b="0" i="0" u="none" strike="noStrike" cap="none">
                <a:solidFill>
                  <a:schemeClr val="dk1"/>
                </a:solidFill>
                <a:latin typeface="Century Gothic"/>
                <a:ea typeface="Century Gothic"/>
                <a:cs typeface="Century Gothic"/>
                <a:sym typeface="Century Gothic"/>
              </a:defRPr>
            </a:lvl1pPr>
            <a:lvl2pPr marL="914400" marR="0" lvl="1" indent="-228600" algn="l" rtl="0">
              <a:lnSpc>
                <a:spcPct val="100000"/>
              </a:lnSpc>
              <a:spcBef>
                <a:spcPts val="0"/>
              </a:spcBef>
              <a:spcAft>
                <a:spcPts val="0"/>
              </a:spcAft>
              <a:buClr>
                <a:schemeClr val="dk1"/>
              </a:buClr>
              <a:buSzPts val="1600"/>
              <a:buFont typeface="Arial"/>
              <a:buNone/>
              <a:defRPr sz="1600" b="0" i="0" u="none" strike="noStrike" cap="none">
                <a:solidFill>
                  <a:schemeClr val="dk1"/>
                </a:solidFill>
                <a:latin typeface="Century Gothic"/>
                <a:ea typeface="Century Gothic"/>
                <a:cs typeface="Century Gothic"/>
                <a:sym typeface="Century Gothic"/>
              </a:defRPr>
            </a:lvl2pPr>
            <a:lvl3pPr marL="1371600" marR="0" lvl="2" indent="-228600" algn="l" rtl="0">
              <a:lnSpc>
                <a:spcPct val="100000"/>
              </a:lnSpc>
              <a:spcBef>
                <a:spcPts val="500"/>
              </a:spcBef>
              <a:spcAft>
                <a:spcPts val="0"/>
              </a:spcAft>
              <a:buClr>
                <a:schemeClr val="dk1"/>
              </a:buClr>
              <a:buSzPts val="1400"/>
              <a:buFont typeface="Arial"/>
              <a:buNone/>
              <a:defRPr sz="1400" b="0" i="0" u="none" strike="noStrike" cap="none">
                <a:solidFill>
                  <a:schemeClr val="dk1"/>
                </a:solidFill>
                <a:latin typeface="Century Gothic"/>
                <a:ea typeface="Century Gothic"/>
                <a:cs typeface="Century Gothic"/>
                <a:sym typeface="Century Gothic"/>
              </a:defRPr>
            </a:lvl3pPr>
            <a:lvl4pPr marL="1828800" marR="0" lvl="3" indent="-228600" algn="l" rtl="0">
              <a:lnSpc>
                <a:spcPct val="100000"/>
              </a:lnSpc>
              <a:spcBef>
                <a:spcPts val="500"/>
              </a:spcBef>
              <a:spcAft>
                <a:spcPts val="0"/>
              </a:spcAft>
              <a:buClr>
                <a:schemeClr val="dk1"/>
              </a:buClr>
              <a:buSzPts val="1200"/>
              <a:buFont typeface="Arial"/>
              <a:buNone/>
              <a:defRPr sz="1200" b="0" i="0" u="none" strike="noStrike" cap="none">
                <a:solidFill>
                  <a:schemeClr val="dk1"/>
                </a:solidFill>
                <a:latin typeface="Century Gothic"/>
                <a:ea typeface="Century Gothic"/>
                <a:cs typeface="Century Gothic"/>
                <a:sym typeface="Century Gothic"/>
              </a:defRPr>
            </a:lvl4pPr>
            <a:lvl5pPr marL="2286000" marR="0" lvl="4" indent="-228600" algn="l" rtl="0">
              <a:lnSpc>
                <a:spcPct val="100000"/>
              </a:lnSpc>
              <a:spcBef>
                <a:spcPts val="500"/>
              </a:spcBef>
              <a:spcAft>
                <a:spcPts val="0"/>
              </a:spcAft>
              <a:buClr>
                <a:schemeClr val="dk1"/>
              </a:buClr>
              <a:buSzPts val="1200"/>
              <a:buFont typeface="Arial"/>
              <a:buNone/>
              <a:defRPr sz="1200" b="0" i="0" u="none" strike="noStrike" cap="none">
                <a:solidFill>
                  <a:schemeClr val="dk1"/>
                </a:solidFill>
                <a:latin typeface="Century Gothic"/>
                <a:ea typeface="Century Gothic"/>
                <a:cs typeface="Century Gothic"/>
                <a:sym typeface="Century Gothic"/>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pic>
        <p:nvPicPr>
          <p:cNvPr id="12" name="Google Shape;12;p1"/>
          <p:cNvPicPr preferRelativeResize="0"/>
          <p:nvPr/>
        </p:nvPicPr>
        <p:blipFill rotWithShape="1">
          <a:blip r:embed="rId8">
            <a:alphaModFix/>
          </a:blip>
          <a:srcRect/>
          <a:stretch/>
        </p:blipFill>
        <p:spPr>
          <a:xfrm>
            <a:off x="186266" y="6594475"/>
            <a:ext cx="1601399" cy="135466"/>
          </a:xfrm>
          <a:prstGeom prst="rect">
            <a:avLst/>
          </a:prstGeom>
          <a:noFill/>
          <a:ln>
            <a:noFill/>
          </a:ln>
        </p:spPr>
      </p:pic>
      <p:pic>
        <p:nvPicPr>
          <p:cNvPr id="13" name="Google Shape;13;p1" descr="A close up of a logo&#10;&#10;Description automatically generated"/>
          <p:cNvPicPr preferRelativeResize="0"/>
          <p:nvPr/>
        </p:nvPicPr>
        <p:blipFill rotWithShape="1">
          <a:blip r:embed="rId9">
            <a:alphaModFix/>
          </a:blip>
          <a:srcRect/>
          <a:stretch/>
        </p:blipFill>
        <p:spPr>
          <a:xfrm>
            <a:off x="11538065" y="-1"/>
            <a:ext cx="653936" cy="707537"/>
          </a:xfrm>
          <a:prstGeom prst="rect">
            <a:avLst/>
          </a:prstGeom>
          <a:noFill/>
          <a:ln>
            <a:noFill/>
          </a:ln>
        </p:spPr>
      </p:pic>
      <p:sp>
        <p:nvSpPr>
          <p:cNvPr id="14" name="Google Shape;14;p1"/>
          <p:cNvSpPr txBox="1"/>
          <p:nvPr/>
        </p:nvSpPr>
        <p:spPr>
          <a:xfrm>
            <a:off x="347950" y="362325"/>
            <a:ext cx="11005800" cy="34530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endParaRPr sz="2800">
              <a:solidFill>
                <a:srgbClr val="000000"/>
              </a:solidFill>
              <a:latin typeface="Century Gothic"/>
              <a:ea typeface="Century Gothic"/>
              <a:cs typeface="Century Gothic"/>
              <a:sym typeface="Century Gothic"/>
            </a:endParaRPr>
          </a:p>
        </p:txBody>
      </p:sp>
    </p:spTree>
    <p:extLst>
      <p:ext uri="{BB962C8B-B14F-4D97-AF65-F5344CB8AC3E}">
        <p14:creationId xmlns:p14="http://schemas.microsoft.com/office/powerpoint/2010/main" val="2209312896"/>
      </p:ext>
    </p:extLst>
  </p:cSld>
  <p:clrMap bg1="lt1" tx1="dk1" bg2="dk2" tx2="lt2" accent1="accent1" accent2="accent2" accent3="accent3" accent4="accent4" accent5="accent5" accent6="accent6" hlink="hlink" folHlink="folHlink"/>
  <p:sldLayoutIdLst>
    <p:sldLayoutId id="2147483661" r:id="rId1"/>
    <p:sldLayoutId id="2147483663" r:id="rId2"/>
    <p:sldLayoutId id="2147483665" r:id="rId3"/>
    <p:sldLayoutId id="2147483666" r:id="rId4"/>
    <p:sldLayoutId id="2147483667" r:id="rId5"/>
    <p:sldLayoutId id="2147483668" r:id="rId6"/>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4"/>
        <p:cNvGrpSpPr/>
        <p:nvPr/>
      </p:nvGrpSpPr>
      <p:grpSpPr>
        <a:xfrm>
          <a:off x="0" y="0"/>
          <a:ext cx="0" cy="0"/>
          <a:chOff x="0" y="0"/>
          <a:chExt cx="0" cy="0"/>
        </a:xfrm>
      </p:grpSpPr>
      <p:sp>
        <p:nvSpPr>
          <p:cNvPr id="85" name="Google Shape;85;p14"/>
          <p:cNvSpPr txBox="1"/>
          <p:nvPr/>
        </p:nvSpPr>
        <p:spPr>
          <a:xfrm>
            <a:off x="1412240" y="767620"/>
            <a:ext cx="7670800" cy="1924779"/>
          </a:xfrm>
          <a:prstGeom prst="rect">
            <a:avLst/>
          </a:prstGeom>
          <a:noFill/>
          <a:ln>
            <a:noFill/>
          </a:ln>
        </p:spPr>
        <p:txBody>
          <a:bodyPr spcFirstLastPara="1" wrap="square" lIns="91425" tIns="45700" rIns="91425" bIns="45700" anchor="t" anchorCtr="0">
            <a:noAutofit/>
          </a:bodyPr>
          <a:lstStyle/>
          <a:p>
            <a:pPr marL="0" marR="0" lvl="0" indent="0" algn="l" defTabSz="914400" rtl="0" eaLnBrk="1" fontAlgn="auto" latinLnBrk="0" hangingPunct="1">
              <a:lnSpc>
                <a:spcPct val="100000"/>
              </a:lnSpc>
              <a:spcBef>
                <a:spcPts val="0"/>
              </a:spcBef>
              <a:spcAft>
                <a:spcPts val="0"/>
              </a:spcAft>
              <a:buClr>
                <a:srgbClr val="FFFFFF"/>
              </a:buClr>
              <a:buSzPts val="3600"/>
              <a:buFont typeface="Arial"/>
              <a:buNone/>
              <a:tabLst/>
              <a:defRPr/>
            </a:pPr>
            <a:r>
              <a:rPr kumimoji="0" lang="en-GB" sz="3600" b="0" i="0" u="none" strike="noStrike" kern="0" cap="none" spc="0" normalizeH="0" baseline="0" noProof="0">
                <a:ln>
                  <a:noFill/>
                </a:ln>
                <a:solidFill>
                  <a:srgbClr val="FFFFFF"/>
                </a:solidFill>
                <a:effectLst/>
                <a:uLnTx/>
                <a:uFillTx/>
                <a:latin typeface="Century Gothic"/>
                <a:ea typeface="Century Gothic"/>
                <a:cs typeface="Century Gothic"/>
                <a:sym typeface="Century Gothic"/>
              </a:rPr>
              <a:t>To know how to divide by 8</a:t>
            </a:r>
            <a:endParaRPr kumimoji="0" sz="1400" b="0" i="0" u="none" strike="noStrike" kern="0" cap="none" spc="0" normalizeH="0" baseline="0" noProof="0">
              <a:ln>
                <a:noFill/>
              </a:ln>
              <a:solidFill>
                <a:srgbClr val="000000"/>
              </a:solidFill>
              <a:effectLst/>
              <a:uLnTx/>
              <a:uFillTx/>
              <a:latin typeface="Arial"/>
              <a:cs typeface="Arial"/>
              <a:sym typeface="Arial"/>
            </a:endParaRPr>
          </a:p>
        </p:txBody>
      </p:sp>
      <p:graphicFrame>
        <p:nvGraphicFramePr>
          <p:cNvPr id="86" name="Google Shape;86;p14"/>
          <p:cNvGraphicFramePr/>
          <p:nvPr/>
        </p:nvGraphicFramePr>
        <p:xfrm>
          <a:off x="1412240" y="3429000"/>
          <a:ext cx="9367525" cy="1615450"/>
        </p:xfrm>
        <a:graphic>
          <a:graphicData uri="http://schemas.openxmlformats.org/drawingml/2006/table">
            <a:tbl>
              <a:tblPr firstRow="1" bandRow="1">
                <a:noFill/>
              </a:tblPr>
              <a:tblGrid>
                <a:gridCol w="9367525">
                  <a:extLst>
                    <a:ext uri="{9D8B030D-6E8A-4147-A177-3AD203B41FA5}">
                      <a16:colId xmlns:a16="http://schemas.microsoft.com/office/drawing/2014/main" val="20000"/>
                    </a:ext>
                  </a:extLst>
                </a:gridCol>
              </a:tblGrid>
              <a:tr h="1525425">
                <a:tc>
                  <a:txBody>
                    <a:bodyPr/>
                    <a:lstStyle/>
                    <a:p>
                      <a:pPr marL="0" marR="0" lvl="0" indent="0" algn="l" rtl="0">
                        <a:spcBef>
                          <a:spcPts val="0"/>
                        </a:spcBef>
                        <a:spcAft>
                          <a:spcPts val="0"/>
                        </a:spcAft>
                        <a:buClr>
                          <a:schemeClr val="lt1"/>
                        </a:buClr>
                        <a:buSzPts val="2000"/>
                        <a:buFont typeface="Century Gothic"/>
                        <a:buNone/>
                      </a:pPr>
                      <a:r>
                        <a:rPr lang="en-GB" sz="2000" b="0">
                          <a:solidFill>
                            <a:schemeClr val="lt1"/>
                          </a:solidFill>
                          <a:latin typeface="Century Gothic"/>
                          <a:ea typeface="Century Gothic"/>
                          <a:cs typeface="Century Gothic"/>
                          <a:sym typeface="Century Gothic"/>
                        </a:rPr>
                        <a:t>Success Criteria</a:t>
                      </a:r>
                      <a:endParaRPr/>
                    </a:p>
                    <a:p>
                      <a:pPr marL="0" marR="0" lvl="0" indent="0" algn="l" rtl="0">
                        <a:spcBef>
                          <a:spcPts val="0"/>
                        </a:spcBef>
                        <a:spcAft>
                          <a:spcPts val="0"/>
                        </a:spcAft>
                        <a:buClr>
                          <a:schemeClr val="dk1"/>
                        </a:buClr>
                        <a:buSzPts val="2000"/>
                        <a:buFont typeface="Calibri"/>
                        <a:buNone/>
                      </a:pPr>
                      <a:endParaRPr sz="2000" b="0">
                        <a:solidFill>
                          <a:schemeClr val="lt1"/>
                        </a:solidFill>
                        <a:latin typeface="Century Gothic"/>
                        <a:ea typeface="Century Gothic"/>
                        <a:cs typeface="Century Gothic"/>
                        <a:sym typeface="Century Gothic"/>
                      </a:endParaRPr>
                    </a:p>
                    <a:p>
                      <a:pPr marL="285750" marR="0" lvl="0" indent="-285750" algn="l" rtl="0">
                        <a:spcBef>
                          <a:spcPts val="0"/>
                        </a:spcBef>
                        <a:spcAft>
                          <a:spcPts val="0"/>
                        </a:spcAft>
                        <a:buClr>
                          <a:schemeClr val="lt1"/>
                        </a:buClr>
                        <a:buSzPts val="2000"/>
                        <a:buFont typeface="Noto Sans Symbols"/>
                        <a:buChar char="❑"/>
                      </a:pPr>
                      <a:r>
                        <a:rPr lang="en-GB" sz="2000">
                          <a:solidFill>
                            <a:schemeClr val="lt1"/>
                          </a:solidFill>
                          <a:latin typeface="Century Gothic"/>
                          <a:ea typeface="Century Gothic"/>
                          <a:cs typeface="Century Gothic"/>
                          <a:sym typeface="Century Gothic"/>
                        </a:rPr>
                        <a:t>I can explain how to divide by 8</a:t>
                      </a:r>
                      <a:endParaRPr sz="2000">
                        <a:solidFill>
                          <a:schemeClr val="lt1"/>
                        </a:solidFill>
                        <a:latin typeface="Century Gothic"/>
                        <a:ea typeface="Century Gothic"/>
                        <a:cs typeface="Century Gothic"/>
                        <a:sym typeface="Century Gothic"/>
                      </a:endParaRPr>
                    </a:p>
                    <a:p>
                      <a:pPr marL="285750" marR="0" lvl="0" indent="-285750" algn="l" rtl="0">
                        <a:spcBef>
                          <a:spcPts val="0"/>
                        </a:spcBef>
                        <a:spcAft>
                          <a:spcPts val="0"/>
                        </a:spcAft>
                        <a:buClr>
                          <a:schemeClr val="lt1"/>
                        </a:buClr>
                        <a:buSzPts val="2000"/>
                        <a:buFont typeface="Century Gothic"/>
                        <a:buChar char="❑"/>
                      </a:pPr>
                      <a:r>
                        <a:rPr lang="en-GB" sz="2000">
                          <a:solidFill>
                            <a:schemeClr val="lt1"/>
                          </a:solidFill>
                          <a:latin typeface="Century Gothic"/>
                          <a:ea typeface="Century Gothic"/>
                          <a:cs typeface="Century Gothic"/>
                          <a:sym typeface="Century Gothic"/>
                        </a:rPr>
                        <a:t>I know that grouping and sharing both mean division</a:t>
                      </a:r>
                      <a:endParaRPr sz="2000">
                        <a:solidFill>
                          <a:schemeClr val="lt1"/>
                        </a:solidFill>
                        <a:latin typeface="Century Gothic"/>
                        <a:ea typeface="Century Gothic"/>
                        <a:cs typeface="Century Gothic"/>
                        <a:sym typeface="Century Gothic"/>
                      </a:endParaRPr>
                    </a:p>
                    <a:p>
                      <a:pPr marL="285750" marR="0" lvl="0" indent="-285750" algn="l" rtl="0">
                        <a:spcBef>
                          <a:spcPts val="0"/>
                        </a:spcBef>
                        <a:spcAft>
                          <a:spcPts val="0"/>
                        </a:spcAft>
                        <a:buClr>
                          <a:schemeClr val="lt1"/>
                        </a:buClr>
                        <a:buSzPts val="2000"/>
                        <a:buFont typeface="Century Gothic"/>
                        <a:buChar char="❑"/>
                      </a:pPr>
                      <a:r>
                        <a:rPr lang="en-GB" sz="2000">
                          <a:solidFill>
                            <a:schemeClr val="lt1"/>
                          </a:solidFill>
                          <a:latin typeface="Century Gothic"/>
                          <a:ea typeface="Century Gothic"/>
                          <a:cs typeface="Century Gothic"/>
                          <a:sym typeface="Century Gothic"/>
                        </a:rPr>
                        <a:t>I can check my answers using the inverse operation</a:t>
                      </a:r>
                      <a:endParaRPr sz="2000">
                        <a:solidFill>
                          <a:schemeClr val="lt1"/>
                        </a:solidFill>
                        <a:latin typeface="Century Gothic"/>
                        <a:ea typeface="Century Gothic"/>
                        <a:cs typeface="Century Gothic"/>
                        <a:sym typeface="Century Gothic"/>
                      </a:endParaRPr>
                    </a:p>
                  </a:txBody>
                  <a:tcPr marL="91450" marR="91450" marT="45725" marB="45725">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extLst>
                  <a:ext uri="{0D108BD9-81ED-4DB2-BD59-A6C34878D82A}">
                    <a16:rowId xmlns:a16="http://schemas.microsoft.com/office/drawing/2014/main" val="10000"/>
                  </a:ext>
                </a:extLst>
              </a:tr>
            </a:tbl>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30"/>
        <p:cNvGrpSpPr/>
        <p:nvPr/>
      </p:nvGrpSpPr>
      <p:grpSpPr>
        <a:xfrm>
          <a:off x="0" y="0"/>
          <a:ext cx="0" cy="0"/>
          <a:chOff x="0" y="0"/>
          <a:chExt cx="0" cy="0"/>
        </a:xfrm>
      </p:grpSpPr>
      <p:sp>
        <p:nvSpPr>
          <p:cNvPr id="231" name="Google Shape;231;p23"/>
          <p:cNvSpPr txBox="1">
            <a:spLocks noGrp="1"/>
          </p:cNvSpPr>
          <p:nvPr>
            <p:ph type="body" idx="1"/>
          </p:nvPr>
        </p:nvSpPr>
        <p:spPr>
          <a:xfrm>
            <a:off x="347950" y="805750"/>
            <a:ext cx="6260700" cy="320700"/>
          </a:xfrm>
          <a:prstGeom prst="rect">
            <a:avLst/>
          </a:prstGeom>
          <a:noFill/>
          <a:ln>
            <a:noFill/>
          </a:ln>
        </p:spPr>
        <p:txBody>
          <a:bodyPr spcFirstLastPara="1" wrap="square" lIns="91425" tIns="45700" rIns="91425" bIns="45700" anchor="t" anchorCtr="0">
            <a:noAutofit/>
          </a:bodyPr>
          <a:lstStyle/>
          <a:p>
            <a:pPr marL="0" lvl="0" indent="0" algn="l" rtl="0">
              <a:lnSpc>
                <a:spcPct val="150000"/>
              </a:lnSpc>
              <a:spcBef>
                <a:spcPts val="0"/>
              </a:spcBef>
              <a:spcAft>
                <a:spcPts val="0"/>
              </a:spcAft>
              <a:buClr>
                <a:srgbClr val="2779F5"/>
              </a:buClr>
              <a:buSzPts val="1600"/>
              <a:buNone/>
            </a:pPr>
            <a:r>
              <a:rPr lang="en-GB" b="1"/>
              <a:t>Let’s Reflect:</a:t>
            </a:r>
            <a:endParaRPr b="1"/>
          </a:p>
        </p:txBody>
      </p:sp>
      <p:sp>
        <p:nvSpPr>
          <p:cNvPr id="232" name="Google Shape;232;p23"/>
          <p:cNvSpPr txBox="1">
            <a:spLocks noGrp="1"/>
          </p:cNvSpPr>
          <p:nvPr>
            <p:ph type="body" idx="2"/>
          </p:nvPr>
        </p:nvSpPr>
        <p:spPr>
          <a:xfrm>
            <a:off x="347950" y="1166150"/>
            <a:ext cx="11527800" cy="385200"/>
          </a:xfrm>
          <a:prstGeom prst="rect">
            <a:avLst/>
          </a:prstGeom>
          <a:noFill/>
          <a:ln>
            <a:noFill/>
          </a:ln>
        </p:spPr>
        <p:txBody>
          <a:bodyPr spcFirstLastPara="1" wrap="square" lIns="91425" tIns="45700" rIns="91425" bIns="45700" anchor="t" anchorCtr="0">
            <a:noAutofit/>
          </a:bodyPr>
          <a:lstStyle/>
          <a:p>
            <a:pPr marL="0" lvl="0" indent="0" algn="l" rtl="0">
              <a:lnSpc>
                <a:spcPct val="150000"/>
              </a:lnSpc>
              <a:spcBef>
                <a:spcPts val="0"/>
              </a:spcBef>
              <a:spcAft>
                <a:spcPts val="0"/>
              </a:spcAft>
              <a:buClr>
                <a:schemeClr val="dk1"/>
              </a:buClr>
              <a:buSzPts val="1800"/>
              <a:buNone/>
            </a:pPr>
            <a:r>
              <a:rPr lang="en-GB" b="1">
                <a:solidFill>
                  <a:srgbClr val="2779F5"/>
                </a:solidFill>
              </a:rPr>
              <a:t>Write a word problem to match this bar model.</a:t>
            </a:r>
            <a:endParaRPr b="1">
              <a:solidFill>
                <a:srgbClr val="2779F5"/>
              </a:solidFill>
            </a:endParaRPr>
          </a:p>
        </p:txBody>
      </p:sp>
      <p:graphicFrame>
        <p:nvGraphicFramePr>
          <p:cNvPr id="233" name="Google Shape;233;p23"/>
          <p:cNvGraphicFramePr/>
          <p:nvPr/>
        </p:nvGraphicFramePr>
        <p:xfrm>
          <a:off x="3319888" y="2382238"/>
          <a:ext cx="5552200" cy="1095050"/>
        </p:xfrm>
        <a:graphic>
          <a:graphicData uri="http://schemas.openxmlformats.org/drawingml/2006/table">
            <a:tbl>
              <a:tblPr>
                <a:noFill/>
              </a:tblPr>
              <a:tblGrid>
                <a:gridCol w="694025">
                  <a:extLst>
                    <a:ext uri="{9D8B030D-6E8A-4147-A177-3AD203B41FA5}">
                      <a16:colId xmlns:a16="http://schemas.microsoft.com/office/drawing/2014/main" val="20000"/>
                    </a:ext>
                  </a:extLst>
                </a:gridCol>
                <a:gridCol w="694025">
                  <a:extLst>
                    <a:ext uri="{9D8B030D-6E8A-4147-A177-3AD203B41FA5}">
                      <a16:colId xmlns:a16="http://schemas.microsoft.com/office/drawing/2014/main" val="20001"/>
                    </a:ext>
                  </a:extLst>
                </a:gridCol>
                <a:gridCol w="694025">
                  <a:extLst>
                    <a:ext uri="{9D8B030D-6E8A-4147-A177-3AD203B41FA5}">
                      <a16:colId xmlns:a16="http://schemas.microsoft.com/office/drawing/2014/main" val="20002"/>
                    </a:ext>
                  </a:extLst>
                </a:gridCol>
                <a:gridCol w="694025">
                  <a:extLst>
                    <a:ext uri="{9D8B030D-6E8A-4147-A177-3AD203B41FA5}">
                      <a16:colId xmlns:a16="http://schemas.microsoft.com/office/drawing/2014/main" val="20003"/>
                    </a:ext>
                  </a:extLst>
                </a:gridCol>
                <a:gridCol w="694025">
                  <a:extLst>
                    <a:ext uri="{9D8B030D-6E8A-4147-A177-3AD203B41FA5}">
                      <a16:colId xmlns:a16="http://schemas.microsoft.com/office/drawing/2014/main" val="20004"/>
                    </a:ext>
                  </a:extLst>
                </a:gridCol>
                <a:gridCol w="694025">
                  <a:extLst>
                    <a:ext uri="{9D8B030D-6E8A-4147-A177-3AD203B41FA5}">
                      <a16:colId xmlns:a16="http://schemas.microsoft.com/office/drawing/2014/main" val="20005"/>
                    </a:ext>
                  </a:extLst>
                </a:gridCol>
                <a:gridCol w="694025">
                  <a:extLst>
                    <a:ext uri="{9D8B030D-6E8A-4147-A177-3AD203B41FA5}">
                      <a16:colId xmlns:a16="http://schemas.microsoft.com/office/drawing/2014/main" val="20006"/>
                    </a:ext>
                  </a:extLst>
                </a:gridCol>
                <a:gridCol w="694025">
                  <a:extLst>
                    <a:ext uri="{9D8B030D-6E8A-4147-A177-3AD203B41FA5}">
                      <a16:colId xmlns:a16="http://schemas.microsoft.com/office/drawing/2014/main" val="20007"/>
                    </a:ext>
                  </a:extLst>
                </a:gridCol>
              </a:tblGrid>
              <a:tr h="547525">
                <a:tc gridSpan="8">
                  <a:txBody>
                    <a:bodyPr/>
                    <a:lstStyle/>
                    <a:p>
                      <a:pPr marL="0" lvl="0" indent="0" algn="ctr" rtl="0">
                        <a:spcBef>
                          <a:spcPts val="0"/>
                        </a:spcBef>
                        <a:spcAft>
                          <a:spcPts val="0"/>
                        </a:spcAft>
                        <a:buNone/>
                      </a:pPr>
                      <a:endParaRPr sz="2200">
                        <a:solidFill>
                          <a:srgbClr val="2779F5"/>
                        </a:solidFill>
                        <a:latin typeface="Century Gothic"/>
                        <a:ea typeface="Century Gothic"/>
                        <a:cs typeface="Century Gothic"/>
                        <a:sym typeface="Century Gothic"/>
                      </a:endParaRPr>
                    </a:p>
                  </a:txBody>
                  <a:tcPr marL="91425" marR="91425" marT="91425" marB="91425"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547525">
                <a:tc>
                  <a:txBody>
                    <a:bodyPr/>
                    <a:lstStyle/>
                    <a:p>
                      <a:pPr marL="0" lvl="0" indent="0" algn="ctr" rtl="0">
                        <a:spcBef>
                          <a:spcPts val="0"/>
                        </a:spcBef>
                        <a:spcAft>
                          <a:spcPts val="0"/>
                        </a:spcAft>
                        <a:buNone/>
                      </a:pPr>
                      <a:r>
                        <a:rPr lang="en-GB" sz="2200">
                          <a:solidFill>
                            <a:srgbClr val="2779F5"/>
                          </a:solidFill>
                          <a:latin typeface="Century Gothic"/>
                          <a:ea typeface="Century Gothic"/>
                          <a:cs typeface="Century Gothic"/>
                          <a:sym typeface="Century Gothic"/>
                        </a:rPr>
                        <a:t>8</a:t>
                      </a:r>
                      <a:endParaRPr sz="2200">
                        <a:solidFill>
                          <a:srgbClr val="2779F5"/>
                        </a:solidFill>
                        <a:latin typeface="Century Gothic"/>
                        <a:ea typeface="Century Gothic"/>
                        <a:cs typeface="Century Gothic"/>
                        <a:sym typeface="Century Gothic"/>
                      </a:endParaRPr>
                    </a:p>
                  </a:txBody>
                  <a:tcPr marL="91425" marR="91425" marT="91425" marB="91425"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ctr" rtl="0">
                        <a:spcBef>
                          <a:spcPts val="0"/>
                        </a:spcBef>
                        <a:spcAft>
                          <a:spcPts val="0"/>
                        </a:spcAft>
                        <a:buNone/>
                      </a:pPr>
                      <a:r>
                        <a:rPr lang="en-GB" sz="2200">
                          <a:solidFill>
                            <a:srgbClr val="2779F5"/>
                          </a:solidFill>
                          <a:latin typeface="Century Gothic"/>
                          <a:ea typeface="Century Gothic"/>
                          <a:cs typeface="Century Gothic"/>
                          <a:sym typeface="Century Gothic"/>
                        </a:rPr>
                        <a:t>8</a:t>
                      </a:r>
                      <a:endParaRPr sz="2200">
                        <a:solidFill>
                          <a:srgbClr val="2779F5"/>
                        </a:solidFill>
                        <a:latin typeface="Century Gothic"/>
                        <a:ea typeface="Century Gothic"/>
                        <a:cs typeface="Century Gothic"/>
                        <a:sym typeface="Century Gothic"/>
                      </a:endParaRPr>
                    </a:p>
                  </a:txBody>
                  <a:tcPr marL="91425" marR="91425" marT="91425" marB="91425"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ctr" rtl="0">
                        <a:spcBef>
                          <a:spcPts val="0"/>
                        </a:spcBef>
                        <a:spcAft>
                          <a:spcPts val="0"/>
                        </a:spcAft>
                        <a:buNone/>
                      </a:pPr>
                      <a:r>
                        <a:rPr lang="en-GB" sz="2200">
                          <a:solidFill>
                            <a:srgbClr val="2779F5"/>
                          </a:solidFill>
                          <a:latin typeface="Century Gothic"/>
                          <a:ea typeface="Century Gothic"/>
                          <a:cs typeface="Century Gothic"/>
                          <a:sym typeface="Century Gothic"/>
                        </a:rPr>
                        <a:t>8</a:t>
                      </a:r>
                      <a:endParaRPr sz="2200">
                        <a:solidFill>
                          <a:srgbClr val="2779F5"/>
                        </a:solidFill>
                        <a:latin typeface="Century Gothic"/>
                        <a:ea typeface="Century Gothic"/>
                        <a:cs typeface="Century Gothic"/>
                        <a:sym typeface="Century Gothic"/>
                      </a:endParaRPr>
                    </a:p>
                  </a:txBody>
                  <a:tcPr marL="91425" marR="91425" marT="91425" marB="91425"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ctr" rtl="0">
                        <a:spcBef>
                          <a:spcPts val="0"/>
                        </a:spcBef>
                        <a:spcAft>
                          <a:spcPts val="0"/>
                        </a:spcAft>
                        <a:buNone/>
                      </a:pPr>
                      <a:r>
                        <a:rPr lang="en-GB" sz="2200">
                          <a:solidFill>
                            <a:srgbClr val="2779F5"/>
                          </a:solidFill>
                          <a:latin typeface="Century Gothic"/>
                          <a:ea typeface="Century Gothic"/>
                          <a:cs typeface="Century Gothic"/>
                          <a:sym typeface="Century Gothic"/>
                        </a:rPr>
                        <a:t>8</a:t>
                      </a:r>
                      <a:endParaRPr sz="2200">
                        <a:solidFill>
                          <a:srgbClr val="2779F5"/>
                        </a:solidFill>
                        <a:latin typeface="Century Gothic"/>
                        <a:ea typeface="Century Gothic"/>
                        <a:cs typeface="Century Gothic"/>
                        <a:sym typeface="Century Gothic"/>
                      </a:endParaRPr>
                    </a:p>
                  </a:txBody>
                  <a:tcPr marL="91425" marR="91425" marT="91425" marB="91425"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ctr" rtl="0">
                        <a:spcBef>
                          <a:spcPts val="0"/>
                        </a:spcBef>
                        <a:spcAft>
                          <a:spcPts val="0"/>
                        </a:spcAft>
                        <a:buNone/>
                      </a:pPr>
                      <a:r>
                        <a:rPr lang="en-GB" sz="2200">
                          <a:solidFill>
                            <a:srgbClr val="2779F5"/>
                          </a:solidFill>
                          <a:latin typeface="Century Gothic"/>
                          <a:ea typeface="Century Gothic"/>
                          <a:cs typeface="Century Gothic"/>
                          <a:sym typeface="Century Gothic"/>
                        </a:rPr>
                        <a:t>8</a:t>
                      </a:r>
                      <a:endParaRPr sz="2200">
                        <a:solidFill>
                          <a:srgbClr val="2779F5"/>
                        </a:solidFill>
                        <a:latin typeface="Century Gothic"/>
                        <a:ea typeface="Century Gothic"/>
                        <a:cs typeface="Century Gothic"/>
                        <a:sym typeface="Century Gothic"/>
                      </a:endParaRPr>
                    </a:p>
                  </a:txBody>
                  <a:tcPr marL="91425" marR="91425" marT="91425" marB="91425"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ctr" rtl="0">
                        <a:spcBef>
                          <a:spcPts val="0"/>
                        </a:spcBef>
                        <a:spcAft>
                          <a:spcPts val="0"/>
                        </a:spcAft>
                        <a:buNone/>
                      </a:pPr>
                      <a:r>
                        <a:rPr lang="en-GB" sz="2200">
                          <a:solidFill>
                            <a:srgbClr val="2779F5"/>
                          </a:solidFill>
                          <a:latin typeface="Century Gothic"/>
                          <a:ea typeface="Century Gothic"/>
                          <a:cs typeface="Century Gothic"/>
                          <a:sym typeface="Century Gothic"/>
                        </a:rPr>
                        <a:t>8</a:t>
                      </a:r>
                      <a:endParaRPr sz="2200">
                        <a:solidFill>
                          <a:srgbClr val="2779F5"/>
                        </a:solidFill>
                        <a:latin typeface="Century Gothic"/>
                        <a:ea typeface="Century Gothic"/>
                        <a:cs typeface="Century Gothic"/>
                        <a:sym typeface="Century Gothic"/>
                      </a:endParaRPr>
                    </a:p>
                  </a:txBody>
                  <a:tcPr marL="91425" marR="91425" marT="91425" marB="91425"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ctr" rtl="0">
                        <a:spcBef>
                          <a:spcPts val="0"/>
                        </a:spcBef>
                        <a:spcAft>
                          <a:spcPts val="0"/>
                        </a:spcAft>
                        <a:buNone/>
                      </a:pPr>
                      <a:r>
                        <a:rPr lang="en-GB" sz="2200">
                          <a:solidFill>
                            <a:srgbClr val="2779F5"/>
                          </a:solidFill>
                          <a:latin typeface="Century Gothic"/>
                          <a:ea typeface="Century Gothic"/>
                          <a:cs typeface="Century Gothic"/>
                          <a:sym typeface="Century Gothic"/>
                        </a:rPr>
                        <a:t>8</a:t>
                      </a:r>
                      <a:endParaRPr sz="2200">
                        <a:solidFill>
                          <a:srgbClr val="2779F5"/>
                        </a:solidFill>
                        <a:latin typeface="Century Gothic"/>
                        <a:ea typeface="Century Gothic"/>
                        <a:cs typeface="Century Gothic"/>
                        <a:sym typeface="Century Gothic"/>
                      </a:endParaRPr>
                    </a:p>
                  </a:txBody>
                  <a:tcPr marL="91425" marR="91425" marT="91425" marB="91425"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ctr" rtl="0">
                        <a:spcBef>
                          <a:spcPts val="0"/>
                        </a:spcBef>
                        <a:spcAft>
                          <a:spcPts val="0"/>
                        </a:spcAft>
                        <a:buNone/>
                      </a:pPr>
                      <a:r>
                        <a:rPr lang="en-GB" sz="2200">
                          <a:solidFill>
                            <a:srgbClr val="2779F5"/>
                          </a:solidFill>
                          <a:latin typeface="Century Gothic"/>
                          <a:ea typeface="Century Gothic"/>
                          <a:cs typeface="Century Gothic"/>
                          <a:sym typeface="Century Gothic"/>
                        </a:rPr>
                        <a:t>8</a:t>
                      </a:r>
                      <a:endParaRPr sz="2200">
                        <a:solidFill>
                          <a:srgbClr val="2779F5"/>
                        </a:solidFill>
                        <a:latin typeface="Century Gothic"/>
                        <a:ea typeface="Century Gothic"/>
                        <a:cs typeface="Century Gothic"/>
                        <a:sym typeface="Century Gothic"/>
                      </a:endParaRPr>
                    </a:p>
                  </a:txBody>
                  <a:tcPr marL="91425" marR="91425" marT="91425" marB="91425"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extLst>
                  <a:ext uri="{0D108BD9-81ED-4DB2-BD59-A6C34878D82A}">
                    <a16:rowId xmlns:a16="http://schemas.microsoft.com/office/drawing/2014/main" val="10001"/>
                  </a:ext>
                </a:extLst>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38"/>
        <p:cNvGrpSpPr/>
        <p:nvPr/>
      </p:nvGrpSpPr>
      <p:grpSpPr>
        <a:xfrm>
          <a:off x="0" y="0"/>
          <a:ext cx="0" cy="0"/>
          <a:chOff x="0" y="0"/>
          <a:chExt cx="0" cy="0"/>
        </a:xfrm>
      </p:grpSpPr>
      <p:sp>
        <p:nvSpPr>
          <p:cNvPr id="239" name="Google Shape;239;p24"/>
          <p:cNvSpPr txBox="1">
            <a:spLocks noGrp="1"/>
          </p:cNvSpPr>
          <p:nvPr>
            <p:ph type="body" idx="4294967295"/>
          </p:nvPr>
        </p:nvSpPr>
        <p:spPr>
          <a:xfrm>
            <a:off x="838200" y="3505199"/>
            <a:ext cx="10515600" cy="2671763"/>
          </a:xfrm>
          <a:prstGeom prst="rect">
            <a:avLst/>
          </a:prstGeom>
          <a:noFill/>
          <a:ln>
            <a:noFill/>
          </a:ln>
        </p:spPr>
        <p:txBody>
          <a:bodyPr spcFirstLastPara="1" wrap="square" lIns="91425" tIns="45700" rIns="91425" bIns="45700" anchor="t" anchorCtr="0">
            <a:noAutofit/>
          </a:bodyPr>
          <a:lstStyle/>
          <a:p>
            <a:pPr marL="0" lvl="0" indent="0" algn="ctr" rtl="0">
              <a:lnSpc>
                <a:spcPct val="150000"/>
              </a:lnSpc>
              <a:spcBef>
                <a:spcPts val="0"/>
              </a:spcBef>
              <a:spcAft>
                <a:spcPts val="0"/>
              </a:spcAft>
              <a:buClr>
                <a:schemeClr val="dk1"/>
              </a:buClr>
              <a:buSzPts val="1800"/>
              <a:buNone/>
            </a:pPr>
            <a:r>
              <a:rPr lang="en-GB"/>
              <a:t>The following slides are based on lesson 6 of this Year 3 block – Divide by 4</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44"/>
        <p:cNvGrpSpPr/>
        <p:nvPr/>
      </p:nvGrpSpPr>
      <p:grpSpPr>
        <a:xfrm>
          <a:off x="0" y="0"/>
          <a:ext cx="0" cy="0"/>
          <a:chOff x="0" y="0"/>
          <a:chExt cx="0" cy="0"/>
        </a:xfrm>
      </p:grpSpPr>
      <p:sp>
        <p:nvSpPr>
          <p:cNvPr id="245" name="Google Shape;245;p25"/>
          <p:cNvSpPr txBox="1">
            <a:spLocks noGrp="1"/>
          </p:cNvSpPr>
          <p:nvPr>
            <p:ph type="body" idx="1"/>
          </p:nvPr>
        </p:nvSpPr>
        <p:spPr>
          <a:xfrm>
            <a:off x="347950" y="814900"/>
            <a:ext cx="11536800" cy="45177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GB" b="1"/>
              <a:t>Put the cherries in groups of 4.</a:t>
            </a:r>
            <a:endParaRPr b="1"/>
          </a:p>
          <a:p>
            <a:pPr marL="0" lvl="0" indent="0" algn="l" rtl="0">
              <a:spcBef>
                <a:spcPts val="0"/>
              </a:spcBef>
              <a:spcAft>
                <a:spcPts val="0"/>
              </a:spcAft>
              <a:buNone/>
            </a:pPr>
            <a:r>
              <a:rPr lang="en-GB"/>
              <a:t>How many groups are there? </a:t>
            </a:r>
            <a:endParaRPr/>
          </a:p>
          <a:p>
            <a:pPr marL="0" lvl="0" indent="0" algn="l" rtl="0">
              <a:spcBef>
                <a:spcPts val="0"/>
              </a:spcBef>
              <a:spcAft>
                <a:spcPts val="0"/>
              </a:spcAft>
              <a:buNone/>
            </a:pPr>
            <a:endParaRPr/>
          </a:p>
          <a:p>
            <a:pPr marL="0" lvl="0" indent="0" algn="l" rtl="0">
              <a:spcBef>
                <a:spcPts val="0"/>
              </a:spcBef>
              <a:spcAft>
                <a:spcPts val="0"/>
              </a:spcAft>
              <a:buNone/>
            </a:pPr>
            <a:endParaRPr/>
          </a:p>
          <a:p>
            <a:pPr marL="0" lvl="0" indent="0" algn="l" rtl="0">
              <a:spcBef>
                <a:spcPts val="0"/>
              </a:spcBef>
              <a:spcAft>
                <a:spcPts val="0"/>
              </a:spcAft>
              <a:buNone/>
            </a:pPr>
            <a:endParaRPr/>
          </a:p>
          <a:p>
            <a:pPr marL="0" lvl="0" indent="0" algn="l" rtl="0">
              <a:spcBef>
                <a:spcPts val="0"/>
              </a:spcBef>
              <a:spcAft>
                <a:spcPts val="0"/>
              </a:spcAft>
              <a:buNone/>
            </a:pPr>
            <a:endParaRPr/>
          </a:p>
          <a:p>
            <a:pPr marL="0" lvl="0" indent="0" algn="l" rtl="0">
              <a:spcBef>
                <a:spcPts val="0"/>
              </a:spcBef>
              <a:spcAft>
                <a:spcPts val="0"/>
              </a:spcAft>
              <a:buNone/>
            </a:pPr>
            <a:endParaRPr/>
          </a:p>
          <a:p>
            <a:pPr marL="0" lvl="0" indent="0" algn="l" rtl="0">
              <a:spcBef>
                <a:spcPts val="0"/>
              </a:spcBef>
              <a:spcAft>
                <a:spcPts val="0"/>
              </a:spcAft>
              <a:buNone/>
            </a:pPr>
            <a:endParaRPr/>
          </a:p>
          <a:p>
            <a:pPr marL="0" lvl="0" indent="0" algn="l" rtl="0">
              <a:spcBef>
                <a:spcPts val="0"/>
              </a:spcBef>
              <a:spcAft>
                <a:spcPts val="0"/>
              </a:spcAft>
              <a:buNone/>
            </a:pPr>
            <a:r>
              <a:rPr lang="en-GB" b="1"/>
              <a:t>Now split the buttons into 4 equal groups.</a:t>
            </a:r>
            <a:endParaRPr b="1"/>
          </a:p>
          <a:p>
            <a:pPr marL="0" lvl="0" indent="0" algn="l" rtl="0">
              <a:spcBef>
                <a:spcPts val="0"/>
              </a:spcBef>
              <a:spcAft>
                <a:spcPts val="0"/>
              </a:spcAft>
              <a:buNone/>
            </a:pPr>
            <a:r>
              <a:rPr lang="en-GB"/>
              <a:t>What is the same?</a:t>
            </a:r>
            <a:endParaRPr/>
          </a:p>
          <a:p>
            <a:pPr marL="0" lvl="0" indent="0" algn="l" rtl="0">
              <a:spcBef>
                <a:spcPts val="0"/>
              </a:spcBef>
              <a:spcAft>
                <a:spcPts val="0"/>
              </a:spcAft>
              <a:buNone/>
            </a:pPr>
            <a:r>
              <a:rPr lang="en-GB"/>
              <a:t>What is different?</a:t>
            </a:r>
            <a:endParaRPr/>
          </a:p>
        </p:txBody>
      </p:sp>
      <p:sp>
        <p:nvSpPr>
          <p:cNvPr id="247" name="Google Shape;247;p25"/>
          <p:cNvSpPr txBox="1"/>
          <p:nvPr/>
        </p:nvSpPr>
        <p:spPr>
          <a:xfrm>
            <a:off x="3747275" y="1176950"/>
            <a:ext cx="3663300" cy="468600"/>
          </a:xfrm>
          <a:prstGeom prst="rect">
            <a:avLst/>
          </a:prstGeom>
          <a:noFill/>
          <a:ln>
            <a:noFill/>
          </a:ln>
        </p:spPr>
        <p:txBody>
          <a:bodyPr spcFirstLastPara="1" wrap="square" lIns="91425" tIns="91425" rIns="91425" bIns="91425" anchor="t" anchorCtr="0">
            <a:noAutofit/>
          </a:bodyPr>
          <a:lstStyle/>
          <a:p>
            <a:pPr marL="0" marR="0" lvl="0" indent="0" algn="l" defTabSz="914400" rtl="0" eaLnBrk="1" fontAlgn="auto" latinLnBrk="0" hangingPunct="1">
              <a:lnSpc>
                <a:spcPct val="150000"/>
              </a:lnSpc>
              <a:spcBef>
                <a:spcPts val="0"/>
              </a:spcBef>
              <a:spcAft>
                <a:spcPts val="0"/>
              </a:spcAft>
              <a:buClr>
                <a:srgbClr val="000000"/>
              </a:buClr>
              <a:buSzTx/>
              <a:buFont typeface="Arial"/>
              <a:buNone/>
              <a:tabLst/>
              <a:defRPr/>
            </a:pPr>
            <a:r>
              <a:rPr kumimoji="0" lang="en-GB" sz="1800" b="0" i="0" u="none" strike="noStrike" kern="0" cap="none" spc="0" normalizeH="0" baseline="0" noProof="0">
                <a:ln>
                  <a:noFill/>
                </a:ln>
                <a:solidFill>
                  <a:srgbClr val="00BC89"/>
                </a:solidFill>
                <a:effectLst/>
                <a:uLnTx/>
                <a:uFillTx/>
                <a:latin typeface="Century Gothic"/>
                <a:ea typeface="Century Gothic"/>
                <a:cs typeface="Century Gothic"/>
                <a:sym typeface="Century Gothic"/>
              </a:rPr>
              <a:t>There would be 6 groups.</a:t>
            </a:r>
            <a:endParaRPr kumimoji="0" sz="1800" b="0" i="0" u="none" strike="noStrike" kern="0" cap="none" spc="0" normalizeH="0" baseline="0" noProof="0">
              <a:ln>
                <a:noFill/>
              </a:ln>
              <a:solidFill>
                <a:srgbClr val="00BC89"/>
              </a:solidFill>
              <a:effectLst/>
              <a:uLnTx/>
              <a:uFillTx/>
              <a:latin typeface="Century Gothic"/>
              <a:ea typeface="Century Gothic"/>
              <a:cs typeface="Century Gothic"/>
              <a:sym typeface="Century Gothic"/>
            </a:endParaRPr>
          </a:p>
        </p:txBody>
      </p:sp>
      <p:pic>
        <p:nvPicPr>
          <p:cNvPr id="248" name="Google Shape;248;p25"/>
          <p:cNvPicPr preferRelativeResize="0"/>
          <p:nvPr/>
        </p:nvPicPr>
        <p:blipFill rotWithShape="1">
          <a:blip r:embed="rId3">
            <a:alphaModFix/>
          </a:blip>
          <a:srcRect l="9993" r="28997" b="12990"/>
          <a:stretch/>
        </p:blipFill>
        <p:spPr>
          <a:xfrm>
            <a:off x="1841225" y="1716730"/>
            <a:ext cx="708125" cy="1021675"/>
          </a:xfrm>
          <a:prstGeom prst="rect">
            <a:avLst/>
          </a:prstGeom>
          <a:noFill/>
          <a:ln>
            <a:noFill/>
          </a:ln>
        </p:spPr>
      </p:pic>
      <p:pic>
        <p:nvPicPr>
          <p:cNvPr id="249" name="Google Shape;249;p25"/>
          <p:cNvPicPr preferRelativeResize="0"/>
          <p:nvPr/>
        </p:nvPicPr>
        <p:blipFill rotWithShape="1">
          <a:blip r:embed="rId3">
            <a:alphaModFix/>
          </a:blip>
          <a:srcRect l="9993" r="28997" b="12990"/>
          <a:stretch/>
        </p:blipFill>
        <p:spPr>
          <a:xfrm>
            <a:off x="2549350" y="1716730"/>
            <a:ext cx="708125" cy="1021675"/>
          </a:xfrm>
          <a:prstGeom prst="rect">
            <a:avLst/>
          </a:prstGeom>
          <a:noFill/>
          <a:ln>
            <a:noFill/>
          </a:ln>
        </p:spPr>
      </p:pic>
      <p:pic>
        <p:nvPicPr>
          <p:cNvPr id="250" name="Google Shape;250;p25"/>
          <p:cNvPicPr preferRelativeResize="0"/>
          <p:nvPr/>
        </p:nvPicPr>
        <p:blipFill rotWithShape="1">
          <a:blip r:embed="rId3">
            <a:alphaModFix/>
          </a:blip>
          <a:srcRect l="9993" r="28997" b="12990"/>
          <a:stretch/>
        </p:blipFill>
        <p:spPr>
          <a:xfrm>
            <a:off x="3257475" y="1716730"/>
            <a:ext cx="708125" cy="1021675"/>
          </a:xfrm>
          <a:prstGeom prst="rect">
            <a:avLst/>
          </a:prstGeom>
          <a:noFill/>
          <a:ln>
            <a:noFill/>
          </a:ln>
        </p:spPr>
      </p:pic>
      <p:pic>
        <p:nvPicPr>
          <p:cNvPr id="251" name="Google Shape;251;p25"/>
          <p:cNvPicPr preferRelativeResize="0"/>
          <p:nvPr/>
        </p:nvPicPr>
        <p:blipFill rotWithShape="1">
          <a:blip r:embed="rId3">
            <a:alphaModFix/>
          </a:blip>
          <a:srcRect l="9993" r="28997" b="12990"/>
          <a:stretch/>
        </p:blipFill>
        <p:spPr>
          <a:xfrm>
            <a:off x="3965600" y="1716730"/>
            <a:ext cx="708125" cy="1021675"/>
          </a:xfrm>
          <a:prstGeom prst="rect">
            <a:avLst/>
          </a:prstGeom>
          <a:noFill/>
          <a:ln>
            <a:noFill/>
          </a:ln>
        </p:spPr>
      </p:pic>
      <p:pic>
        <p:nvPicPr>
          <p:cNvPr id="252" name="Google Shape;252;p25"/>
          <p:cNvPicPr preferRelativeResize="0"/>
          <p:nvPr/>
        </p:nvPicPr>
        <p:blipFill rotWithShape="1">
          <a:blip r:embed="rId3">
            <a:alphaModFix/>
          </a:blip>
          <a:srcRect l="9993" r="28997" b="12990"/>
          <a:stretch/>
        </p:blipFill>
        <p:spPr>
          <a:xfrm>
            <a:off x="4673725" y="1716730"/>
            <a:ext cx="708125" cy="1021675"/>
          </a:xfrm>
          <a:prstGeom prst="rect">
            <a:avLst/>
          </a:prstGeom>
          <a:noFill/>
          <a:ln>
            <a:noFill/>
          </a:ln>
        </p:spPr>
      </p:pic>
      <p:pic>
        <p:nvPicPr>
          <p:cNvPr id="253" name="Google Shape;253;p25"/>
          <p:cNvPicPr preferRelativeResize="0"/>
          <p:nvPr/>
        </p:nvPicPr>
        <p:blipFill rotWithShape="1">
          <a:blip r:embed="rId3">
            <a:alphaModFix/>
          </a:blip>
          <a:srcRect l="9993" r="28997" b="12990"/>
          <a:stretch/>
        </p:blipFill>
        <p:spPr>
          <a:xfrm>
            <a:off x="5381850" y="1716730"/>
            <a:ext cx="708125" cy="1021675"/>
          </a:xfrm>
          <a:prstGeom prst="rect">
            <a:avLst/>
          </a:prstGeom>
          <a:noFill/>
          <a:ln>
            <a:noFill/>
          </a:ln>
        </p:spPr>
      </p:pic>
      <p:pic>
        <p:nvPicPr>
          <p:cNvPr id="254" name="Google Shape;254;p25"/>
          <p:cNvPicPr preferRelativeResize="0"/>
          <p:nvPr/>
        </p:nvPicPr>
        <p:blipFill rotWithShape="1">
          <a:blip r:embed="rId3">
            <a:alphaModFix/>
          </a:blip>
          <a:srcRect l="9993" r="28997" b="12990"/>
          <a:stretch/>
        </p:blipFill>
        <p:spPr>
          <a:xfrm>
            <a:off x="6089975" y="1716730"/>
            <a:ext cx="708125" cy="1021675"/>
          </a:xfrm>
          <a:prstGeom prst="rect">
            <a:avLst/>
          </a:prstGeom>
          <a:noFill/>
          <a:ln>
            <a:noFill/>
          </a:ln>
        </p:spPr>
      </p:pic>
      <p:pic>
        <p:nvPicPr>
          <p:cNvPr id="255" name="Google Shape;255;p25"/>
          <p:cNvPicPr preferRelativeResize="0"/>
          <p:nvPr/>
        </p:nvPicPr>
        <p:blipFill rotWithShape="1">
          <a:blip r:embed="rId3">
            <a:alphaModFix/>
          </a:blip>
          <a:srcRect l="9993" r="28997" b="12990"/>
          <a:stretch/>
        </p:blipFill>
        <p:spPr>
          <a:xfrm>
            <a:off x="6798100" y="1716730"/>
            <a:ext cx="708125" cy="1021675"/>
          </a:xfrm>
          <a:prstGeom prst="rect">
            <a:avLst/>
          </a:prstGeom>
          <a:noFill/>
          <a:ln>
            <a:noFill/>
          </a:ln>
        </p:spPr>
      </p:pic>
      <p:pic>
        <p:nvPicPr>
          <p:cNvPr id="256" name="Google Shape;256;p25"/>
          <p:cNvPicPr preferRelativeResize="0"/>
          <p:nvPr/>
        </p:nvPicPr>
        <p:blipFill rotWithShape="1">
          <a:blip r:embed="rId3">
            <a:alphaModFix/>
          </a:blip>
          <a:srcRect l="9993" r="28997" b="12990"/>
          <a:stretch/>
        </p:blipFill>
        <p:spPr>
          <a:xfrm>
            <a:off x="7506225" y="1716730"/>
            <a:ext cx="708125" cy="1021675"/>
          </a:xfrm>
          <a:prstGeom prst="rect">
            <a:avLst/>
          </a:prstGeom>
          <a:noFill/>
          <a:ln>
            <a:noFill/>
          </a:ln>
        </p:spPr>
      </p:pic>
      <p:pic>
        <p:nvPicPr>
          <p:cNvPr id="257" name="Google Shape;257;p25"/>
          <p:cNvPicPr preferRelativeResize="0"/>
          <p:nvPr/>
        </p:nvPicPr>
        <p:blipFill rotWithShape="1">
          <a:blip r:embed="rId3">
            <a:alphaModFix/>
          </a:blip>
          <a:srcRect l="9993" r="28997" b="12990"/>
          <a:stretch/>
        </p:blipFill>
        <p:spPr>
          <a:xfrm>
            <a:off x="8214350" y="1716730"/>
            <a:ext cx="708125" cy="1021675"/>
          </a:xfrm>
          <a:prstGeom prst="rect">
            <a:avLst/>
          </a:prstGeom>
          <a:noFill/>
          <a:ln>
            <a:noFill/>
          </a:ln>
        </p:spPr>
      </p:pic>
      <p:pic>
        <p:nvPicPr>
          <p:cNvPr id="258" name="Google Shape;258;p25"/>
          <p:cNvPicPr preferRelativeResize="0"/>
          <p:nvPr/>
        </p:nvPicPr>
        <p:blipFill rotWithShape="1">
          <a:blip r:embed="rId3">
            <a:alphaModFix/>
          </a:blip>
          <a:srcRect l="9993" r="28997" b="12990"/>
          <a:stretch/>
        </p:blipFill>
        <p:spPr>
          <a:xfrm>
            <a:off x="8922475" y="1716730"/>
            <a:ext cx="708125" cy="1021675"/>
          </a:xfrm>
          <a:prstGeom prst="rect">
            <a:avLst/>
          </a:prstGeom>
          <a:noFill/>
          <a:ln>
            <a:noFill/>
          </a:ln>
        </p:spPr>
      </p:pic>
      <p:pic>
        <p:nvPicPr>
          <p:cNvPr id="259" name="Google Shape;259;p25"/>
          <p:cNvPicPr preferRelativeResize="0"/>
          <p:nvPr/>
        </p:nvPicPr>
        <p:blipFill rotWithShape="1">
          <a:blip r:embed="rId3">
            <a:alphaModFix/>
          </a:blip>
          <a:srcRect l="9993" r="28997" b="12990"/>
          <a:stretch/>
        </p:blipFill>
        <p:spPr>
          <a:xfrm>
            <a:off x="9630600" y="1716730"/>
            <a:ext cx="708125" cy="1021675"/>
          </a:xfrm>
          <a:prstGeom prst="rect">
            <a:avLst/>
          </a:prstGeom>
          <a:noFill/>
          <a:ln>
            <a:noFill/>
          </a:ln>
        </p:spPr>
      </p:pic>
      <p:pic>
        <p:nvPicPr>
          <p:cNvPr id="260" name="Google Shape;260;p25"/>
          <p:cNvPicPr preferRelativeResize="0"/>
          <p:nvPr/>
        </p:nvPicPr>
        <p:blipFill rotWithShape="1">
          <a:blip r:embed="rId3">
            <a:alphaModFix/>
          </a:blip>
          <a:srcRect l="9993" r="28997" b="12990"/>
          <a:stretch/>
        </p:blipFill>
        <p:spPr>
          <a:xfrm>
            <a:off x="1853275" y="2738405"/>
            <a:ext cx="708125" cy="1021675"/>
          </a:xfrm>
          <a:prstGeom prst="rect">
            <a:avLst/>
          </a:prstGeom>
          <a:noFill/>
          <a:ln>
            <a:noFill/>
          </a:ln>
        </p:spPr>
      </p:pic>
      <p:pic>
        <p:nvPicPr>
          <p:cNvPr id="261" name="Google Shape;261;p25"/>
          <p:cNvPicPr preferRelativeResize="0"/>
          <p:nvPr/>
        </p:nvPicPr>
        <p:blipFill rotWithShape="1">
          <a:blip r:embed="rId3">
            <a:alphaModFix/>
          </a:blip>
          <a:srcRect l="9993" r="28997" b="12990"/>
          <a:stretch/>
        </p:blipFill>
        <p:spPr>
          <a:xfrm>
            <a:off x="2561400" y="2738405"/>
            <a:ext cx="708125" cy="1021675"/>
          </a:xfrm>
          <a:prstGeom prst="rect">
            <a:avLst/>
          </a:prstGeom>
          <a:noFill/>
          <a:ln>
            <a:noFill/>
          </a:ln>
        </p:spPr>
      </p:pic>
      <p:pic>
        <p:nvPicPr>
          <p:cNvPr id="262" name="Google Shape;262;p25"/>
          <p:cNvPicPr preferRelativeResize="0"/>
          <p:nvPr/>
        </p:nvPicPr>
        <p:blipFill rotWithShape="1">
          <a:blip r:embed="rId3">
            <a:alphaModFix/>
          </a:blip>
          <a:srcRect l="9993" r="28997" b="12990"/>
          <a:stretch/>
        </p:blipFill>
        <p:spPr>
          <a:xfrm>
            <a:off x="3269525" y="2738405"/>
            <a:ext cx="708125" cy="1021675"/>
          </a:xfrm>
          <a:prstGeom prst="rect">
            <a:avLst/>
          </a:prstGeom>
          <a:noFill/>
          <a:ln>
            <a:noFill/>
          </a:ln>
        </p:spPr>
      </p:pic>
      <p:pic>
        <p:nvPicPr>
          <p:cNvPr id="263" name="Google Shape;263;p25"/>
          <p:cNvPicPr preferRelativeResize="0"/>
          <p:nvPr/>
        </p:nvPicPr>
        <p:blipFill rotWithShape="1">
          <a:blip r:embed="rId3">
            <a:alphaModFix/>
          </a:blip>
          <a:srcRect l="9993" r="28997" b="12990"/>
          <a:stretch/>
        </p:blipFill>
        <p:spPr>
          <a:xfrm>
            <a:off x="3977650" y="2738405"/>
            <a:ext cx="708125" cy="1021675"/>
          </a:xfrm>
          <a:prstGeom prst="rect">
            <a:avLst/>
          </a:prstGeom>
          <a:noFill/>
          <a:ln>
            <a:noFill/>
          </a:ln>
        </p:spPr>
      </p:pic>
      <p:pic>
        <p:nvPicPr>
          <p:cNvPr id="264" name="Google Shape;264;p25"/>
          <p:cNvPicPr preferRelativeResize="0"/>
          <p:nvPr/>
        </p:nvPicPr>
        <p:blipFill rotWithShape="1">
          <a:blip r:embed="rId3">
            <a:alphaModFix/>
          </a:blip>
          <a:srcRect l="9993" r="28997" b="12990"/>
          <a:stretch/>
        </p:blipFill>
        <p:spPr>
          <a:xfrm>
            <a:off x="4685775" y="2738405"/>
            <a:ext cx="708125" cy="1021675"/>
          </a:xfrm>
          <a:prstGeom prst="rect">
            <a:avLst/>
          </a:prstGeom>
          <a:noFill/>
          <a:ln>
            <a:noFill/>
          </a:ln>
        </p:spPr>
      </p:pic>
      <p:pic>
        <p:nvPicPr>
          <p:cNvPr id="265" name="Google Shape;265;p25"/>
          <p:cNvPicPr preferRelativeResize="0"/>
          <p:nvPr/>
        </p:nvPicPr>
        <p:blipFill rotWithShape="1">
          <a:blip r:embed="rId3">
            <a:alphaModFix/>
          </a:blip>
          <a:srcRect l="9993" r="28997" b="12990"/>
          <a:stretch/>
        </p:blipFill>
        <p:spPr>
          <a:xfrm>
            <a:off x="5393900" y="2738405"/>
            <a:ext cx="708125" cy="1021675"/>
          </a:xfrm>
          <a:prstGeom prst="rect">
            <a:avLst/>
          </a:prstGeom>
          <a:noFill/>
          <a:ln>
            <a:noFill/>
          </a:ln>
        </p:spPr>
      </p:pic>
      <p:pic>
        <p:nvPicPr>
          <p:cNvPr id="266" name="Google Shape;266;p25"/>
          <p:cNvPicPr preferRelativeResize="0"/>
          <p:nvPr/>
        </p:nvPicPr>
        <p:blipFill rotWithShape="1">
          <a:blip r:embed="rId3">
            <a:alphaModFix/>
          </a:blip>
          <a:srcRect l="9993" r="28997" b="12990"/>
          <a:stretch/>
        </p:blipFill>
        <p:spPr>
          <a:xfrm>
            <a:off x="6102025" y="2738405"/>
            <a:ext cx="708125" cy="1021675"/>
          </a:xfrm>
          <a:prstGeom prst="rect">
            <a:avLst/>
          </a:prstGeom>
          <a:noFill/>
          <a:ln>
            <a:noFill/>
          </a:ln>
        </p:spPr>
      </p:pic>
      <p:pic>
        <p:nvPicPr>
          <p:cNvPr id="267" name="Google Shape;267;p25"/>
          <p:cNvPicPr preferRelativeResize="0"/>
          <p:nvPr/>
        </p:nvPicPr>
        <p:blipFill rotWithShape="1">
          <a:blip r:embed="rId3">
            <a:alphaModFix/>
          </a:blip>
          <a:srcRect l="9993" r="28997" b="12990"/>
          <a:stretch/>
        </p:blipFill>
        <p:spPr>
          <a:xfrm>
            <a:off x="6810150" y="2738405"/>
            <a:ext cx="708125" cy="1021675"/>
          </a:xfrm>
          <a:prstGeom prst="rect">
            <a:avLst/>
          </a:prstGeom>
          <a:noFill/>
          <a:ln>
            <a:noFill/>
          </a:ln>
        </p:spPr>
      </p:pic>
      <p:pic>
        <p:nvPicPr>
          <p:cNvPr id="268" name="Google Shape;268;p25"/>
          <p:cNvPicPr preferRelativeResize="0"/>
          <p:nvPr/>
        </p:nvPicPr>
        <p:blipFill rotWithShape="1">
          <a:blip r:embed="rId3">
            <a:alphaModFix/>
          </a:blip>
          <a:srcRect l="9993" r="28997" b="12990"/>
          <a:stretch/>
        </p:blipFill>
        <p:spPr>
          <a:xfrm>
            <a:off x="7518275" y="2738405"/>
            <a:ext cx="708125" cy="1021675"/>
          </a:xfrm>
          <a:prstGeom prst="rect">
            <a:avLst/>
          </a:prstGeom>
          <a:noFill/>
          <a:ln>
            <a:noFill/>
          </a:ln>
        </p:spPr>
      </p:pic>
      <p:pic>
        <p:nvPicPr>
          <p:cNvPr id="269" name="Google Shape;269;p25"/>
          <p:cNvPicPr preferRelativeResize="0"/>
          <p:nvPr/>
        </p:nvPicPr>
        <p:blipFill rotWithShape="1">
          <a:blip r:embed="rId3">
            <a:alphaModFix/>
          </a:blip>
          <a:srcRect l="9993" r="28997" b="12990"/>
          <a:stretch/>
        </p:blipFill>
        <p:spPr>
          <a:xfrm>
            <a:off x="8226400" y="2738405"/>
            <a:ext cx="708125" cy="1021675"/>
          </a:xfrm>
          <a:prstGeom prst="rect">
            <a:avLst/>
          </a:prstGeom>
          <a:noFill/>
          <a:ln>
            <a:noFill/>
          </a:ln>
        </p:spPr>
      </p:pic>
      <p:pic>
        <p:nvPicPr>
          <p:cNvPr id="270" name="Google Shape;270;p25"/>
          <p:cNvPicPr preferRelativeResize="0"/>
          <p:nvPr/>
        </p:nvPicPr>
        <p:blipFill rotWithShape="1">
          <a:blip r:embed="rId3">
            <a:alphaModFix/>
          </a:blip>
          <a:srcRect l="9993" r="28997" b="12990"/>
          <a:stretch/>
        </p:blipFill>
        <p:spPr>
          <a:xfrm>
            <a:off x="8934525" y="2738405"/>
            <a:ext cx="708125" cy="1021675"/>
          </a:xfrm>
          <a:prstGeom prst="rect">
            <a:avLst/>
          </a:prstGeom>
          <a:noFill/>
          <a:ln>
            <a:noFill/>
          </a:ln>
        </p:spPr>
      </p:pic>
      <p:pic>
        <p:nvPicPr>
          <p:cNvPr id="271" name="Google Shape;271;p25"/>
          <p:cNvPicPr preferRelativeResize="0"/>
          <p:nvPr/>
        </p:nvPicPr>
        <p:blipFill rotWithShape="1">
          <a:blip r:embed="rId3">
            <a:alphaModFix/>
          </a:blip>
          <a:srcRect l="9993" r="28997" b="12990"/>
          <a:stretch/>
        </p:blipFill>
        <p:spPr>
          <a:xfrm>
            <a:off x="9642650" y="2738405"/>
            <a:ext cx="708125" cy="1021675"/>
          </a:xfrm>
          <a:prstGeom prst="rect">
            <a:avLst/>
          </a:prstGeom>
          <a:noFill/>
          <a:ln>
            <a:noFill/>
          </a:ln>
        </p:spPr>
      </p:pic>
      <p:sp>
        <p:nvSpPr>
          <p:cNvPr id="272" name="Google Shape;272;p25"/>
          <p:cNvSpPr txBox="1"/>
          <p:nvPr/>
        </p:nvSpPr>
        <p:spPr>
          <a:xfrm>
            <a:off x="5112750" y="4103775"/>
            <a:ext cx="4099200" cy="468600"/>
          </a:xfrm>
          <a:prstGeom prst="rect">
            <a:avLst/>
          </a:prstGeom>
          <a:noFill/>
          <a:ln>
            <a:noFill/>
          </a:ln>
        </p:spPr>
        <p:txBody>
          <a:bodyPr spcFirstLastPara="1" wrap="square" lIns="91425" tIns="91425" rIns="91425" bIns="91425" anchor="t" anchorCtr="0">
            <a:noAutofit/>
          </a:bodyPr>
          <a:lstStyle/>
          <a:p>
            <a:pPr marL="0" marR="0" lvl="0" indent="0" algn="l" defTabSz="914400" rtl="0" eaLnBrk="1" fontAlgn="auto" latinLnBrk="0" hangingPunct="1">
              <a:lnSpc>
                <a:spcPct val="150000"/>
              </a:lnSpc>
              <a:spcBef>
                <a:spcPts val="0"/>
              </a:spcBef>
              <a:spcAft>
                <a:spcPts val="0"/>
              </a:spcAft>
              <a:buClr>
                <a:srgbClr val="000000"/>
              </a:buClr>
              <a:buSzTx/>
              <a:buFont typeface="Arial"/>
              <a:buNone/>
              <a:tabLst/>
              <a:defRPr/>
            </a:pPr>
            <a:r>
              <a:rPr kumimoji="0" lang="en-GB" sz="1800" b="0" i="0" u="none" strike="noStrike" kern="0" cap="none" spc="0" normalizeH="0" baseline="0" noProof="0">
                <a:ln>
                  <a:noFill/>
                </a:ln>
                <a:solidFill>
                  <a:srgbClr val="00BC89"/>
                </a:solidFill>
                <a:effectLst/>
                <a:uLnTx/>
                <a:uFillTx/>
                <a:latin typeface="Century Gothic"/>
                <a:ea typeface="Century Gothic"/>
                <a:cs typeface="Century Gothic"/>
                <a:sym typeface="Century Gothic"/>
              </a:rPr>
              <a:t>There would be 6 in each group.</a:t>
            </a:r>
            <a:endParaRPr kumimoji="0" sz="1800" b="0" i="0" u="none" strike="noStrike" kern="0" cap="none" spc="0" normalizeH="0" baseline="0" noProof="0">
              <a:ln>
                <a:noFill/>
              </a:ln>
              <a:solidFill>
                <a:srgbClr val="00BC89"/>
              </a:solidFill>
              <a:effectLst/>
              <a:uLnTx/>
              <a:uFillTx/>
              <a:latin typeface="Century Gothic"/>
              <a:ea typeface="Century Gothic"/>
              <a:cs typeface="Century Gothic"/>
              <a:sym typeface="Century Gothic"/>
            </a:endParaRPr>
          </a:p>
        </p:txBody>
      </p:sp>
      <p:sp>
        <p:nvSpPr>
          <p:cNvPr id="2" name="Rectangle: Rounded Corners 1">
            <a:extLst>
              <a:ext uri="{FF2B5EF4-FFF2-40B4-BE49-F238E27FC236}">
                <a16:creationId xmlns:a16="http://schemas.microsoft.com/office/drawing/2014/main" id="{98CBD2FC-F748-4D96-8D9A-8011B79C24CE}"/>
              </a:ext>
            </a:extLst>
          </p:cNvPr>
          <p:cNvSpPr/>
          <p:nvPr/>
        </p:nvSpPr>
        <p:spPr>
          <a:xfrm>
            <a:off x="10721950" y="6166603"/>
            <a:ext cx="1140448" cy="385253"/>
          </a:xfrm>
          <a:prstGeom prst="roundRect">
            <a:avLst/>
          </a:prstGeom>
          <a:solidFill>
            <a:srgbClr val="2779F5"/>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1800" b="0" i="0" u="none" strike="noStrike" kern="0" cap="none" spc="0" normalizeH="0" baseline="0" noProof="0" dirty="0">
                <a:ln>
                  <a:noFill/>
                </a:ln>
                <a:solidFill>
                  <a:srgbClr val="FFFFFF"/>
                </a:solidFill>
                <a:effectLst/>
                <a:uLnTx/>
                <a:uFillTx/>
                <a:latin typeface="Century Gothic"/>
                <a:ea typeface="Century Gothic"/>
                <a:cs typeface="Century Gothic"/>
                <a:sym typeface="Century Gothic"/>
              </a:rPr>
              <a:t>Answers</a:t>
            </a:r>
            <a:endParaRPr kumimoji="0" lang="en-GB" sz="1400" b="0" i="0" u="none" strike="noStrike" kern="0" cap="none" spc="0" normalizeH="0" baseline="0" noProof="0" dirty="0">
              <a:ln>
                <a:noFill/>
              </a:ln>
              <a:solidFill>
                <a:srgbClr val="FFFFFF"/>
              </a:solidFill>
              <a:effectLst/>
              <a:uLnTx/>
              <a:uFillTx/>
              <a:latin typeface="Arial"/>
              <a:ea typeface="+mn-ea"/>
              <a:cs typeface="+mn-cs"/>
              <a:sym typeface="Arial"/>
            </a:endParaRPr>
          </a:p>
        </p:txBody>
      </p:sp>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2"/>
                    </p:tgtEl>
                  </p:cond>
                </p:stCondLst>
                <p:endSync evt="end" delay="0">
                  <p:rtn val="all"/>
                </p:endSync>
                <p:childTnLst>
                  <p:par>
                    <p:cTn id="3" fill="hold">
                      <p:stCondLst>
                        <p:cond delay="0"/>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72"/>
                                        </p:tgtEl>
                                        <p:attrNameLst>
                                          <p:attrName>style.visibility</p:attrName>
                                        </p:attrNameLst>
                                      </p:cBhvr>
                                      <p:to>
                                        <p:strVal val="visible"/>
                                      </p:to>
                                    </p:set>
                                    <p:animEffect transition="in" filter="fade">
                                      <p:cBhvr>
                                        <p:cTn id="7" dur="1000"/>
                                        <p:tgtEl>
                                          <p:spTgt spid="272"/>
                                        </p:tgtEl>
                                      </p:cBhvr>
                                    </p:animEffect>
                                  </p:childTnLst>
                                </p:cTn>
                              </p:par>
                              <p:par>
                                <p:cTn id="8" presetID="10" presetClass="entr" presetSubtype="0" fill="hold" nodeType="withEffect">
                                  <p:stCondLst>
                                    <p:cond delay="0"/>
                                  </p:stCondLst>
                                  <p:childTnLst>
                                    <p:set>
                                      <p:cBhvr>
                                        <p:cTn id="9" dur="1" fill="hold">
                                          <p:stCondLst>
                                            <p:cond delay="0"/>
                                          </p:stCondLst>
                                        </p:cTn>
                                        <p:tgtEl>
                                          <p:spTgt spid="247"/>
                                        </p:tgtEl>
                                        <p:attrNameLst>
                                          <p:attrName>style.visibility</p:attrName>
                                        </p:attrNameLst>
                                      </p:cBhvr>
                                      <p:to>
                                        <p:strVal val="visible"/>
                                      </p:to>
                                    </p:set>
                                    <p:animEffect transition="in" filter="fade">
                                      <p:cBhvr>
                                        <p:cTn id="10" dur="1000"/>
                                        <p:tgtEl>
                                          <p:spTgt spid="247"/>
                                        </p:tgtEl>
                                      </p:cBhvr>
                                    </p:animEffect>
                                  </p:childTnLst>
                                </p:cTn>
                              </p:par>
                            </p:childTnLst>
                          </p:cTn>
                        </p:par>
                      </p:childTnLst>
                    </p:cTn>
                  </p:par>
                </p:childTnLst>
              </p:cTn>
              <p:nextCondLst>
                <p:cond evt="onClick" delay="0">
                  <p:tgtEl>
                    <p:spTgt spid="2"/>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77"/>
        <p:cNvGrpSpPr/>
        <p:nvPr/>
      </p:nvGrpSpPr>
      <p:grpSpPr>
        <a:xfrm>
          <a:off x="0" y="0"/>
          <a:ext cx="0" cy="0"/>
          <a:chOff x="0" y="0"/>
          <a:chExt cx="0" cy="0"/>
        </a:xfrm>
      </p:grpSpPr>
      <p:graphicFrame>
        <p:nvGraphicFramePr>
          <p:cNvPr id="278" name="Google Shape;278;p26"/>
          <p:cNvGraphicFramePr/>
          <p:nvPr/>
        </p:nvGraphicFramePr>
        <p:xfrm>
          <a:off x="2292113" y="1581538"/>
          <a:ext cx="7607750" cy="4269000"/>
        </p:xfrm>
        <a:graphic>
          <a:graphicData uri="http://schemas.openxmlformats.org/drawingml/2006/table">
            <a:tbl>
              <a:tblPr>
                <a:noFill/>
              </a:tblPr>
              <a:tblGrid>
                <a:gridCol w="1521550">
                  <a:extLst>
                    <a:ext uri="{9D8B030D-6E8A-4147-A177-3AD203B41FA5}">
                      <a16:colId xmlns:a16="http://schemas.microsoft.com/office/drawing/2014/main" val="20000"/>
                    </a:ext>
                  </a:extLst>
                </a:gridCol>
                <a:gridCol w="1521550">
                  <a:extLst>
                    <a:ext uri="{9D8B030D-6E8A-4147-A177-3AD203B41FA5}">
                      <a16:colId xmlns:a16="http://schemas.microsoft.com/office/drawing/2014/main" val="20001"/>
                    </a:ext>
                  </a:extLst>
                </a:gridCol>
                <a:gridCol w="1521550">
                  <a:extLst>
                    <a:ext uri="{9D8B030D-6E8A-4147-A177-3AD203B41FA5}">
                      <a16:colId xmlns:a16="http://schemas.microsoft.com/office/drawing/2014/main" val="20002"/>
                    </a:ext>
                  </a:extLst>
                </a:gridCol>
                <a:gridCol w="1521550">
                  <a:extLst>
                    <a:ext uri="{9D8B030D-6E8A-4147-A177-3AD203B41FA5}">
                      <a16:colId xmlns:a16="http://schemas.microsoft.com/office/drawing/2014/main" val="20003"/>
                    </a:ext>
                  </a:extLst>
                </a:gridCol>
                <a:gridCol w="1521550">
                  <a:extLst>
                    <a:ext uri="{9D8B030D-6E8A-4147-A177-3AD203B41FA5}">
                      <a16:colId xmlns:a16="http://schemas.microsoft.com/office/drawing/2014/main" val="20004"/>
                    </a:ext>
                  </a:extLst>
                </a:gridCol>
              </a:tblGrid>
              <a:tr h="853800">
                <a:tc>
                  <a:txBody>
                    <a:bodyPr/>
                    <a:lstStyle/>
                    <a:p>
                      <a:pPr marL="0" lvl="0" indent="0" algn="l" rtl="0">
                        <a:spcBef>
                          <a:spcPts val="0"/>
                        </a:spcBef>
                        <a:spcAft>
                          <a:spcPts val="0"/>
                        </a:spcAft>
                        <a:buNone/>
                      </a:pPr>
                      <a:endParaRPr/>
                    </a:p>
                  </a:txBody>
                  <a:tcPr marL="91425" marR="91425" marT="91425" marB="91425"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00BC89"/>
                    </a:solidFill>
                  </a:tcPr>
                </a:tc>
                <a:tc>
                  <a:txBody>
                    <a:bodyPr/>
                    <a:lstStyle/>
                    <a:p>
                      <a:pPr marL="0" lvl="0" indent="0" algn="l" rtl="0">
                        <a:spcBef>
                          <a:spcPts val="0"/>
                        </a:spcBef>
                        <a:spcAft>
                          <a:spcPts val="0"/>
                        </a:spcAft>
                        <a:buNone/>
                      </a:pPr>
                      <a:endParaRPr/>
                    </a:p>
                  </a:txBody>
                  <a:tcPr marL="91425" marR="91425" marT="91425" marB="91425"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ctr" rtl="0">
                        <a:spcBef>
                          <a:spcPts val="0"/>
                        </a:spcBef>
                        <a:spcAft>
                          <a:spcPts val="0"/>
                        </a:spcAft>
                        <a:buNone/>
                      </a:pPr>
                      <a:endParaRPr sz="2200">
                        <a:latin typeface="Century Gothic"/>
                        <a:ea typeface="Century Gothic"/>
                        <a:cs typeface="Century Gothic"/>
                        <a:sym typeface="Century Gothic"/>
                      </a:endParaRPr>
                    </a:p>
                  </a:txBody>
                  <a:tcPr marL="91425" marR="91425" marT="91425" marB="91425"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ctr" rtl="0">
                        <a:spcBef>
                          <a:spcPts val="0"/>
                        </a:spcBef>
                        <a:spcAft>
                          <a:spcPts val="0"/>
                        </a:spcAft>
                        <a:buNone/>
                      </a:pPr>
                      <a:endParaRPr sz="2200">
                        <a:latin typeface="Century Gothic"/>
                        <a:ea typeface="Century Gothic"/>
                        <a:cs typeface="Century Gothic"/>
                        <a:sym typeface="Century Gothic"/>
                      </a:endParaRPr>
                    </a:p>
                  </a:txBody>
                  <a:tcPr marL="91425" marR="91425" marT="91425" marB="91425"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ctr" rtl="0">
                        <a:spcBef>
                          <a:spcPts val="0"/>
                        </a:spcBef>
                        <a:spcAft>
                          <a:spcPts val="0"/>
                        </a:spcAft>
                        <a:buNone/>
                      </a:pPr>
                      <a:endParaRPr sz="2200">
                        <a:latin typeface="Century Gothic"/>
                        <a:ea typeface="Century Gothic"/>
                        <a:cs typeface="Century Gothic"/>
                        <a:sym typeface="Century Gothic"/>
                      </a:endParaRPr>
                    </a:p>
                  </a:txBody>
                  <a:tcPr marL="91425" marR="91425" marT="91425" marB="91425"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extLst>
                  <a:ext uri="{0D108BD9-81ED-4DB2-BD59-A6C34878D82A}">
                    <a16:rowId xmlns:a16="http://schemas.microsoft.com/office/drawing/2014/main" val="10000"/>
                  </a:ext>
                </a:extLst>
              </a:tr>
              <a:tr h="853800">
                <a:tc>
                  <a:txBody>
                    <a:bodyPr/>
                    <a:lstStyle/>
                    <a:p>
                      <a:pPr marL="0" lvl="0" indent="0" algn="l" rtl="0">
                        <a:spcBef>
                          <a:spcPts val="0"/>
                        </a:spcBef>
                        <a:spcAft>
                          <a:spcPts val="0"/>
                        </a:spcAft>
                        <a:buNone/>
                      </a:pPr>
                      <a:endParaRPr/>
                    </a:p>
                  </a:txBody>
                  <a:tcPr marL="91425" marR="91425" marT="91425" marB="91425"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00BC89"/>
                    </a:solidFill>
                  </a:tcPr>
                </a:tc>
                <a:tc>
                  <a:txBody>
                    <a:bodyPr/>
                    <a:lstStyle/>
                    <a:p>
                      <a:pPr marL="0" lvl="0" indent="0" algn="ctr" rtl="0">
                        <a:spcBef>
                          <a:spcPts val="0"/>
                        </a:spcBef>
                        <a:spcAft>
                          <a:spcPts val="0"/>
                        </a:spcAft>
                        <a:buNone/>
                      </a:pPr>
                      <a:endParaRPr sz="2200">
                        <a:latin typeface="Century Gothic"/>
                        <a:ea typeface="Century Gothic"/>
                        <a:cs typeface="Century Gothic"/>
                        <a:sym typeface="Century Gothic"/>
                      </a:endParaRPr>
                    </a:p>
                  </a:txBody>
                  <a:tcPr marL="91425" marR="91425" marT="91425" marB="91425"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ctr" rtl="0">
                        <a:spcBef>
                          <a:spcPts val="0"/>
                        </a:spcBef>
                        <a:spcAft>
                          <a:spcPts val="0"/>
                        </a:spcAft>
                        <a:buNone/>
                      </a:pPr>
                      <a:endParaRPr sz="2200">
                        <a:latin typeface="Century Gothic"/>
                        <a:ea typeface="Century Gothic"/>
                        <a:cs typeface="Century Gothic"/>
                        <a:sym typeface="Century Gothic"/>
                      </a:endParaRPr>
                    </a:p>
                  </a:txBody>
                  <a:tcPr marL="91425" marR="91425" marT="91425" marB="91425"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ctr" rtl="0">
                        <a:spcBef>
                          <a:spcPts val="0"/>
                        </a:spcBef>
                        <a:spcAft>
                          <a:spcPts val="0"/>
                        </a:spcAft>
                        <a:buNone/>
                      </a:pPr>
                      <a:endParaRPr sz="2200">
                        <a:latin typeface="Century Gothic"/>
                        <a:ea typeface="Century Gothic"/>
                        <a:cs typeface="Century Gothic"/>
                        <a:sym typeface="Century Gothic"/>
                      </a:endParaRPr>
                    </a:p>
                  </a:txBody>
                  <a:tcPr marL="91425" marR="91425" marT="91425" marB="91425"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ctr" rtl="0">
                        <a:spcBef>
                          <a:spcPts val="0"/>
                        </a:spcBef>
                        <a:spcAft>
                          <a:spcPts val="0"/>
                        </a:spcAft>
                        <a:buNone/>
                      </a:pPr>
                      <a:endParaRPr sz="2200">
                        <a:latin typeface="Century Gothic"/>
                        <a:ea typeface="Century Gothic"/>
                        <a:cs typeface="Century Gothic"/>
                        <a:sym typeface="Century Gothic"/>
                      </a:endParaRPr>
                    </a:p>
                  </a:txBody>
                  <a:tcPr marL="91425" marR="91425" marT="91425" marB="91425"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extLst>
                  <a:ext uri="{0D108BD9-81ED-4DB2-BD59-A6C34878D82A}">
                    <a16:rowId xmlns:a16="http://schemas.microsoft.com/office/drawing/2014/main" val="10001"/>
                  </a:ext>
                </a:extLst>
              </a:tr>
              <a:tr h="853800">
                <a:tc>
                  <a:txBody>
                    <a:bodyPr/>
                    <a:lstStyle/>
                    <a:p>
                      <a:pPr marL="0" lvl="0" indent="0" algn="l" rtl="0">
                        <a:spcBef>
                          <a:spcPts val="0"/>
                        </a:spcBef>
                        <a:spcAft>
                          <a:spcPts val="0"/>
                        </a:spcAft>
                        <a:buNone/>
                      </a:pPr>
                      <a:endParaRPr/>
                    </a:p>
                  </a:txBody>
                  <a:tcPr marL="91425" marR="91425" marT="91425" marB="91425"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00BC89"/>
                    </a:solidFill>
                  </a:tcPr>
                </a:tc>
                <a:tc>
                  <a:txBody>
                    <a:bodyPr/>
                    <a:lstStyle/>
                    <a:p>
                      <a:pPr marL="0" lvl="0" indent="0" algn="l" rtl="0">
                        <a:spcBef>
                          <a:spcPts val="0"/>
                        </a:spcBef>
                        <a:spcAft>
                          <a:spcPts val="0"/>
                        </a:spcAft>
                        <a:buNone/>
                      </a:pPr>
                      <a:endParaRPr/>
                    </a:p>
                  </a:txBody>
                  <a:tcPr marL="91425" marR="91425" marT="91425" marB="91425"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00BC89"/>
                    </a:solidFill>
                  </a:tcPr>
                </a:tc>
                <a:tc>
                  <a:txBody>
                    <a:bodyPr/>
                    <a:lstStyle/>
                    <a:p>
                      <a:pPr marL="0" lvl="0" indent="0" algn="l" rtl="0">
                        <a:spcBef>
                          <a:spcPts val="0"/>
                        </a:spcBef>
                        <a:spcAft>
                          <a:spcPts val="0"/>
                        </a:spcAft>
                        <a:buNone/>
                      </a:pPr>
                      <a:endParaRPr/>
                    </a:p>
                  </a:txBody>
                  <a:tcPr marL="91425" marR="91425" marT="91425" marB="91425"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00BC89"/>
                    </a:solidFill>
                  </a:tcPr>
                </a:tc>
                <a:tc>
                  <a:txBody>
                    <a:bodyPr/>
                    <a:lstStyle/>
                    <a:p>
                      <a:pPr marL="0" lvl="0" indent="0" algn="ctr" rtl="0">
                        <a:spcBef>
                          <a:spcPts val="0"/>
                        </a:spcBef>
                        <a:spcAft>
                          <a:spcPts val="0"/>
                        </a:spcAft>
                        <a:buNone/>
                      </a:pPr>
                      <a:endParaRPr sz="2200">
                        <a:latin typeface="Century Gothic"/>
                        <a:ea typeface="Century Gothic"/>
                        <a:cs typeface="Century Gothic"/>
                        <a:sym typeface="Century Gothic"/>
                      </a:endParaRPr>
                    </a:p>
                  </a:txBody>
                  <a:tcPr marL="91425" marR="91425" marT="91425" marB="91425"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ctr" rtl="0">
                        <a:spcBef>
                          <a:spcPts val="0"/>
                        </a:spcBef>
                        <a:spcAft>
                          <a:spcPts val="0"/>
                        </a:spcAft>
                        <a:buNone/>
                      </a:pPr>
                      <a:endParaRPr sz="2200">
                        <a:latin typeface="Century Gothic"/>
                        <a:ea typeface="Century Gothic"/>
                        <a:cs typeface="Century Gothic"/>
                        <a:sym typeface="Century Gothic"/>
                      </a:endParaRPr>
                    </a:p>
                  </a:txBody>
                  <a:tcPr marL="91425" marR="91425" marT="91425" marB="91425"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extLst>
                  <a:ext uri="{0D108BD9-81ED-4DB2-BD59-A6C34878D82A}">
                    <a16:rowId xmlns:a16="http://schemas.microsoft.com/office/drawing/2014/main" val="10002"/>
                  </a:ext>
                </a:extLst>
              </a:tr>
              <a:tr h="853800">
                <a:tc>
                  <a:txBody>
                    <a:bodyPr/>
                    <a:lstStyle/>
                    <a:p>
                      <a:pPr marL="0" lvl="0" indent="0" algn="ctr" rtl="0">
                        <a:spcBef>
                          <a:spcPts val="0"/>
                        </a:spcBef>
                        <a:spcAft>
                          <a:spcPts val="0"/>
                        </a:spcAft>
                        <a:buNone/>
                      </a:pPr>
                      <a:endParaRPr sz="2200">
                        <a:latin typeface="Century Gothic"/>
                        <a:ea typeface="Century Gothic"/>
                        <a:cs typeface="Century Gothic"/>
                        <a:sym typeface="Century Gothic"/>
                      </a:endParaRPr>
                    </a:p>
                  </a:txBody>
                  <a:tcPr marL="91425" marR="91425" marT="91425" marB="91425"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ctr" rtl="0">
                        <a:spcBef>
                          <a:spcPts val="0"/>
                        </a:spcBef>
                        <a:spcAft>
                          <a:spcPts val="0"/>
                        </a:spcAft>
                        <a:buNone/>
                      </a:pPr>
                      <a:endParaRPr sz="2200">
                        <a:latin typeface="Century Gothic"/>
                        <a:ea typeface="Century Gothic"/>
                        <a:cs typeface="Century Gothic"/>
                        <a:sym typeface="Century Gothic"/>
                      </a:endParaRPr>
                    </a:p>
                  </a:txBody>
                  <a:tcPr marL="91425" marR="91425" marT="91425" marB="91425"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l" rtl="0">
                        <a:spcBef>
                          <a:spcPts val="0"/>
                        </a:spcBef>
                        <a:spcAft>
                          <a:spcPts val="0"/>
                        </a:spcAft>
                        <a:buNone/>
                      </a:pPr>
                      <a:endParaRPr/>
                    </a:p>
                  </a:txBody>
                  <a:tcPr marL="91425" marR="91425" marT="91425" marB="91425"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00BC89"/>
                    </a:solidFill>
                  </a:tcPr>
                </a:tc>
                <a:tc>
                  <a:txBody>
                    <a:bodyPr/>
                    <a:lstStyle/>
                    <a:p>
                      <a:pPr marL="0" lvl="0" indent="0" algn="l" rtl="0">
                        <a:spcBef>
                          <a:spcPts val="0"/>
                        </a:spcBef>
                        <a:spcAft>
                          <a:spcPts val="0"/>
                        </a:spcAft>
                        <a:buNone/>
                      </a:pPr>
                      <a:endParaRPr/>
                    </a:p>
                  </a:txBody>
                  <a:tcPr marL="91425" marR="91425" marT="91425" marB="91425"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00BC89"/>
                    </a:solidFill>
                  </a:tcPr>
                </a:tc>
                <a:tc>
                  <a:txBody>
                    <a:bodyPr/>
                    <a:lstStyle/>
                    <a:p>
                      <a:pPr marL="0" lvl="0" indent="0" algn="l" rtl="0">
                        <a:spcBef>
                          <a:spcPts val="0"/>
                        </a:spcBef>
                        <a:spcAft>
                          <a:spcPts val="0"/>
                        </a:spcAft>
                        <a:buNone/>
                      </a:pPr>
                      <a:endParaRPr/>
                    </a:p>
                  </a:txBody>
                  <a:tcPr marL="91425" marR="91425" marT="91425" marB="91425"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00BC89"/>
                    </a:solidFill>
                  </a:tcPr>
                </a:tc>
                <a:extLst>
                  <a:ext uri="{0D108BD9-81ED-4DB2-BD59-A6C34878D82A}">
                    <a16:rowId xmlns:a16="http://schemas.microsoft.com/office/drawing/2014/main" val="10003"/>
                  </a:ext>
                </a:extLst>
              </a:tr>
              <a:tr h="853800">
                <a:tc>
                  <a:txBody>
                    <a:bodyPr/>
                    <a:lstStyle/>
                    <a:p>
                      <a:pPr marL="0" lvl="0" indent="0" algn="ctr" rtl="0">
                        <a:spcBef>
                          <a:spcPts val="0"/>
                        </a:spcBef>
                        <a:spcAft>
                          <a:spcPts val="0"/>
                        </a:spcAft>
                        <a:buNone/>
                      </a:pPr>
                      <a:endParaRPr sz="2200">
                        <a:latin typeface="Century Gothic"/>
                        <a:ea typeface="Century Gothic"/>
                        <a:cs typeface="Century Gothic"/>
                        <a:sym typeface="Century Gothic"/>
                      </a:endParaRPr>
                    </a:p>
                  </a:txBody>
                  <a:tcPr marL="91425" marR="91425" marT="91425" marB="91425"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ctr" rtl="0">
                        <a:spcBef>
                          <a:spcPts val="0"/>
                        </a:spcBef>
                        <a:spcAft>
                          <a:spcPts val="0"/>
                        </a:spcAft>
                        <a:buNone/>
                      </a:pPr>
                      <a:endParaRPr sz="2200">
                        <a:latin typeface="Century Gothic"/>
                        <a:ea typeface="Century Gothic"/>
                        <a:cs typeface="Century Gothic"/>
                        <a:sym typeface="Century Gothic"/>
                      </a:endParaRPr>
                    </a:p>
                  </a:txBody>
                  <a:tcPr marL="91425" marR="91425" marT="91425" marB="91425"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ctr" rtl="0">
                        <a:spcBef>
                          <a:spcPts val="0"/>
                        </a:spcBef>
                        <a:spcAft>
                          <a:spcPts val="0"/>
                        </a:spcAft>
                        <a:buNone/>
                      </a:pPr>
                      <a:endParaRPr sz="2200">
                        <a:latin typeface="Century Gothic"/>
                        <a:ea typeface="Century Gothic"/>
                        <a:cs typeface="Century Gothic"/>
                        <a:sym typeface="Century Gothic"/>
                      </a:endParaRPr>
                    </a:p>
                  </a:txBody>
                  <a:tcPr marL="91425" marR="91425" marT="91425" marB="91425"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ctr" rtl="0">
                        <a:spcBef>
                          <a:spcPts val="0"/>
                        </a:spcBef>
                        <a:spcAft>
                          <a:spcPts val="0"/>
                        </a:spcAft>
                        <a:buNone/>
                      </a:pPr>
                      <a:endParaRPr sz="2200">
                        <a:latin typeface="Century Gothic"/>
                        <a:ea typeface="Century Gothic"/>
                        <a:cs typeface="Century Gothic"/>
                        <a:sym typeface="Century Gothic"/>
                      </a:endParaRPr>
                    </a:p>
                  </a:txBody>
                  <a:tcPr marL="91425" marR="91425" marT="91425" marB="91425"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l" rtl="0">
                        <a:spcBef>
                          <a:spcPts val="0"/>
                        </a:spcBef>
                        <a:spcAft>
                          <a:spcPts val="0"/>
                        </a:spcAft>
                        <a:buNone/>
                      </a:pPr>
                      <a:endParaRPr/>
                    </a:p>
                  </a:txBody>
                  <a:tcPr marL="91425" marR="91425" marT="91425" marB="91425"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00BC89"/>
                    </a:solidFill>
                  </a:tcPr>
                </a:tc>
                <a:extLst>
                  <a:ext uri="{0D108BD9-81ED-4DB2-BD59-A6C34878D82A}">
                    <a16:rowId xmlns:a16="http://schemas.microsoft.com/office/drawing/2014/main" val="10004"/>
                  </a:ext>
                </a:extLst>
              </a:tr>
            </a:tbl>
          </a:graphicData>
        </a:graphic>
      </p:graphicFrame>
      <p:sp>
        <p:nvSpPr>
          <p:cNvPr id="279" name="Google Shape;279;p26"/>
          <p:cNvSpPr txBox="1">
            <a:spLocks noGrp="1"/>
          </p:cNvSpPr>
          <p:nvPr>
            <p:ph type="body" idx="1"/>
          </p:nvPr>
        </p:nvSpPr>
        <p:spPr>
          <a:xfrm>
            <a:off x="347950" y="814900"/>
            <a:ext cx="11536800" cy="4821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GB" b="1"/>
              <a:t>Find your way through the maze by following the path of correct answers. </a:t>
            </a:r>
            <a:endParaRPr b="1"/>
          </a:p>
          <a:p>
            <a:pPr marL="0" lvl="0" indent="0" algn="l" rtl="0">
              <a:spcBef>
                <a:spcPts val="0"/>
              </a:spcBef>
              <a:spcAft>
                <a:spcPts val="0"/>
              </a:spcAft>
              <a:buNone/>
            </a:pPr>
            <a:endParaRPr b="1"/>
          </a:p>
        </p:txBody>
      </p:sp>
      <p:graphicFrame>
        <p:nvGraphicFramePr>
          <p:cNvPr id="281" name="Google Shape;281;p26"/>
          <p:cNvGraphicFramePr/>
          <p:nvPr/>
        </p:nvGraphicFramePr>
        <p:xfrm>
          <a:off x="2292113" y="1581538"/>
          <a:ext cx="7607750" cy="4269000"/>
        </p:xfrm>
        <a:graphic>
          <a:graphicData uri="http://schemas.openxmlformats.org/drawingml/2006/table">
            <a:tbl>
              <a:tblPr>
                <a:noFill/>
              </a:tblPr>
              <a:tblGrid>
                <a:gridCol w="1521550">
                  <a:extLst>
                    <a:ext uri="{9D8B030D-6E8A-4147-A177-3AD203B41FA5}">
                      <a16:colId xmlns:a16="http://schemas.microsoft.com/office/drawing/2014/main" val="20000"/>
                    </a:ext>
                  </a:extLst>
                </a:gridCol>
                <a:gridCol w="1521550">
                  <a:extLst>
                    <a:ext uri="{9D8B030D-6E8A-4147-A177-3AD203B41FA5}">
                      <a16:colId xmlns:a16="http://schemas.microsoft.com/office/drawing/2014/main" val="20001"/>
                    </a:ext>
                  </a:extLst>
                </a:gridCol>
                <a:gridCol w="1521550">
                  <a:extLst>
                    <a:ext uri="{9D8B030D-6E8A-4147-A177-3AD203B41FA5}">
                      <a16:colId xmlns:a16="http://schemas.microsoft.com/office/drawing/2014/main" val="20002"/>
                    </a:ext>
                  </a:extLst>
                </a:gridCol>
                <a:gridCol w="1521550">
                  <a:extLst>
                    <a:ext uri="{9D8B030D-6E8A-4147-A177-3AD203B41FA5}">
                      <a16:colId xmlns:a16="http://schemas.microsoft.com/office/drawing/2014/main" val="20003"/>
                    </a:ext>
                  </a:extLst>
                </a:gridCol>
                <a:gridCol w="1521550">
                  <a:extLst>
                    <a:ext uri="{9D8B030D-6E8A-4147-A177-3AD203B41FA5}">
                      <a16:colId xmlns:a16="http://schemas.microsoft.com/office/drawing/2014/main" val="20004"/>
                    </a:ext>
                  </a:extLst>
                </a:gridCol>
              </a:tblGrid>
              <a:tr h="853800">
                <a:tc>
                  <a:txBody>
                    <a:bodyPr/>
                    <a:lstStyle/>
                    <a:p>
                      <a:pPr marL="0" lvl="0" indent="0" algn="ctr" rtl="0">
                        <a:spcBef>
                          <a:spcPts val="0"/>
                        </a:spcBef>
                        <a:spcAft>
                          <a:spcPts val="0"/>
                        </a:spcAft>
                        <a:buNone/>
                      </a:pPr>
                      <a:r>
                        <a:rPr lang="en-GB" sz="2200">
                          <a:latin typeface="Century Gothic"/>
                          <a:ea typeface="Century Gothic"/>
                          <a:cs typeface="Century Gothic"/>
                          <a:sym typeface="Century Gothic"/>
                        </a:rPr>
                        <a:t>40 ÷ 4 = 10</a:t>
                      </a:r>
                      <a:endParaRPr sz="2200">
                        <a:latin typeface="Century Gothic"/>
                        <a:ea typeface="Century Gothic"/>
                        <a:cs typeface="Century Gothic"/>
                        <a:sym typeface="Century Gothic"/>
                      </a:endParaRPr>
                    </a:p>
                  </a:txBody>
                  <a:tcPr marL="91425" marR="91425" marT="91425" marB="91425"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ctr" rtl="0">
                        <a:spcBef>
                          <a:spcPts val="0"/>
                        </a:spcBef>
                        <a:spcAft>
                          <a:spcPts val="0"/>
                        </a:spcAft>
                        <a:buNone/>
                      </a:pPr>
                      <a:r>
                        <a:rPr lang="en-GB" sz="2200">
                          <a:latin typeface="Century Gothic"/>
                          <a:ea typeface="Century Gothic"/>
                          <a:cs typeface="Century Gothic"/>
                          <a:sym typeface="Century Gothic"/>
                        </a:rPr>
                        <a:t>4 </a:t>
                      </a:r>
                      <a:r>
                        <a:rPr lang="en-GB" sz="2200">
                          <a:solidFill>
                            <a:schemeClr val="dk1"/>
                          </a:solidFill>
                          <a:latin typeface="Century Gothic"/>
                          <a:ea typeface="Century Gothic"/>
                          <a:cs typeface="Century Gothic"/>
                          <a:sym typeface="Century Gothic"/>
                        </a:rPr>
                        <a:t>÷ 4 = 4</a:t>
                      </a:r>
                      <a:endParaRPr sz="2200">
                        <a:latin typeface="Century Gothic"/>
                        <a:ea typeface="Century Gothic"/>
                        <a:cs typeface="Century Gothic"/>
                        <a:sym typeface="Century Gothic"/>
                      </a:endParaRPr>
                    </a:p>
                  </a:txBody>
                  <a:tcPr marL="91425" marR="91425" marT="91425" marB="91425"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ctr" rtl="0">
                        <a:spcBef>
                          <a:spcPts val="0"/>
                        </a:spcBef>
                        <a:spcAft>
                          <a:spcPts val="0"/>
                        </a:spcAft>
                        <a:buNone/>
                      </a:pPr>
                      <a:r>
                        <a:rPr lang="en-GB" sz="2200">
                          <a:latin typeface="Century Gothic"/>
                          <a:ea typeface="Century Gothic"/>
                          <a:cs typeface="Century Gothic"/>
                          <a:sym typeface="Century Gothic"/>
                        </a:rPr>
                        <a:t>20 </a:t>
                      </a:r>
                      <a:r>
                        <a:rPr lang="en-GB" sz="2200">
                          <a:solidFill>
                            <a:schemeClr val="dk1"/>
                          </a:solidFill>
                          <a:latin typeface="Century Gothic"/>
                          <a:ea typeface="Century Gothic"/>
                          <a:cs typeface="Century Gothic"/>
                          <a:sym typeface="Century Gothic"/>
                        </a:rPr>
                        <a:t>÷ 4 = 4</a:t>
                      </a:r>
                      <a:endParaRPr sz="2200">
                        <a:latin typeface="Century Gothic"/>
                        <a:ea typeface="Century Gothic"/>
                        <a:cs typeface="Century Gothic"/>
                        <a:sym typeface="Century Gothic"/>
                      </a:endParaRPr>
                    </a:p>
                  </a:txBody>
                  <a:tcPr marL="91425" marR="91425" marT="91425" marB="91425"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ctr" rtl="0">
                        <a:spcBef>
                          <a:spcPts val="0"/>
                        </a:spcBef>
                        <a:spcAft>
                          <a:spcPts val="0"/>
                        </a:spcAft>
                        <a:buNone/>
                      </a:pPr>
                      <a:r>
                        <a:rPr lang="en-GB" sz="2200">
                          <a:latin typeface="Century Gothic"/>
                          <a:ea typeface="Century Gothic"/>
                          <a:cs typeface="Century Gothic"/>
                          <a:sym typeface="Century Gothic"/>
                        </a:rPr>
                        <a:t>40 </a:t>
                      </a:r>
                      <a:r>
                        <a:rPr lang="en-GB" sz="2200">
                          <a:solidFill>
                            <a:schemeClr val="dk1"/>
                          </a:solidFill>
                          <a:latin typeface="Century Gothic"/>
                          <a:ea typeface="Century Gothic"/>
                          <a:cs typeface="Century Gothic"/>
                          <a:sym typeface="Century Gothic"/>
                        </a:rPr>
                        <a:t>÷ 4 = 9</a:t>
                      </a:r>
                      <a:endParaRPr sz="2200">
                        <a:latin typeface="Century Gothic"/>
                        <a:ea typeface="Century Gothic"/>
                        <a:cs typeface="Century Gothic"/>
                        <a:sym typeface="Century Gothic"/>
                      </a:endParaRPr>
                    </a:p>
                  </a:txBody>
                  <a:tcPr marL="91425" marR="91425" marT="91425" marB="91425"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ctr" rtl="0">
                        <a:spcBef>
                          <a:spcPts val="0"/>
                        </a:spcBef>
                        <a:spcAft>
                          <a:spcPts val="0"/>
                        </a:spcAft>
                        <a:buNone/>
                      </a:pPr>
                      <a:r>
                        <a:rPr lang="en-GB" sz="2200">
                          <a:latin typeface="Century Gothic"/>
                          <a:ea typeface="Century Gothic"/>
                          <a:cs typeface="Century Gothic"/>
                          <a:sym typeface="Century Gothic"/>
                        </a:rPr>
                        <a:t>48 </a:t>
                      </a:r>
                      <a:r>
                        <a:rPr lang="en-GB" sz="2200">
                          <a:solidFill>
                            <a:schemeClr val="dk1"/>
                          </a:solidFill>
                          <a:latin typeface="Century Gothic"/>
                          <a:ea typeface="Century Gothic"/>
                          <a:cs typeface="Century Gothic"/>
                          <a:sym typeface="Century Gothic"/>
                        </a:rPr>
                        <a:t>÷ 4 = 11</a:t>
                      </a:r>
                      <a:endParaRPr sz="2200">
                        <a:latin typeface="Century Gothic"/>
                        <a:ea typeface="Century Gothic"/>
                        <a:cs typeface="Century Gothic"/>
                        <a:sym typeface="Century Gothic"/>
                      </a:endParaRPr>
                    </a:p>
                  </a:txBody>
                  <a:tcPr marL="91425" marR="91425" marT="91425" marB="91425"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extLst>
                  <a:ext uri="{0D108BD9-81ED-4DB2-BD59-A6C34878D82A}">
                    <a16:rowId xmlns:a16="http://schemas.microsoft.com/office/drawing/2014/main" val="10000"/>
                  </a:ext>
                </a:extLst>
              </a:tr>
              <a:tr h="853800">
                <a:tc>
                  <a:txBody>
                    <a:bodyPr/>
                    <a:lstStyle/>
                    <a:p>
                      <a:pPr marL="0" lvl="0" indent="0" algn="ctr" rtl="0">
                        <a:spcBef>
                          <a:spcPts val="0"/>
                        </a:spcBef>
                        <a:spcAft>
                          <a:spcPts val="0"/>
                        </a:spcAft>
                        <a:buNone/>
                      </a:pPr>
                      <a:r>
                        <a:rPr lang="en-GB" sz="2200">
                          <a:latin typeface="Century Gothic"/>
                          <a:ea typeface="Century Gothic"/>
                          <a:cs typeface="Century Gothic"/>
                          <a:sym typeface="Century Gothic"/>
                        </a:rPr>
                        <a:t>44 </a:t>
                      </a:r>
                      <a:r>
                        <a:rPr lang="en-GB" sz="2200">
                          <a:solidFill>
                            <a:schemeClr val="dk1"/>
                          </a:solidFill>
                          <a:latin typeface="Century Gothic"/>
                          <a:ea typeface="Century Gothic"/>
                          <a:cs typeface="Century Gothic"/>
                          <a:sym typeface="Century Gothic"/>
                        </a:rPr>
                        <a:t>÷ 4 = 11</a:t>
                      </a:r>
                      <a:endParaRPr sz="2200">
                        <a:latin typeface="Century Gothic"/>
                        <a:ea typeface="Century Gothic"/>
                        <a:cs typeface="Century Gothic"/>
                        <a:sym typeface="Century Gothic"/>
                      </a:endParaRPr>
                    </a:p>
                  </a:txBody>
                  <a:tcPr marL="91425" marR="91425" marT="91425" marB="91425"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ctr" rtl="0">
                        <a:spcBef>
                          <a:spcPts val="0"/>
                        </a:spcBef>
                        <a:spcAft>
                          <a:spcPts val="0"/>
                        </a:spcAft>
                        <a:buNone/>
                      </a:pPr>
                      <a:r>
                        <a:rPr lang="en-GB" sz="2200">
                          <a:latin typeface="Century Gothic"/>
                          <a:ea typeface="Century Gothic"/>
                          <a:cs typeface="Century Gothic"/>
                          <a:sym typeface="Century Gothic"/>
                        </a:rPr>
                        <a:t>12 </a:t>
                      </a:r>
                      <a:r>
                        <a:rPr lang="en-GB" sz="2200">
                          <a:solidFill>
                            <a:schemeClr val="dk1"/>
                          </a:solidFill>
                          <a:latin typeface="Century Gothic"/>
                          <a:ea typeface="Century Gothic"/>
                          <a:cs typeface="Century Gothic"/>
                          <a:sym typeface="Century Gothic"/>
                        </a:rPr>
                        <a:t>÷ 4 = 2</a:t>
                      </a:r>
                      <a:endParaRPr sz="2200">
                        <a:latin typeface="Century Gothic"/>
                        <a:ea typeface="Century Gothic"/>
                        <a:cs typeface="Century Gothic"/>
                        <a:sym typeface="Century Gothic"/>
                      </a:endParaRPr>
                    </a:p>
                  </a:txBody>
                  <a:tcPr marL="91425" marR="91425" marT="91425" marB="91425"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ctr" rtl="0">
                        <a:spcBef>
                          <a:spcPts val="0"/>
                        </a:spcBef>
                        <a:spcAft>
                          <a:spcPts val="0"/>
                        </a:spcAft>
                        <a:buNone/>
                      </a:pPr>
                      <a:r>
                        <a:rPr lang="en-GB" sz="2200">
                          <a:latin typeface="Century Gothic"/>
                          <a:ea typeface="Century Gothic"/>
                          <a:cs typeface="Century Gothic"/>
                          <a:sym typeface="Century Gothic"/>
                        </a:rPr>
                        <a:t>28 </a:t>
                      </a:r>
                      <a:r>
                        <a:rPr lang="en-GB" sz="2200">
                          <a:solidFill>
                            <a:schemeClr val="dk1"/>
                          </a:solidFill>
                          <a:latin typeface="Century Gothic"/>
                          <a:ea typeface="Century Gothic"/>
                          <a:cs typeface="Century Gothic"/>
                          <a:sym typeface="Century Gothic"/>
                        </a:rPr>
                        <a:t>÷ 4 = 24</a:t>
                      </a:r>
                      <a:endParaRPr sz="2200">
                        <a:latin typeface="Century Gothic"/>
                        <a:ea typeface="Century Gothic"/>
                        <a:cs typeface="Century Gothic"/>
                        <a:sym typeface="Century Gothic"/>
                      </a:endParaRPr>
                    </a:p>
                  </a:txBody>
                  <a:tcPr marL="91425" marR="91425" marT="91425" marB="91425"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ctr" rtl="0">
                        <a:spcBef>
                          <a:spcPts val="0"/>
                        </a:spcBef>
                        <a:spcAft>
                          <a:spcPts val="0"/>
                        </a:spcAft>
                        <a:buNone/>
                      </a:pPr>
                      <a:r>
                        <a:rPr lang="en-GB" sz="2200">
                          <a:latin typeface="Century Gothic"/>
                          <a:ea typeface="Century Gothic"/>
                          <a:cs typeface="Century Gothic"/>
                          <a:sym typeface="Century Gothic"/>
                        </a:rPr>
                        <a:t>16 </a:t>
                      </a:r>
                      <a:r>
                        <a:rPr lang="en-GB" sz="2200">
                          <a:solidFill>
                            <a:schemeClr val="dk1"/>
                          </a:solidFill>
                          <a:latin typeface="Century Gothic"/>
                          <a:ea typeface="Century Gothic"/>
                          <a:cs typeface="Century Gothic"/>
                          <a:sym typeface="Century Gothic"/>
                        </a:rPr>
                        <a:t>÷ 4 = 4</a:t>
                      </a:r>
                      <a:endParaRPr sz="2200">
                        <a:latin typeface="Century Gothic"/>
                        <a:ea typeface="Century Gothic"/>
                        <a:cs typeface="Century Gothic"/>
                        <a:sym typeface="Century Gothic"/>
                      </a:endParaRPr>
                    </a:p>
                  </a:txBody>
                  <a:tcPr marL="91425" marR="91425" marT="91425" marB="91425"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ctr" rtl="0">
                        <a:spcBef>
                          <a:spcPts val="0"/>
                        </a:spcBef>
                        <a:spcAft>
                          <a:spcPts val="0"/>
                        </a:spcAft>
                        <a:buNone/>
                      </a:pPr>
                      <a:r>
                        <a:rPr lang="en-GB" sz="2200">
                          <a:latin typeface="Century Gothic"/>
                          <a:ea typeface="Century Gothic"/>
                          <a:cs typeface="Century Gothic"/>
                          <a:sym typeface="Century Gothic"/>
                        </a:rPr>
                        <a:t>8 </a:t>
                      </a:r>
                      <a:r>
                        <a:rPr lang="en-GB" sz="2200">
                          <a:solidFill>
                            <a:schemeClr val="dk1"/>
                          </a:solidFill>
                          <a:latin typeface="Century Gothic"/>
                          <a:ea typeface="Century Gothic"/>
                          <a:cs typeface="Century Gothic"/>
                          <a:sym typeface="Century Gothic"/>
                        </a:rPr>
                        <a:t>÷ 4 = 4</a:t>
                      </a:r>
                      <a:endParaRPr sz="2200">
                        <a:latin typeface="Century Gothic"/>
                        <a:ea typeface="Century Gothic"/>
                        <a:cs typeface="Century Gothic"/>
                        <a:sym typeface="Century Gothic"/>
                      </a:endParaRPr>
                    </a:p>
                  </a:txBody>
                  <a:tcPr marL="91425" marR="91425" marT="91425" marB="91425"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extLst>
                  <a:ext uri="{0D108BD9-81ED-4DB2-BD59-A6C34878D82A}">
                    <a16:rowId xmlns:a16="http://schemas.microsoft.com/office/drawing/2014/main" val="10001"/>
                  </a:ext>
                </a:extLst>
              </a:tr>
              <a:tr h="853800">
                <a:tc>
                  <a:txBody>
                    <a:bodyPr/>
                    <a:lstStyle/>
                    <a:p>
                      <a:pPr marL="0" lvl="0" indent="0" algn="ctr" rtl="0">
                        <a:spcBef>
                          <a:spcPts val="0"/>
                        </a:spcBef>
                        <a:spcAft>
                          <a:spcPts val="0"/>
                        </a:spcAft>
                        <a:buNone/>
                      </a:pPr>
                      <a:r>
                        <a:rPr lang="en-GB" sz="2200">
                          <a:latin typeface="Century Gothic"/>
                          <a:ea typeface="Century Gothic"/>
                          <a:cs typeface="Century Gothic"/>
                          <a:sym typeface="Century Gothic"/>
                        </a:rPr>
                        <a:t>16 </a:t>
                      </a:r>
                      <a:r>
                        <a:rPr lang="en-GB" sz="2200">
                          <a:solidFill>
                            <a:schemeClr val="dk1"/>
                          </a:solidFill>
                          <a:latin typeface="Century Gothic"/>
                          <a:ea typeface="Century Gothic"/>
                          <a:cs typeface="Century Gothic"/>
                          <a:sym typeface="Century Gothic"/>
                        </a:rPr>
                        <a:t>÷ 4 = 4</a:t>
                      </a:r>
                      <a:endParaRPr sz="2200">
                        <a:latin typeface="Century Gothic"/>
                        <a:ea typeface="Century Gothic"/>
                        <a:cs typeface="Century Gothic"/>
                        <a:sym typeface="Century Gothic"/>
                      </a:endParaRPr>
                    </a:p>
                  </a:txBody>
                  <a:tcPr marL="91425" marR="91425" marT="91425" marB="91425"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ctr" rtl="0">
                        <a:spcBef>
                          <a:spcPts val="0"/>
                        </a:spcBef>
                        <a:spcAft>
                          <a:spcPts val="0"/>
                        </a:spcAft>
                        <a:buNone/>
                      </a:pPr>
                      <a:r>
                        <a:rPr lang="en-GB" sz="2200">
                          <a:latin typeface="Century Gothic"/>
                          <a:ea typeface="Century Gothic"/>
                          <a:cs typeface="Century Gothic"/>
                          <a:sym typeface="Century Gothic"/>
                        </a:rPr>
                        <a:t>24 </a:t>
                      </a:r>
                      <a:r>
                        <a:rPr lang="en-GB" sz="2200">
                          <a:solidFill>
                            <a:schemeClr val="dk1"/>
                          </a:solidFill>
                          <a:latin typeface="Century Gothic"/>
                          <a:ea typeface="Century Gothic"/>
                          <a:cs typeface="Century Gothic"/>
                          <a:sym typeface="Century Gothic"/>
                        </a:rPr>
                        <a:t>÷ 4 = 6</a:t>
                      </a:r>
                      <a:endParaRPr sz="2200">
                        <a:latin typeface="Century Gothic"/>
                        <a:ea typeface="Century Gothic"/>
                        <a:cs typeface="Century Gothic"/>
                        <a:sym typeface="Century Gothic"/>
                      </a:endParaRPr>
                    </a:p>
                  </a:txBody>
                  <a:tcPr marL="91425" marR="91425" marT="91425" marB="91425"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ctr" rtl="0">
                        <a:spcBef>
                          <a:spcPts val="0"/>
                        </a:spcBef>
                        <a:spcAft>
                          <a:spcPts val="0"/>
                        </a:spcAft>
                        <a:buNone/>
                      </a:pPr>
                      <a:r>
                        <a:rPr lang="en-GB" sz="2200">
                          <a:latin typeface="Century Gothic"/>
                          <a:ea typeface="Century Gothic"/>
                          <a:cs typeface="Century Gothic"/>
                          <a:sym typeface="Century Gothic"/>
                        </a:rPr>
                        <a:t>48 </a:t>
                      </a:r>
                      <a:r>
                        <a:rPr lang="en-GB" sz="2200">
                          <a:solidFill>
                            <a:schemeClr val="dk1"/>
                          </a:solidFill>
                          <a:latin typeface="Century Gothic"/>
                          <a:ea typeface="Century Gothic"/>
                          <a:cs typeface="Century Gothic"/>
                          <a:sym typeface="Century Gothic"/>
                        </a:rPr>
                        <a:t>÷ 4 = 12</a:t>
                      </a:r>
                      <a:endParaRPr sz="2200">
                        <a:latin typeface="Century Gothic"/>
                        <a:ea typeface="Century Gothic"/>
                        <a:cs typeface="Century Gothic"/>
                        <a:sym typeface="Century Gothic"/>
                      </a:endParaRPr>
                    </a:p>
                  </a:txBody>
                  <a:tcPr marL="91425" marR="91425" marT="91425" marB="91425"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ctr" rtl="0">
                        <a:spcBef>
                          <a:spcPts val="0"/>
                        </a:spcBef>
                        <a:spcAft>
                          <a:spcPts val="0"/>
                        </a:spcAft>
                        <a:buNone/>
                      </a:pPr>
                      <a:r>
                        <a:rPr lang="en-GB" sz="2200">
                          <a:latin typeface="Century Gothic"/>
                          <a:ea typeface="Century Gothic"/>
                          <a:cs typeface="Century Gothic"/>
                          <a:sym typeface="Century Gothic"/>
                        </a:rPr>
                        <a:t>4 </a:t>
                      </a:r>
                      <a:r>
                        <a:rPr lang="en-GB" sz="2200">
                          <a:solidFill>
                            <a:schemeClr val="dk1"/>
                          </a:solidFill>
                          <a:latin typeface="Century Gothic"/>
                          <a:ea typeface="Century Gothic"/>
                          <a:cs typeface="Century Gothic"/>
                          <a:sym typeface="Century Gothic"/>
                        </a:rPr>
                        <a:t>÷ 4 = 2</a:t>
                      </a:r>
                      <a:endParaRPr sz="2200">
                        <a:latin typeface="Century Gothic"/>
                        <a:ea typeface="Century Gothic"/>
                        <a:cs typeface="Century Gothic"/>
                        <a:sym typeface="Century Gothic"/>
                      </a:endParaRPr>
                    </a:p>
                  </a:txBody>
                  <a:tcPr marL="91425" marR="91425" marT="91425" marB="91425"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ctr" rtl="0">
                        <a:spcBef>
                          <a:spcPts val="0"/>
                        </a:spcBef>
                        <a:spcAft>
                          <a:spcPts val="0"/>
                        </a:spcAft>
                        <a:buNone/>
                      </a:pPr>
                      <a:r>
                        <a:rPr lang="en-GB" sz="2200">
                          <a:latin typeface="Century Gothic"/>
                          <a:ea typeface="Century Gothic"/>
                          <a:cs typeface="Century Gothic"/>
                          <a:sym typeface="Century Gothic"/>
                        </a:rPr>
                        <a:t>36 </a:t>
                      </a:r>
                      <a:r>
                        <a:rPr lang="en-GB" sz="2200">
                          <a:solidFill>
                            <a:schemeClr val="dk1"/>
                          </a:solidFill>
                          <a:latin typeface="Century Gothic"/>
                          <a:ea typeface="Century Gothic"/>
                          <a:cs typeface="Century Gothic"/>
                          <a:sym typeface="Century Gothic"/>
                        </a:rPr>
                        <a:t>÷ 10</a:t>
                      </a:r>
                      <a:endParaRPr sz="2200">
                        <a:latin typeface="Century Gothic"/>
                        <a:ea typeface="Century Gothic"/>
                        <a:cs typeface="Century Gothic"/>
                        <a:sym typeface="Century Gothic"/>
                      </a:endParaRPr>
                    </a:p>
                  </a:txBody>
                  <a:tcPr marL="91425" marR="91425" marT="91425" marB="91425"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extLst>
                  <a:ext uri="{0D108BD9-81ED-4DB2-BD59-A6C34878D82A}">
                    <a16:rowId xmlns:a16="http://schemas.microsoft.com/office/drawing/2014/main" val="10002"/>
                  </a:ext>
                </a:extLst>
              </a:tr>
              <a:tr h="853800">
                <a:tc>
                  <a:txBody>
                    <a:bodyPr/>
                    <a:lstStyle/>
                    <a:p>
                      <a:pPr marL="0" lvl="0" indent="0" algn="ctr" rtl="0">
                        <a:spcBef>
                          <a:spcPts val="0"/>
                        </a:spcBef>
                        <a:spcAft>
                          <a:spcPts val="0"/>
                        </a:spcAft>
                        <a:buNone/>
                      </a:pPr>
                      <a:r>
                        <a:rPr lang="en-GB" sz="2200">
                          <a:latin typeface="Century Gothic"/>
                          <a:ea typeface="Century Gothic"/>
                          <a:cs typeface="Century Gothic"/>
                          <a:sym typeface="Century Gothic"/>
                        </a:rPr>
                        <a:t>32 </a:t>
                      </a:r>
                      <a:r>
                        <a:rPr lang="en-GB" sz="2200">
                          <a:solidFill>
                            <a:schemeClr val="dk1"/>
                          </a:solidFill>
                          <a:latin typeface="Century Gothic"/>
                          <a:ea typeface="Century Gothic"/>
                          <a:cs typeface="Century Gothic"/>
                          <a:sym typeface="Century Gothic"/>
                        </a:rPr>
                        <a:t>÷ 4 = 16</a:t>
                      </a:r>
                      <a:endParaRPr sz="2200">
                        <a:latin typeface="Century Gothic"/>
                        <a:ea typeface="Century Gothic"/>
                        <a:cs typeface="Century Gothic"/>
                        <a:sym typeface="Century Gothic"/>
                      </a:endParaRPr>
                    </a:p>
                  </a:txBody>
                  <a:tcPr marL="91425" marR="91425" marT="91425" marB="91425"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ctr" rtl="0">
                        <a:spcBef>
                          <a:spcPts val="0"/>
                        </a:spcBef>
                        <a:spcAft>
                          <a:spcPts val="0"/>
                        </a:spcAft>
                        <a:buNone/>
                      </a:pPr>
                      <a:r>
                        <a:rPr lang="en-GB" sz="2200">
                          <a:latin typeface="Century Gothic"/>
                          <a:ea typeface="Century Gothic"/>
                          <a:cs typeface="Century Gothic"/>
                          <a:sym typeface="Century Gothic"/>
                        </a:rPr>
                        <a:t>44 </a:t>
                      </a:r>
                      <a:r>
                        <a:rPr lang="en-GB" sz="2200">
                          <a:solidFill>
                            <a:schemeClr val="dk1"/>
                          </a:solidFill>
                          <a:latin typeface="Century Gothic"/>
                          <a:ea typeface="Century Gothic"/>
                          <a:cs typeface="Century Gothic"/>
                          <a:sym typeface="Century Gothic"/>
                        </a:rPr>
                        <a:t>÷ 4 = 40</a:t>
                      </a:r>
                      <a:endParaRPr sz="2200">
                        <a:latin typeface="Century Gothic"/>
                        <a:ea typeface="Century Gothic"/>
                        <a:cs typeface="Century Gothic"/>
                        <a:sym typeface="Century Gothic"/>
                      </a:endParaRPr>
                    </a:p>
                  </a:txBody>
                  <a:tcPr marL="91425" marR="91425" marT="91425" marB="91425"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ctr" rtl="0">
                        <a:spcBef>
                          <a:spcPts val="0"/>
                        </a:spcBef>
                        <a:spcAft>
                          <a:spcPts val="0"/>
                        </a:spcAft>
                        <a:buNone/>
                      </a:pPr>
                      <a:r>
                        <a:rPr lang="en-GB" sz="2200">
                          <a:latin typeface="Century Gothic"/>
                          <a:ea typeface="Century Gothic"/>
                          <a:cs typeface="Century Gothic"/>
                          <a:sym typeface="Century Gothic"/>
                        </a:rPr>
                        <a:t>8 </a:t>
                      </a:r>
                      <a:r>
                        <a:rPr lang="en-GB" sz="2200">
                          <a:solidFill>
                            <a:schemeClr val="dk1"/>
                          </a:solidFill>
                          <a:latin typeface="Century Gothic"/>
                          <a:ea typeface="Century Gothic"/>
                          <a:cs typeface="Century Gothic"/>
                          <a:sym typeface="Century Gothic"/>
                        </a:rPr>
                        <a:t>÷ 4 = 2</a:t>
                      </a:r>
                      <a:endParaRPr sz="2200">
                        <a:latin typeface="Century Gothic"/>
                        <a:ea typeface="Century Gothic"/>
                        <a:cs typeface="Century Gothic"/>
                        <a:sym typeface="Century Gothic"/>
                      </a:endParaRPr>
                    </a:p>
                  </a:txBody>
                  <a:tcPr marL="91425" marR="91425" marT="91425" marB="91425"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ctr" rtl="0">
                        <a:spcBef>
                          <a:spcPts val="0"/>
                        </a:spcBef>
                        <a:spcAft>
                          <a:spcPts val="0"/>
                        </a:spcAft>
                        <a:buNone/>
                      </a:pPr>
                      <a:r>
                        <a:rPr lang="en-GB" sz="2200">
                          <a:latin typeface="Century Gothic"/>
                          <a:ea typeface="Century Gothic"/>
                          <a:cs typeface="Century Gothic"/>
                          <a:sym typeface="Century Gothic"/>
                        </a:rPr>
                        <a:t>36 </a:t>
                      </a:r>
                      <a:r>
                        <a:rPr lang="en-GB" sz="2200">
                          <a:solidFill>
                            <a:schemeClr val="dk1"/>
                          </a:solidFill>
                          <a:latin typeface="Century Gothic"/>
                          <a:ea typeface="Century Gothic"/>
                          <a:cs typeface="Century Gothic"/>
                          <a:sym typeface="Century Gothic"/>
                        </a:rPr>
                        <a:t>÷ 4 = 9</a:t>
                      </a:r>
                      <a:endParaRPr sz="2200">
                        <a:latin typeface="Century Gothic"/>
                        <a:ea typeface="Century Gothic"/>
                        <a:cs typeface="Century Gothic"/>
                        <a:sym typeface="Century Gothic"/>
                      </a:endParaRPr>
                    </a:p>
                  </a:txBody>
                  <a:tcPr marL="91425" marR="91425" marT="91425" marB="91425"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ctr" rtl="0">
                        <a:spcBef>
                          <a:spcPts val="0"/>
                        </a:spcBef>
                        <a:spcAft>
                          <a:spcPts val="0"/>
                        </a:spcAft>
                        <a:buNone/>
                      </a:pPr>
                      <a:r>
                        <a:rPr lang="en-GB" sz="2200">
                          <a:latin typeface="Century Gothic"/>
                          <a:ea typeface="Century Gothic"/>
                          <a:cs typeface="Century Gothic"/>
                          <a:sym typeface="Century Gothic"/>
                        </a:rPr>
                        <a:t>4 </a:t>
                      </a:r>
                      <a:r>
                        <a:rPr lang="en-GB" sz="2200">
                          <a:solidFill>
                            <a:schemeClr val="dk1"/>
                          </a:solidFill>
                          <a:latin typeface="Century Gothic"/>
                          <a:ea typeface="Century Gothic"/>
                          <a:cs typeface="Century Gothic"/>
                          <a:sym typeface="Century Gothic"/>
                        </a:rPr>
                        <a:t>÷ 4 = 1</a:t>
                      </a:r>
                      <a:endParaRPr sz="2200">
                        <a:latin typeface="Century Gothic"/>
                        <a:ea typeface="Century Gothic"/>
                        <a:cs typeface="Century Gothic"/>
                        <a:sym typeface="Century Gothic"/>
                      </a:endParaRPr>
                    </a:p>
                  </a:txBody>
                  <a:tcPr marL="91425" marR="91425" marT="91425" marB="91425"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extLst>
                  <a:ext uri="{0D108BD9-81ED-4DB2-BD59-A6C34878D82A}">
                    <a16:rowId xmlns:a16="http://schemas.microsoft.com/office/drawing/2014/main" val="10003"/>
                  </a:ext>
                </a:extLst>
              </a:tr>
              <a:tr h="853800">
                <a:tc>
                  <a:txBody>
                    <a:bodyPr/>
                    <a:lstStyle/>
                    <a:p>
                      <a:pPr marL="0" lvl="0" indent="0" algn="ctr" rtl="0">
                        <a:spcBef>
                          <a:spcPts val="0"/>
                        </a:spcBef>
                        <a:spcAft>
                          <a:spcPts val="0"/>
                        </a:spcAft>
                        <a:buNone/>
                      </a:pPr>
                      <a:r>
                        <a:rPr lang="en-GB" sz="2200">
                          <a:latin typeface="Century Gothic"/>
                          <a:ea typeface="Century Gothic"/>
                          <a:cs typeface="Century Gothic"/>
                          <a:sym typeface="Century Gothic"/>
                        </a:rPr>
                        <a:t>20 </a:t>
                      </a:r>
                      <a:r>
                        <a:rPr lang="en-GB" sz="2200">
                          <a:solidFill>
                            <a:schemeClr val="dk1"/>
                          </a:solidFill>
                          <a:latin typeface="Century Gothic"/>
                          <a:ea typeface="Century Gothic"/>
                          <a:cs typeface="Century Gothic"/>
                          <a:sym typeface="Century Gothic"/>
                        </a:rPr>
                        <a:t>÷ 4 = 5</a:t>
                      </a:r>
                      <a:endParaRPr sz="2200">
                        <a:latin typeface="Century Gothic"/>
                        <a:ea typeface="Century Gothic"/>
                        <a:cs typeface="Century Gothic"/>
                        <a:sym typeface="Century Gothic"/>
                      </a:endParaRPr>
                    </a:p>
                  </a:txBody>
                  <a:tcPr marL="91425" marR="91425" marT="91425" marB="91425"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ctr" rtl="0">
                        <a:spcBef>
                          <a:spcPts val="0"/>
                        </a:spcBef>
                        <a:spcAft>
                          <a:spcPts val="0"/>
                        </a:spcAft>
                        <a:buNone/>
                      </a:pPr>
                      <a:r>
                        <a:rPr lang="en-GB" sz="2200">
                          <a:latin typeface="Century Gothic"/>
                          <a:ea typeface="Century Gothic"/>
                          <a:cs typeface="Century Gothic"/>
                          <a:sym typeface="Century Gothic"/>
                        </a:rPr>
                        <a:t>16 </a:t>
                      </a:r>
                      <a:r>
                        <a:rPr lang="en-GB" sz="2200">
                          <a:solidFill>
                            <a:schemeClr val="dk1"/>
                          </a:solidFill>
                          <a:latin typeface="Century Gothic"/>
                          <a:ea typeface="Century Gothic"/>
                          <a:cs typeface="Century Gothic"/>
                          <a:sym typeface="Century Gothic"/>
                        </a:rPr>
                        <a:t>÷ 4 = 12</a:t>
                      </a:r>
                      <a:endParaRPr sz="2200">
                        <a:latin typeface="Century Gothic"/>
                        <a:ea typeface="Century Gothic"/>
                        <a:cs typeface="Century Gothic"/>
                        <a:sym typeface="Century Gothic"/>
                      </a:endParaRPr>
                    </a:p>
                  </a:txBody>
                  <a:tcPr marL="91425" marR="91425" marT="91425" marB="91425"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ctr" rtl="0">
                        <a:spcBef>
                          <a:spcPts val="0"/>
                        </a:spcBef>
                        <a:spcAft>
                          <a:spcPts val="0"/>
                        </a:spcAft>
                        <a:buNone/>
                      </a:pPr>
                      <a:r>
                        <a:rPr lang="en-GB" sz="2200">
                          <a:latin typeface="Century Gothic"/>
                          <a:ea typeface="Century Gothic"/>
                          <a:cs typeface="Century Gothic"/>
                          <a:sym typeface="Century Gothic"/>
                        </a:rPr>
                        <a:t>32 </a:t>
                      </a:r>
                      <a:r>
                        <a:rPr lang="en-GB" sz="2200">
                          <a:solidFill>
                            <a:schemeClr val="dk1"/>
                          </a:solidFill>
                          <a:latin typeface="Century Gothic"/>
                          <a:ea typeface="Century Gothic"/>
                          <a:cs typeface="Century Gothic"/>
                          <a:sym typeface="Century Gothic"/>
                        </a:rPr>
                        <a:t>÷ 4 = 7</a:t>
                      </a:r>
                      <a:endParaRPr sz="2200">
                        <a:latin typeface="Century Gothic"/>
                        <a:ea typeface="Century Gothic"/>
                        <a:cs typeface="Century Gothic"/>
                        <a:sym typeface="Century Gothic"/>
                      </a:endParaRPr>
                    </a:p>
                  </a:txBody>
                  <a:tcPr marL="91425" marR="91425" marT="91425" marB="91425"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ctr" rtl="0">
                        <a:spcBef>
                          <a:spcPts val="0"/>
                        </a:spcBef>
                        <a:spcAft>
                          <a:spcPts val="0"/>
                        </a:spcAft>
                        <a:buNone/>
                      </a:pPr>
                      <a:r>
                        <a:rPr lang="en-GB" sz="2200">
                          <a:latin typeface="Century Gothic"/>
                          <a:ea typeface="Century Gothic"/>
                          <a:cs typeface="Century Gothic"/>
                          <a:sym typeface="Century Gothic"/>
                        </a:rPr>
                        <a:t>24 </a:t>
                      </a:r>
                      <a:r>
                        <a:rPr lang="en-GB" sz="2200">
                          <a:solidFill>
                            <a:schemeClr val="dk1"/>
                          </a:solidFill>
                          <a:latin typeface="Century Gothic"/>
                          <a:ea typeface="Century Gothic"/>
                          <a:cs typeface="Century Gothic"/>
                          <a:sym typeface="Century Gothic"/>
                        </a:rPr>
                        <a:t>÷ 4 = 7</a:t>
                      </a:r>
                      <a:endParaRPr sz="2200">
                        <a:latin typeface="Century Gothic"/>
                        <a:ea typeface="Century Gothic"/>
                        <a:cs typeface="Century Gothic"/>
                        <a:sym typeface="Century Gothic"/>
                      </a:endParaRPr>
                    </a:p>
                  </a:txBody>
                  <a:tcPr marL="91425" marR="91425" marT="91425" marB="91425"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ctr" rtl="0">
                        <a:spcBef>
                          <a:spcPts val="0"/>
                        </a:spcBef>
                        <a:spcAft>
                          <a:spcPts val="0"/>
                        </a:spcAft>
                        <a:buNone/>
                      </a:pPr>
                      <a:r>
                        <a:rPr lang="en-GB" sz="2200">
                          <a:latin typeface="Century Gothic"/>
                          <a:ea typeface="Century Gothic"/>
                          <a:cs typeface="Century Gothic"/>
                          <a:sym typeface="Century Gothic"/>
                        </a:rPr>
                        <a:t>28 </a:t>
                      </a:r>
                      <a:r>
                        <a:rPr lang="en-GB" sz="2200">
                          <a:solidFill>
                            <a:schemeClr val="dk1"/>
                          </a:solidFill>
                          <a:latin typeface="Century Gothic"/>
                          <a:ea typeface="Century Gothic"/>
                          <a:cs typeface="Century Gothic"/>
                          <a:sym typeface="Century Gothic"/>
                        </a:rPr>
                        <a:t>÷ 4 = 7</a:t>
                      </a:r>
                      <a:endParaRPr sz="2200">
                        <a:latin typeface="Century Gothic"/>
                        <a:ea typeface="Century Gothic"/>
                        <a:cs typeface="Century Gothic"/>
                        <a:sym typeface="Century Gothic"/>
                      </a:endParaRPr>
                    </a:p>
                  </a:txBody>
                  <a:tcPr marL="91425" marR="91425" marT="91425" marB="91425"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extLst>
                  <a:ext uri="{0D108BD9-81ED-4DB2-BD59-A6C34878D82A}">
                    <a16:rowId xmlns:a16="http://schemas.microsoft.com/office/drawing/2014/main" val="10004"/>
                  </a:ext>
                </a:extLst>
              </a:tr>
            </a:tbl>
          </a:graphicData>
        </a:graphic>
      </p:graphicFrame>
      <p:sp>
        <p:nvSpPr>
          <p:cNvPr id="282" name="Google Shape;282;p26"/>
          <p:cNvSpPr txBox="1">
            <a:spLocks noGrp="1"/>
          </p:cNvSpPr>
          <p:nvPr>
            <p:ph type="body" idx="1"/>
          </p:nvPr>
        </p:nvSpPr>
        <p:spPr>
          <a:xfrm>
            <a:off x="1547225" y="1772025"/>
            <a:ext cx="744900" cy="4821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GB"/>
              <a:t>Start</a:t>
            </a:r>
            <a:endParaRPr/>
          </a:p>
        </p:txBody>
      </p:sp>
      <p:sp>
        <p:nvSpPr>
          <p:cNvPr id="283" name="Google Shape;283;p26"/>
          <p:cNvSpPr txBox="1">
            <a:spLocks noGrp="1"/>
          </p:cNvSpPr>
          <p:nvPr>
            <p:ph type="body" idx="1"/>
          </p:nvPr>
        </p:nvSpPr>
        <p:spPr>
          <a:xfrm>
            <a:off x="9899875" y="5191275"/>
            <a:ext cx="744900" cy="4821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GB"/>
              <a:t>End</a:t>
            </a:r>
            <a:endParaRPr/>
          </a:p>
        </p:txBody>
      </p:sp>
      <p:sp>
        <p:nvSpPr>
          <p:cNvPr id="2" name="Rectangle: Rounded Corners 1">
            <a:extLst>
              <a:ext uri="{FF2B5EF4-FFF2-40B4-BE49-F238E27FC236}">
                <a16:creationId xmlns:a16="http://schemas.microsoft.com/office/drawing/2014/main" id="{7670C5FC-301E-46D4-994D-19CFC958AE09}"/>
              </a:ext>
            </a:extLst>
          </p:cNvPr>
          <p:cNvSpPr/>
          <p:nvPr/>
        </p:nvSpPr>
        <p:spPr>
          <a:xfrm>
            <a:off x="10721950" y="6166603"/>
            <a:ext cx="1140448" cy="385253"/>
          </a:xfrm>
          <a:prstGeom prst="roundRect">
            <a:avLst/>
          </a:prstGeom>
          <a:solidFill>
            <a:srgbClr val="2779F5"/>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1800" b="0" i="0" u="none" strike="noStrike" kern="0" cap="none" spc="0" normalizeH="0" baseline="0" noProof="0" dirty="0">
                <a:ln>
                  <a:noFill/>
                </a:ln>
                <a:solidFill>
                  <a:srgbClr val="FFFFFF"/>
                </a:solidFill>
                <a:effectLst/>
                <a:uLnTx/>
                <a:uFillTx/>
                <a:latin typeface="Century Gothic"/>
                <a:ea typeface="Century Gothic"/>
                <a:cs typeface="Century Gothic"/>
                <a:sym typeface="Century Gothic"/>
              </a:rPr>
              <a:t>Answers</a:t>
            </a:r>
            <a:endParaRPr kumimoji="0" lang="en-GB" sz="1400" b="0" i="0" u="none" strike="noStrike" kern="0" cap="none" spc="0" normalizeH="0" baseline="0" noProof="0" dirty="0">
              <a:ln>
                <a:noFill/>
              </a:ln>
              <a:solidFill>
                <a:srgbClr val="FFFFFF"/>
              </a:solidFill>
              <a:effectLst/>
              <a:uLnTx/>
              <a:uFillTx/>
              <a:latin typeface="Arial"/>
              <a:ea typeface="+mn-ea"/>
              <a:cs typeface="+mn-cs"/>
              <a:sym typeface="Arial"/>
            </a:endParaRPr>
          </a:p>
        </p:txBody>
      </p:sp>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2"/>
                    </p:tgtEl>
                  </p:cond>
                </p:stCondLst>
                <p:endSync evt="end" delay="0">
                  <p:rtn val="all"/>
                </p:endSync>
                <p:childTnLst>
                  <p:par>
                    <p:cTn id="3" fill="hold">
                      <p:stCondLst>
                        <p:cond delay="0"/>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78"/>
                                        </p:tgtEl>
                                        <p:attrNameLst>
                                          <p:attrName>style.visibility</p:attrName>
                                        </p:attrNameLst>
                                      </p:cBhvr>
                                      <p:to>
                                        <p:strVal val="visible"/>
                                      </p:to>
                                    </p:set>
                                    <p:animEffect transition="in" filter="fade">
                                      <p:cBhvr>
                                        <p:cTn id="7" dur="1000"/>
                                        <p:tgtEl>
                                          <p:spTgt spid="278"/>
                                        </p:tgtEl>
                                      </p:cBhvr>
                                    </p:animEffect>
                                  </p:childTnLst>
                                </p:cTn>
                              </p:par>
                            </p:childTnLst>
                          </p:cTn>
                        </p:par>
                      </p:childTnLst>
                    </p:cTn>
                  </p:par>
                </p:childTnLst>
              </p:cTn>
              <p:nextCondLst>
                <p:cond evt="onClick" delay="0">
                  <p:tgtEl>
                    <p:spTgt spid="2"/>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sp>
        <p:nvSpPr>
          <p:cNvPr id="92" name="Google Shape;92;p15"/>
          <p:cNvSpPr txBox="1">
            <a:spLocks noGrp="1"/>
          </p:cNvSpPr>
          <p:nvPr>
            <p:ph type="body" idx="2"/>
          </p:nvPr>
        </p:nvSpPr>
        <p:spPr>
          <a:xfrm>
            <a:off x="347950" y="1166150"/>
            <a:ext cx="11527800" cy="385200"/>
          </a:xfrm>
          <a:prstGeom prst="rect">
            <a:avLst/>
          </a:prstGeom>
          <a:noFill/>
          <a:ln>
            <a:noFill/>
          </a:ln>
        </p:spPr>
        <p:txBody>
          <a:bodyPr spcFirstLastPara="1" wrap="square" lIns="91425" tIns="45700" rIns="91425" bIns="45700" anchor="t" anchorCtr="0">
            <a:noAutofit/>
          </a:bodyPr>
          <a:lstStyle/>
          <a:p>
            <a:pPr marL="0" lvl="0" indent="0" algn="l" rtl="0">
              <a:lnSpc>
                <a:spcPct val="150000"/>
              </a:lnSpc>
              <a:spcBef>
                <a:spcPts val="0"/>
              </a:spcBef>
              <a:spcAft>
                <a:spcPts val="0"/>
              </a:spcAft>
              <a:buClr>
                <a:schemeClr val="dk1"/>
              </a:buClr>
              <a:buSzPts val="1800"/>
              <a:buNone/>
            </a:pPr>
            <a:r>
              <a:rPr lang="en-GB" b="1"/>
              <a:t>Explain the difference between groups of 4 and 4 equal groups. </a:t>
            </a:r>
            <a:endParaRPr b="1"/>
          </a:p>
        </p:txBody>
      </p:sp>
      <p:sp>
        <p:nvSpPr>
          <p:cNvPr id="94" name="Google Shape;94;p15"/>
          <p:cNvSpPr txBox="1"/>
          <p:nvPr/>
        </p:nvSpPr>
        <p:spPr>
          <a:xfrm>
            <a:off x="347950" y="4766075"/>
            <a:ext cx="11532000" cy="1390800"/>
          </a:xfrm>
          <a:prstGeom prst="rect">
            <a:avLst/>
          </a:prstGeom>
          <a:noFill/>
          <a:ln>
            <a:noFill/>
          </a:ln>
        </p:spPr>
        <p:txBody>
          <a:bodyPr spcFirstLastPara="1" wrap="square" lIns="91425" tIns="91425" rIns="91425" bIns="91425" anchor="t" anchorCtr="0">
            <a:noAutofit/>
          </a:bodyPr>
          <a:lstStyle/>
          <a:p>
            <a:pPr marL="0" marR="0" lvl="0" indent="0" algn="l" defTabSz="914400" rtl="0" eaLnBrk="1" fontAlgn="auto" latinLnBrk="0" hangingPunct="1">
              <a:lnSpc>
                <a:spcPct val="150000"/>
              </a:lnSpc>
              <a:spcBef>
                <a:spcPts val="0"/>
              </a:spcBef>
              <a:spcAft>
                <a:spcPts val="0"/>
              </a:spcAft>
              <a:buClr>
                <a:srgbClr val="000000"/>
              </a:buClr>
              <a:buSzTx/>
              <a:buFont typeface="Arial"/>
              <a:buNone/>
              <a:tabLst/>
              <a:defRPr/>
            </a:pPr>
            <a:r>
              <a:rPr kumimoji="0" lang="en-GB" sz="1800" b="0" i="0" u="none" strike="noStrike" kern="0" cap="none" spc="0" normalizeH="0" baseline="0" noProof="0">
                <a:ln>
                  <a:noFill/>
                </a:ln>
                <a:solidFill>
                  <a:srgbClr val="00BC89"/>
                </a:solidFill>
                <a:effectLst/>
                <a:uLnTx/>
                <a:uFillTx/>
                <a:latin typeface="Century Gothic"/>
                <a:ea typeface="Century Gothic"/>
                <a:cs typeface="Century Gothic"/>
                <a:sym typeface="Century Gothic"/>
              </a:rPr>
              <a:t>If I split the balls into groups of 4, I would have 5 groups of 4. </a:t>
            </a:r>
            <a:endParaRPr kumimoji="0" sz="1800" b="0" i="0" u="none" strike="noStrike" kern="0" cap="none" spc="0" normalizeH="0" baseline="0" noProof="0">
              <a:ln>
                <a:noFill/>
              </a:ln>
              <a:solidFill>
                <a:srgbClr val="00BC89"/>
              </a:solidFill>
              <a:effectLst/>
              <a:uLnTx/>
              <a:uFillTx/>
              <a:latin typeface="Century Gothic"/>
              <a:ea typeface="Century Gothic"/>
              <a:cs typeface="Century Gothic"/>
              <a:sym typeface="Century Gothic"/>
            </a:endParaRPr>
          </a:p>
          <a:p>
            <a:pPr marL="0" marR="0" lvl="0" indent="0" algn="l" defTabSz="914400" rtl="0" eaLnBrk="1" fontAlgn="auto" latinLnBrk="0" hangingPunct="1">
              <a:lnSpc>
                <a:spcPct val="150000"/>
              </a:lnSpc>
              <a:spcBef>
                <a:spcPts val="0"/>
              </a:spcBef>
              <a:spcAft>
                <a:spcPts val="0"/>
              </a:spcAft>
              <a:buClr>
                <a:srgbClr val="000000"/>
              </a:buClr>
              <a:buSzTx/>
              <a:buFont typeface="Arial"/>
              <a:buNone/>
              <a:tabLst/>
              <a:defRPr/>
            </a:pPr>
            <a:r>
              <a:rPr kumimoji="0" lang="en-GB" sz="1800" b="0" i="0" u="none" strike="noStrike" kern="0" cap="none" spc="0" normalizeH="0" baseline="0" noProof="0">
                <a:ln>
                  <a:noFill/>
                </a:ln>
                <a:solidFill>
                  <a:srgbClr val="00BC89"/>
                </a:solidFill>
                <a:effectLst/>
                <a:uLnTx/>
                <a:uFillTx/>
                <a:latin typeface="Century Gothic"/>
                <a:ea typeface="Century Gothic"/>
                <a:cs typeface="Century Gothic"/>
                <a:sym typeface="Century Gothic"/>
              </a:rPr>
              <a:t>If I made 4 equal groups, I would have 4 groups with 5 balls in each group. </a:t>
            </a:r>
            <a:endParaRPr kumimoji="0" sz="1800" b="0" i="0" u="none" strike="noStrike" kern="0" cap="none" spc="0" normalizeH="0" baseline="0" noProof="0">
              <a:ln>
                <a:noFill/>
              </a:ln>
              <a:solidFill>
                <a:srgbClr val="00BC89"/>
              </a:solidFill>
              <a:effectLst/>
              <a:uLnTx/>
              <a:uFillTx/>
              <a:latin typeface="Century Gothic"/>
              <a:ea typeface="Century Gothic"/>
              <a:cs typeface="Century Gothic"/>
              <a:sym typeface="Century Gothic"/>
            </a:endParaRPr>
          </a:p>
        </p:txBody>
      </p:sp>
      <p:sp>
        <p:nvSpPr>
          <p:cNvPr id="95" name="Google Shape;95;p15"/>
          <p:cNvSpPr txBox="1">
            <a:spLocks noGrp="1"/>
          </p:cNvSpPr>
          <p:nvPr>
            <p:ph type="body" idx="1"/>
          </p:nvPr>
        </p:nvSpPr>
        <p:spPr>
          <a:xfrm>
            <a:off x="347950" y="805750"/>
            <a:ext cx="6260700" cy="3207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rgbClr val="2779F5"/>
              </a:buClr>
              <a:buSzPts val="1600"/>
              <a:buNone/>
            </a:pPr>
            <a:r>
              <a:rPr lang="en-GB" b="1"/>
              <a:t>Starter:</a:t>
            </a:r>
            <a:endParaRPr b="1"/>
          </a:p>
        </p:txBody>
      </p:sp>
      <p:pic>
        <p:nvPicPr>
          <p:cNvPr id="96" name="Google Shape;96;p15"/>
          <p:cNvPicPr preferRelativeResize="0"/>
          <p:nvPr/>
        </p:nvPicPr>
        <p:blipFill>
          <a:blip r:embed="rId3">
            <a:alphaModFix/>
          </a:blip>
          <a:stretch>
            <a:fillRect/>
          </a:stretch>
        </p:blipFill>
        <p:spPr>
          <a:xfrm>
            <a:off x="1410375" y="1888600"/>
            <a:ext cx="937125" cy="937125"/>
          </a:xfrm>
          <a:prstGeom prst="rect">
            <a:avLst/>
          </a:prstGeom>
          <a:noFill/>
          <a:ln>
            <a:noFill/>
          </a:ln>
        </p:spPr>
      </p:pic>
      <p:pic>
        <p:nvPicPr>
          <p:cNvPr id="97" name="Google Shape;97;p15"/>
          <p:cNvPicPr preferRelativeResize="0"/>
          <p:nvPr/>
        </p:nvPicPr>
        <p:blipFill>
          <a:blip r:embed="rId3">
            <a:alphaModFix/>
          </a:blip>
          <a:stretch>
            <a:fillRect/>
          </a:stretch>
        </p:blipFill>
        <p:spPr>
          <a:xfrm>
            <a:off x="1410375" y="2881725"/>
            <a:ext cx="937125" cy="937125"/>
          </a:xfrm>
          <a:prstGeom prst="rect">
            <a:avLst/>
          </a:prstGeom>
          <a:noFill/>
          <a:ln>
            <a:noFill/>
          </a:ln>
        </p:spPr>
      </p:pic>
      <p:pic>
        <p:nvPicPr>
          <p:cNvPr id="98" name="Google Shape;98;p15"/>
          <p:cNvPicPr preferRelativeResize="0"/>
          <p:nvPr/>
        </p:nvPicPr>
        <p:blipFill>
          <a:blip r:embed="rId3">
            <a:alphaModFix/>
          </a:blip>
          <a:stretch>
            <a:fillRect/>
          </a:stretch>
        </p:blipFill>
        <p:spPr>
          <a:xfrm>
            <a:off x="2347500" y="1888600"/>
            <a:ext cx="937125" cy="937125"/>
          </a:xfrm>
          <a:prstGeom prst="rect">
            <a:avLst/>
          </a:prstGeom>
          <a:noFill/>
          <a:ln>
            <a:noFill/>
          </a:ln>
        </p:spPr>
      </p:pic>
      <p:pic>
        <p:nvPicPr>
          <p:cNvPr id="99" name="Google Shape;99;p15"/>
          <p:cNvPicPr preferRelativeResize="0"/>
          <p:nvPr/>
        </p:nvPicPr>
        <p:blipFill>
          <a:blip r:embed="rId3">
            <a:alphaModFix/>
          </a:blip>
          <a:stretch>
            <a:fillRect/>
          </a:stretch>
        </p:blipFill>
        <p:spPr>
          <a:xfrm>
            <a:off x="2347500" y="2881725"/>
            <a:ext cx="937125" cy="937125"/>
          </a:xfrm>
          <a:prstGeom prst="rect">
            <a:avLst/>
          </a:prstGeom>
          <a:noFill/>
          <a:ln>
            <a:noFill/>
          </a:ln>
        </p:spPr>
      </p:pic>
      <p:pic>
        <p:nvPicPr>
          <p:cNvPr id="100" name="Google Shape;100;p15"/>
          <p:cNvPicPr preferRelativeResize="0"/>
          <p:nvPr/>
        </p:nvPicPr>
        <p:blipFill>
          <a:blip r:embed="rId3">
            <a:alphaModFix/>
          </a:blip>
          <a:stretch>
            <a:fillRect/>
          </a:stretch>
        </p:blipFill>
        <p:spPr>
          <a:xfrm>
            <a:off x="3284625" y="1888600"/>
            <a:ext cx="937125" cy="937125"/>
          </a:xfrm>
          <a:prstGeom prst="rect">
            <a:avLst/>
          </a:prstGeom>
          <a:noFill/>
          <a:ln>
            <a:noFill/>
          </a:ln>
        </p:spPr>
      </p:pic>
      <p:pic>
        <p:nvPicPr>
          <p:cNvPr id="101" name="Google Shape;101;p15"/>
          <p:cNvPicPr preferRelativeResize="0"/>
          <p:nvPr/>
        </p:nvPicPr>
        <p:blipFill>
          <a:blip r:embed="rId3">
            <a:alphaModFix/>
          </a:blip>
          <a:stretch>
            <a:fillRect/>
          </a:stretch>
        </p:blipFill>
        <p:spPr>
          <a:xfrm>
            <a:off x="3284625" y="2881725"/>
            <a:ext cx="937125" cy="937125"/>
          </a:xfrm>
          <a:prstGeom prst="rect">
            <a:avLst/>
          </a:prstGeom>
          <a:noFill/>
          <a:ln>
            <a:noFill/>
          </a:ln>
        </p:spPr>
      </p:pic>
      <p:pic>
        <p:nvPicPr>
          <p:cNvPr id="102" name="Google Shape;102;p15"/>
          <p:cNvPicPr preferRelativeResize="0"/>
          <p:nvPr/>
        </p:nvPicPr>
        <p:blipFill>
          <a:blip r:embed="rId3">
            <a:alphaModFix/>
          </a:blip>
          <a:stretch>
            <a:fillRect/>
          </a:stretch>
        </p:blipFill>
        <p:spPr>
          <a:xfrm>
            <a:off x="4221750" y="1888600"/>
            <a:ext cx="937125" cy="937125"/>
          </a:xfrm>
          <a:prstGeom prst="rect">
            <a:avLst/>
          </a:prstGeom>
          <a:noFill/>
          <a:ln>
            <a:noFill/>
          </a:ln>
        </p:spPr>
      </p:pic>
      <p:pic>
        <p:nvPicPr>
          <p:cNvPr id="103" name="Google Shape;103;p15"/>
          <p:cNvPicPr preferRelativeResize="0"/>
          <p:nvPr/>
        </p:nvPicPr>
        <p:blipFill>
          <a:blip r:embed="rId3">
            <a:alphaModFix/>
          </a:blip>
          <a:stretch>
            <a:fillRect/>
          </a:stretch>
        </p:blipFill>
        <p:spPr>
          <a:xfrm>
            <a:off x="4221750" y="2881725"/>
            <a:ext cx="937125" cy="937125"/>
          </a:xfrm>
          <a:prstGeom prst="rect">
            <a:avLst/>
          </a:prstGeom>
          <a:noFill/>
          <a:ln>
            <a:noFill/>
          </a:ln>
        </p:spPr>
      </p:pic>
      <p:pic>
        <p:nvPicPr>
          <p:cNvPr id="104" name="Google Shape;104;p15"/>
          <p:cNvPicPr preferRelativeResize="0"/>
          <p:nvPr/>
        </p:nvPicPr>
        <p:blipFill>
          <a:blip r:embed="rId3">
            <a:alphaModFix/>
          </a:blip>
          <a:stretch>
            <a:fillRect/>
          </a:stretch>
        </p:blipFill>
        <p:spPr>
          <a:xfrm>
            <a:off x="5158875" y="1888600"/>
            <a:ext cx="937125" cy="937125"/>
          </a:xfrm>
          <a:prstGeom prst="rect">
            <a:avLst/>
          </a:prstGeom>
          <a:noFill/>
          <a:ln>
            <a:noFill/>
          </a:ln>
        </p:spPr>
      </p:pic>
      <p:pic>
        <p:nvPicPr>
          <p:cNvPr id="105" name="Google Shape;105;p15"/>
          <p:cNvPicPr preferRelativeResize="0"/>
          <p:nvPr/>
        </p:nvPicPr>
        <p:blipFill>
          <a:blip r:embed="rId3">
            <a:alphaModFix/>
          </a:blip>
          <a:stretch>
            <a:fillRect/>
          </a:stretch>
        </p:blipFill>
        <p:spPr>
          <a:xfrm>
            <a:off x="5158875" y="2881725"/>
            <a:ext cx="937125" cy="937125"/>
          </a:xfrm>
          <a:prstGeom prst="rect">
            <a:avLst/>
          </a:prstGeom>
          <a:noFill/>
          <a:ln>
            <a:noFill/>
          </a:ln>
        </p:spPr>
      </p:pic>
      <p:pic>
        <p:nvPicPr>
          <p:cNvPr id="106" name="Google Shape;106;p15"/>
          <p:cNvPicPr preferRelativeResize="0"/>
          <p:nvPr/>
        </p:nvPicPr>
        <p:blipFill>
          <a:blip r:embed="rId3">
            <a:alphaModFix/>
          </a:blip>
          <a:stretch>
            <a:fillRect/>
          </a:stretch>
        </p:blipFill>
        <p:spPr>
          <a:xfrm>
            <a:off x="6096000" y="1888600"/>
            <a:ext cx="937125" cy="937125"/>
          </a:xfrm>
          <a:prstGeom prst="rect">
            <a:avLst/>
          </a:prstGeom>
          <a:noFill/>
          <a:ln>
            <a:noFill/>
          </a:ln>
        </p:spPr>
      </p:pic>
      <p:pic>
        <p:nvPicPr>
          <p:cNvPr id="107" name="Google Shape;107;p15"/>
          <p:cNvPicPr preferRelativeResize="0"/>
          <p:nvPr/>
        </p:nvPicPr>
        <p:blipFill>
          <a:blip r:embed="rId3">
            <a:alphaModFix/>
          </a:blip>
          <a:stretch>
            <a:fillRect/>
          </a:stretch>
        </p:blipFill>
        <p:spPr>
          <a:xfrm>
            <a:off x="6096000" y="2881725"/>
            <a:ext cx="937125" cy="937125"/>
          </a:xfrm>
          <a:prstGeom prst="rect">
            <a:avLst/>
          </a:prstGeom>
          <a:noFill/>
          <a:ln>
            <a:noFill/>
          </a:ln>
        </p:spPr>
      </p:pic>
      <p:pic>
        <p:nvPicPr>
          <p:cNvPr id="108" name="Google Shape;108;p15"/>
          <p:cNvPicPr preferRelativeResize="0"/>
          <p:nvPr/>
        </p:nvPicPr>
        <p:blipFill>
          <a:blip r:embed="rId3">
            <a:alphaModFix/>
          </a:blip>
          <a:stretch>
            <a:fillRect/>
          </a:stretch>
        </p:blipFill>
        <p:spPr>
          <a:xfrm>
            <a:off x="7033125" y="1888600"/>
            <a:ext cx="937125" cy="937125"/>
          </a:xfrm>
          <a:prstGeom prst="rect">
            <a:avLst/>
          </a:prstGeom>
          <a:noFill/>
          <a:ln>
            <a:noFill/>
          </a:ln>
        </p:spPr>
      </p:pic>
      <p:pic>
        <p:nvPicPr>
          <p:cNvPr id="109" name="Google Shape;109;p15"/>
          <p:cNvPicPr preferRelativeResize="0"/>
          <p:nvPr/>
        </p:nvPicPr>
        <p:blipFill>
          <a:blip r:embed="rId3">
            <a:alphaModFix/>
          </a:blip>
          <a:stretch>
            <a:fillRect/>
          </a:stretch>
        </p:blipFill>
        <p:spPr>
          <a:xfrm>
            <a:off x="7033125" y="2881725"/>
            <a:ext cx="937125" cy="937125"/>
          </a:xfrm>
          <a:prstGeom prst="rect">
            <a:avLst/>
          </a:prstGeom>
          <a:noFill/>
          <a:ln>
            <a:noFill/>
          </a:ln>
        </p:spPr>
      </p:pic>
      <p:pic>
        <p:nvPicPr>
          <p:cNvPr id="110" name="Google Shape;110;p15"/>
          <p:cNvPicPr preferRelativeResize="0"/>
          <p:nvPr/>
        </p:nvPicPr>
        <p:blipFill>
          <a:blip r:embed="rId3">
            <a:alphaModFix/>
          </a:blip>
          <a:stretch>
            <a:fillRect/>
          </a:stretch>
        </p:blipFill>
        <p:spPr>
          <a:xfrm>
            <a:off x="7970250" y="1888600"/>
            <a:ext cx="937125" cy="937125"/>
          </a:xfrm>
          <a:prstGeom prst="rect">
            <a:avLst/>
          </a:prstGeom>
          <a:noFill/>
          <a:ln>
            <a:noFill/>
          </a:ln>
        </p:spPr>
      </p:pic>
      <p:pic>
        <p:nvPicPr>
          <p:cNvPr id="111" name="Google Shape;111;p15"/>
          <p:cNvPicPr preferRelativeResize="0"/>
          <p:nvPr/>
        </p:nvPicPr>
        <p:blipFill>
          <a:blip r:embed="rId3">
            <a:alphaModFix/>
          </a:blip>
          <a:stretch>
            <a:fillRect/>
          </a:stretch>
        </p:blipFill>
        <p:spPr>
          <a:xfrm>
            <a:off x="7970250" y="2881725"/>
            <a:ext cx="937125" cy="937125"/>
          </a:xfrm>
          <a:prstGeom prst="rect">
            <a:avLst/>
          </a:prstGeom>
          <a:noFill/>
          <a:ln>
            <a:noFill/>
          </a:ln>
        </p:spPr>
      </p:pic>
      <p:pic>
        <p:nvPicPr>
          <p:cNvPr id="112" name="Google Shape;112;p15"/>
          <p:cNvPicPr preferRelativeResize="0"/>
          <p:nvPr/>
        </p:nvPicPr>
        <p:blipFill>
          <a:blip r:embed="rId3">
            <a:alphaModFix/>
          </a:blip>
          <a:stretch>
            <a:fillRect/>
          </a:stretch>
        </p:blipFill>
        <p:spPr>
          <a:xfrm>
            <a:off x="8907375" y="1888600"/>
            <a:ext cx="937125" cy="937125"/>
          </a:xfrm>
          <a:prstGeom prst="rect">
            <a:avLst/>
          </a:prstGeom>
          <a:noFill/>
          <a:ln>
            <a:noFill/>
          </a:ln>
        </p:spPr>
      </p:pic>
      <p:pic>
        <p:nvPicPr>
          <p:cNvPr id="113" name="Google Shape;113;p15"/>
          <p:cNvPicPr preferRelativeResize="0"/>
          <p:nvPr/>
        </p:nvPicPr>
        <p:blipFill>
          <a:blip r:embed="rId3">
            <a:alphaModFix/>
          </a:blip>
          <a:stretch>
            <a:fillRect/>
          </a:stretch>
        </p:blipFill>
        <p:spPr>
          <a:xfrm>
            <a:off x="8907375" y="2881725"/>
            <a:ext cx="937125" cy="937125"/>
          </a:xfrm>
          <a:prstGeom prst="rect">
            <a:avLst/>
          </a:prstGeom>
          <a:noFill/>
          <a:ln>
            <a:noFill/>
          </a:ln>
        </p:spPr>
      </p:pic>
      <p:pic>
        <p:nvPicPr>
          <p:cNvPr id="114" name="Google Shape;114;p15"/>
          <p:cNvPicPr preferRelativeResize="0"/>
          <p:nvPr/>
        </p:nvPicPr>
        <p:blipFill>
          <a:blip r:embed="rId3">
            <a:alphaModFix/>
          </a:blip>
          <a:stretch>
            <a:fillRect/>
          </a:stretch>
        </p:blipFill>
        <p:spPr>
          <a:xfrm>
            <a:off x="9844500" y="1888600"/>
            <a:ext cx="937125" cy="937125"/>
          </a:xfrm>
          <a:prstGeom prst="rect">
            <a:avLst/>
          </a:prstGeom>
          <a:noFill/>
          <a:ln>
            <a:noFill/>
          </a:ln>
        </p:spPr>
      </p:pic>
      <p:pic>
        <p:nvPicPr>
          <p:cNvPr id="115" name="Google Shape;115;p15"/>
          <p:cNvPicPr preferRelativeResize="0"/>
          <p:nvPr/>
        </p:nvPicPr>
        <p:blipFill>
          <a:blip r:embed="rId3">
            <a:alphaModFix/>
          </a:blip>
          <a:stretch>
            <a:fillRect/>
          </a:stretch>
        </p:blipFill>
        <p:spPr>
          <a:xfrm>
            <a:off x="9844500" y="2881725"/>
            <a:ext cx="937125" cy="937125"/>
          </a:xfrm>
          <a:prstGeom prst="rect">
            <a:avLst/>
          </a:prstGeom>
          <a:noFill/>
          <a:ln>
            <a:noFill/>
          </a:ln>
        </p:spPr>
      </p:pic>
      <p:sp>
        <p:nvSpPr>
          <p:cNvPr id="2" name="Rectangle: Rounded Corners 1">
            <a:extLst>
              <a:ext uri="{FF2B5EF4-FFF2-40B4-BE49-F238E27FC236}">
                <a16:creationId xmlns:a16="http://schemas.microsoft.com/office/drawing/2014/main" id="{99A92A76-2343-4B5B-8BE5-43E4D40E366E}"/>
              </a:ext>
            </a:extLst>
          </p:cNvPr>
          <p:cNvSpPr/>
          <p:nvPr/>
        </p:nvSpPr>
        <p:spPr>
          <a:xfrm>
            <a:off x="10721950" y="6166603"/>
            <a:ext cx="1140448" cy="385253"/>
          </a:xfrm>
          <a:prstGeom prst="roundRect">
            <a:avLst/>
          </a:prstGeom>
          <a:solidFill>
            <a:srgbClr val="2779F5"/>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1800" b="0" i="0" u="none" strike="noStrike" kern="0" cap="none" spc="0" normalizeH="0" baseline="0" noProof="0" dirty="0">
                <a:ln>
                  <a:noFill/>
                </a:ln>
                <a:solidFill>
                  <a:srgbClr val="FFFFFF"/>
                </a:solidFill>
                <a:effectLst/>
                <a:uLnTx/>
                <a:uFillTx/>
                <a:latin typeface="Century Gothic"/>
                <a:ea typeface="Century Gothic"/>
                <a:cs typeface="Century Gothic"/>
                <a:sym typeface="Century Gothic"/>
              </a:rPr>
              <a:t>Answers</a:t>
            </a:r>
            <a:endParaRPr kumimoji="0" lang="en-GB" sz="1400" b="0" i="0" u="none" strike="noStrike" kern="0" cap="none" spc="0" normalizeH="0" baseline="0" noProof="0" dirty="0">
              <a:ln>
                <a:noFill/>
              </a:ln>
              <a:solidFill>
                <a:srgbClr val="FFFFFF"/>
              </a:solidFill>
              <a:effectLst/>
              <a:uLnTx/>
              <a:uFillTx/>
              <a:latin typeface="Arial"/>
              <a:ea typeface="+mn-ea"/>
              <a:cs typeface="+mn-cs"/>
              <a:sym typeface="Arial"/>
            </a:endParaRPr>
          </a:p>
        </p:txBody>
      </p:sp>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2"/>
                    </p:tgtEl>
                  </p:cond>
                </p:stCondLst>
                <p:endSync evt="end" delay="0">
                  <p:rtn val="all"/>
                </p:endSync>
                <p:childTnLst>
                  <p:par>
                    <p:cTn id="3" fill="hold">
                      <p:stCondLst>
                        <p:cond delay="0"/>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4"/>
                                        </p:tgtEl>
                                        <p:attrNameLst>
                                          <p:attrName>style.visibility</p:attrName>
                                        </p:attrNameLst>
                                      </p:cBhvr>
                                      <p:to>
                                        <p:strVal val="visible"/>
                                      </p:to>
                                    </p:set>
                                    <p:animEffect transition="in" filter="fade">
                                      <p:cBhvr>
                                        <p:cTn id="7" dur="1000"/>
                                        <p:tgtEl>
                                          <p:spTgt spid="94"/>
                                        </p:tgtEl>
                                      </p:cBhvr>
                                    </p:animEffect>
                                  </p:childTnLst>
                                </p:cTn>
                              </p:par>
                            </p:childTnLst>
                          </p:cTn>
                        </p:par>
                      </p:childTnLst>
                    </p:cTn>
                  </p:par>
                </p:childTnLst>
              </p:cTn>
              <p:nextCondLst>
                <p:cond evt="onClick" delay="0">
                  <p:tgtEl>
                    <p:spTgt spid="2"/>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20"/>
        <p:cNvGrpSpPr/>
        <p:nvPr/>
      </p:nvGrpSpPr>
      <p:grpSpPr>
        <a:xfrm>
          <a:off x="0" y="0"/>
          <a:ext cx="0" cy="0"/>
          <a:chOff x="0" y="0"/>
          <a:chExt cx="0" cy="0"/>
        </a:xfrm>
      </p:grpSpPr>
      <p:sp>
        <p:nvSpPr>
          <p:cNvPr id="121" name="Google Shape;121;p16"/>
          <p:cNvSpPr txBox="1">
            <a:spLocks noGrp="1"/>
          </p:cNvSpPr>
          <p:nvPr>
            <p:ph type="body" idx="1"/>
          </p:nvPr>
        </p:nvSpPr>
        <p:spPr>
          <a:xfrm>
            <a:off x="347950" y="814900"/>
            <a:ext cx="11536800" cy="1245900"/>
          </a:xfrm>
          <a:prstGeom prst="rect">
            <a:avLst/>
          </a:prstGeom>
          <a:noFill/>
          <a:ln>
            <a:noFill/>
          </a:ln>
        </p:spPr>
        <p:txBody>
          <a:bodyPr spcFirstLastPara="1" wrap="square" lIns="91425" tIns="45700" rIns="91425" bIns="45700" anchor="t" anchorCtr="0">
            <a:noAutofit/>
          </a:bodyPr>
          <a:lstStyle/>
          <a:p>
            <a:pPr marL="0" lvl="0" indent="0" algn="l" rtl="0">
              <a:lnSpc>
                <a:spcPct val="150000"/>
              </a:lnSpc>
              <a:spcBef>
                <a:spcPts val="0"/>
              </a:spcBef>
              <a:spcAft>
                <a:spcPts val="0"/>
              </a:spcAft>
              <a:buClr>
                <a:schemeClr val="dk1"/>
              </a:buClr>
              <a:buSzPts val="1800"/>
              <a:buNone/>
            </a:pPr>
            <a:r>
              <a:rPr lang="en-GB" b="1"/>
              <a:t>If I know that 4 x 8 = 32, what division questions do I also know? </a:t>
            </a:r>
            <a:endParaRPr b="1"/>
          </a:p>
          <a:p>
            <a:pPr marL="0" lvl="0" indent="0" algn="l" rtl="0">
              <a:lnSpc>
                <a:spcPct val="150000"/>
              </a:lnSpc>
              <a:spcBef>
                <a:spcPts val="0"/>
              </a:spcBef>
              <a:spcAft>
                <a:spcPts val="0"/>
              </a:spcAft>
              <a:buClr>
                <a:schemeClr val="dk1"/>
              </a:buClr>
              <a:buSzPts val="1800"/>
              <a:buNone/>
            </a:pPr>
            <a:r>
              <a:rPr lang="en-GB"/>
              <a:t>Explain your answer.</a:t>
            </a:r>
            <a:endParaRPr/>
          </a:p>
        </p:txBody>
      </p:sp>
      <p:sp>
        <p:nvSpPr>
          <p:cNvPr id="123" name="Google Shape;123;p16"/>
          <p:cNvSpPr txBox="1"/>
          <p:nvPr/>
        </p:nvSpPr>
        <p:spPr>
          <a:xfrm>
            <a:off x="347950" y="2656175"/>
            <a:ext cx="1827300" cy="1694400"/>
          </a:xfrm>
          <a:prstGeom prst="rect">
            <a:avLst/>
          </a:prstGeom>
          <a:noFill/>
          <a:ln>
            <a:noFill/>
          </a:ln>
        </p:spPr>
        <p:txBody>
          <a:bodyPr spcFirstLastPara="1" wrap="square" lIns="91425" tIns="91425" rIns="91425" bIns="91425" anchor="t" anchorCtr="0">
            <a:noAutofit/>
          </a:bodyPr>
          <a:lstStyle/>
          <a:p>
            <a:pPr marL="0" marR="0" lvl="0" indent="0" algn="l" defTabSz="914400" rtl="0" eaLnBrk="1" fontAlgn="auto" latinLnBrk="0" hangingPunct="1">
              <a:lnSpc>
                <a:spcPct val="150000"/>
              </a:lnSpc>
              <a:spcBef>
                <a:spcPts val="0"/>
              </a:spcBef>
              <a:spcAft>
                <a:spcPts val="0"/>
              </a:spcAft>
              <a:buClr>
                <a:srgbClr val="000000"/>
              </a:buClr>
              <a:buSzTx/>
              <a:buFont typeface="Arial"/>
              <a:buNone/>
              <a:tabLst/>
              <a:defRPr/>
            </a:pPr>
            <a:r>
              <a:rPr kumimoji="0" lang="en-GB" sz="1800" b="0" i="0" u="none" strike="noStrike" kern="0" cap="none" spc="0" normalizeH="0" baseline="0" noProof="0" dirty="0">
                <a:ln>
                  <a:noFill/>
                </a:ln>
                <a:solidFill>
                  <a:srgbClr val="00BC89"/>
                </a:solidFill>
                <a:effectLst/>
                <a:uLnTx/>
                <a:uFillTx/>
                <a:latin typeface="Century Gothic"/>
                <a:ea typeface="Century Gothic"/>
                <a:cs typeface="Century Gothic"/>
                <a:sym typeface="Century Gothic"/>
              </a:rPr>
              <a:t>32 ÷ 8 = 4</a:t>
            </a:r>
            <a:endParaRPr kumimoji="0" sz="1800" b="0" i="0" u="none" strike="noStrike" kern="0" cap="none" spc="0" normalizeH="0" baseline="0" noProof="0" dirty="0">
              <a:ln>
                <a:noFill/>
              </a:ln>
              <a:solidFill>
                <a:srgbClr val="00BC89"/>
              </a:solidFill>
              <a:effectLst/>
              <a:uLnTx/>
              <a:uFillTx/>
              <a:latin typeface="Century Gothic"/>
              <a:ea typeface="Century Gothic"/>
              <a:cs typeface="Century Gothic"/>
              <a:sym typeface="Century Gothic"/>
            </a:endParaRPr>
          </a:p>
          <a:p>
            <a:pPr marL="0" marR="0" lvl="0" indent="0" algn="l" defTabSz="914400" rtl="0" eaLnBrk="1" fontAlgn="auto" latinLnBrk="0" hangingPunct="1">
              <a:lnSpc>
                <a:spcPct val="150000"/>
              </a:lnSpc>
              <a:spcBef>
                <a:spcPts val="0"/>
              </a:spcBef>
              <a:spcAft>
                <a:spcPts val="0"/>
              </a:spcAft>
              <a:buClr>
                <a:srgbClr val="000000"/>
              </a:buClr>
              <a:buSzTx/>
              <a:buFont typeface="Arial"/>
              <a:buNone/>
              <a:tabLst/>
              <a:defRPr/>
            </a:pPr>
            <a:r>
              <a:rPr kumimoji="0" lang="en-GB" sz="1800" b="0" i="0" u="none" strike="noStrike" kern="0" cap="none" spc="0" normalizeH="0" baseline="0" noProof="0" dirty="0">
                <a:ln>
                  <a:noFill/>
                </a:ln>
                <a:solidFill>
                  <a:srgbClr val="00BC89"/>
                </a:solidFill>
                <a:effectLst/>
                <a:uLnTx/>
                <a:uFillTx/>
                <a:latin typeface="Century Gothic"/>
                <a:ea typeface="Century Gothic"/>
                <a:cs typeface="Century Gothic"/>
                <a:sym typeface="Century Gothic"/>
              </a:rPr>
              <a:t>32 ÷ 4 = 8 </a:t>
            </a:r>
            <a:endParaRPr kumimoji="0" sz="1800" b="0" i="0" u="none" strike="noStrike" kern="0" cap="none" spc="0" normalizeH="0" baseline="0" noProof="0" dirty="0">
              <a:ln>
                <a:noFill/>
              </a:ln>
              <a:solidFill>
                <a:srgbClr val="00BC89"/>
              </a:solidFill>
              <a:effectLst/>
              <a:uLnTx/>
              <a:uFillTx/>
              <a:latin typeface="Century Gothic"/>
              <a:ea typeface="Century Gothic"/>
              <a:cs typeface="Century Gothic"/>
              <a:sym typeface="Century Gothic"/>
            </a:endParaRPr>
          </a:p>
          <a:p>
            <a:pPr marL="0" marR="0" lvl="0" indent="0" algn="l" defTabSz="914400" rtl="0" eaLnBrk="1" fontAlgn="auto" latinLnBrk="0" hangingPunct="1">
              <a:lnSpc>
                <a:spcPct val="150000"/>
              </a:lnSpc>
              <a:spcBef>
                <a:spcPts val="0"/>
              </a:spcBef>
              <a:spcAft>
                <a:spcPts val="0"/>
              </a:spcAft>
              <a:buClr>
                <a:srgbClr val="000000"/>
              </a:buClr>
              <a:buSzTx/>
              <a:buFont typeface="Arial"/>
              <a:buNone/>
              <a:tabLst/>
              <a:defRPr/>
            </a:pPr>
            <a:r>
              <a:rPr kumimoji="0" lang="en-GB" sz="1800" b="0" i="0" u="none" strike="noStrike" kern="0" cap="none" spc="0" normalizeH="0" baseline="0" noProof="0" dirty="0">
                <a:ln>
                  <a:noFill/>
                </a:ln>
                <a:solidFill>
                  <a:srgbClr val="00BC89"/>
                </a:solidFill>
                <a:effectLst/>
                <a:uLnTx/>
                <a:uFillTx/>
                <a:latin typeface="Century Gothic"/>
                <a:ea typeface="Century Gothic"/>
                <a:cs typeface="Century Gothic"/>
                <a:sym typeface="Century Gothic"/>
              </a:rPr>
              <a:t>4 = 32 ÷ 8</a:t>
            </a:r>
            <a:endParaRPr kumimoji="0" sz="1800" b="0" i="0" u="none" strike="noStrike" kern="0" cap="none" spc="0" normalizeH="0" baseline="0" noProof="0" dirty="0">
              <a:ln>
                <a:noFill/>
              </a:ln>
              <a:solidFill>
                <a:srgbClr val="00BC89"/>
              </a:solidFill>
              <a:effectLst/>
              <a:uLnTx/>
              <a:uFillTx/>
              <a:latin typeface="Century Gothic"/>
              <a:ea typeface="Century Gothic"/>
              <a:cs typeface="Century Gothic"/>
              <a:sym typeface="Century Gothic"/>
            </a:endParaRPr>
          </a:p>
          <a:p>
            <a:pPr marL="0" marR="0" lvl="0" indent="0" algn="l" defTabSz="914400" rtl="0" eaLnBrk="1" fontAlgn="auto" latinLnBrk="0" hangingPunct="1">
              <a:lnSpc>
                <a:spcPct val="150000"/>
              </a:lnSpc>
              <a:spcBef>
                <a:spcPts val="0"/>
              </a:spcBef>
              <a:spcAft>
                <a:spcPts val="0"/>
              </a:spcAft>
              <a:buClr>
                <a:srgbClr val="000000"/>
              </a:buClr>
              <a:buSzTx/>
              <a:buFont typeface="Arial"/>
              <a:buNone/>
              <a:tabLst/>
              <a:defRPr/>
            </a:pPr>
            <a:r>
              <a:rPr kumimoji="0" lang="en-GB" sz="1800" b="0" i="0" u="none" strike="noStrike" kern="0" cap="none" spc="0" normalizeH="0" baseline="0" noProof="0" dirty="0">
                <a:ln>
                  <a:noFill/>
                </a:ln>
                <a:solidFill>
                  <a:srgbClr val="00BC89"/>
                </a:solidFill>
                <a:effectLst/>
                <a:uLnTx/>
                <a:uFillTx/>
                <a:latin typeface="Century Gothic"/>
                <a:ea typeface="Century Gothic"/>
                <a:cs typeface="Century Gothic"/>
                <a:sym typeface="Century Gothic"/>
              </a:rPr>
              <a:t>8 = 32 ÷ 4</a:t>
            </a:r>
            <a:endParaRPr kumimoji="0" sz="1800" b="0" i="0" u="none" strike="noStrike" kern="0" cap="none" spc="0" normalizeH="0" baseline="0" noProof="0" dirty="0">
              <a:ln>
                <a:noFill/>
              </a:ln>
              <a:solidFill>
                <a:srgbClr val="00BC89"/>
              </a:solidFill>
              <a:effectLst/>
              <a:uLnTx/>
              <a:uFillTx/>
              <a:latin typeface="Century Gothic"/>
              <a:ea typeface="Century Gothic"/>
              <a:cs typeface="Century Gothic"/>
              <a:sym typeface="Century Gothic"/>
            </a:endParaRPr>
          </a:p>
        </p:txBody>
      </p:sp>
      <p:sp>
        <p:nvSpPr>
          <p:cNvPr id="2" name="Rectangle: Rounded Corners 1">
            <a:extLst>
              <a:ext uri="{FF2B5EF4-FFF2-40B4-BE49-F238E27FC236}">
                <a16:creationId xmlns:a16="http://schemas.microsoft.com/office/drawing/2014/main" id="{A90B5338-6F00-499D-A839-059A1EE79AC8}"/>
              </a:ext>
            </a:extLst>
          </p:cNvPr>
          <p:cNvSpPr/>
          <p:nvPr/>
        </p:nvSpPr>
        <p:spPr>
          <a:xfrm>
            <a:off x="10721950" y="6166603"/>
            <a:ext cx="1140448" cy="385253"/>
          </a:xfrm>
          <a:prstGeom prst="roundRect">
            <a:avLst/>
          </a:prstGeom>
          <a:solidFill>
            <a:srgbClr val="2779F5"/>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1800" b="0" i="0" u="none" strike="noStrike" kern="0" cap="none" spc="0" normalizeH="0" baseline="0" noProof="0" dirty="0">
                <a:ln>
                  <a:noFill/>
                </a:ln>
                <a:solidFill>
                  <a:srgbClr val="FFFFFF"/>
                </a:solidFill>
                <a:effectLst/>
                <a:uLnTx/>
                <a:uFillTx/>
                <a:latin typeface="Century Gothic"/>
                <a:ea typeface="Century Gothic"/>
                <a:cs typeface="Century Gothic"/>
                <a:sym typeface="Century Gothic"/>
              </a:rPr>
              <a:t>Answers</a:t>
            </a:r>
            <a:endParaRPr kumimoji="0" lang="en-GB" sz="1400" b="0" i="0" u="none" strike="noStrike" kern="0" cap="none" spc="0" normalizeH="0" baseline="0" noProof="0" dirty="0">
              <a:ln>
                <a:noFill/>
              </a:ln>
              <a:solidFill>
                <a:srgbClr val="FFFFFF"/>
              </a:solidFill>
              <a:effectLst/>
              <a:uLnTx/>
              <a:uFillTx/>
              <a:latin typeface="Arial"/>
              <a:ea typeface="+mn-ea"/>
              <a:cs typeface="+mn-cs"/>
              <a:sym typeface="Arial"/>
            </a:endParaRPr>
          </a:p>
        </p:txBody>
      </p:sp>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2"/>
                    </p:tgtEl>
                  </p:cond>
                </p:stCondLst>
                <p:endSync evt="end" delay="0">
                  <p:rtn val="all"/>
                </p:endSync>
                <p:childTnLst>
                  <p:par>
                    <p:cTn id="3" fill="hold">
                      <p:stCondLst>
                        <p:cond delay="0"/>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23"/>
                                        </p:tgtEl>
                                        <p:attrNameLst>
                                          <p:attrName>style.visibility</p:attrName>
                                        </p:attrNameLst>
                                      </p:cBhvr>
                                      <p:to>
                                        <p:strVal val="visible"/>
                                      </p:to>
                                    </p:set>
                                    <p:animEffect transition="in" filter="fade">
                                      <p:cBhvr>
                                        <p:cTn id="7" dur="1000"/>
                                        <p:tgtEl>
                                          <p:spTgt spid="123"/>
                                        </p:tgtEl>
                                      </p:cBhvr>
                                    </p:animEffect>
                                  </p:childTnLst>
                                </p:cTn>
                              </p:par>
                            </p:childTnLst>
                          </p:cTn>
                        </p:par>
                      </p:childTnLst>
                    </p:cTn>
                  </p:par>
                </p:childTnLst>
              </p:cTn>
              <p:nextCondLst>
                <p:cond evt="onClick" delay="0">
                  <p:tgtEl>
                    <p:spTgt spid="2"/>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28"/>
        <p:cNvGrpSpPr/>
        <p:nvPr/>
      </p:nvGrpSpPr>
      <p:grpSpPr>
        <a:xfrm>
          <a:off x="0" y="0"/>
          <a:ext cx="0" cy="0"/>
          <a:chOff x="0" y="0"/>
          <a:chExt cx="0" cy="0"/>
        </a:xfrm>
      </p:grpSpPr>
      <p:sp>
        <p:nvSpPr>
          <p:cNvPr id="129" name="Google Shape;129;p17"/>
          <p:cNvSpPr txBox="1">
            <a:spLocks noGrp="1"/>
          </p:cNvSpPr>
          <p:nvPr>
            <p:ph type="body" idx="1"/>
          </p:nvPr>
        </p:nvSpPr>
        <p:spPr>
          <a:xfrm>
            <a:off x="347950" y="805750"/>
            <a:ext cx="6260700" cy="320700"/>
          </a:xfrm>
          <a:prstGeom prst="rect">
            <a:avLst/>
          </a:prstGeom>
          <a:noFill/>
          <a:ln>
            <a:noFill/>
          </a:ln>
        </p:spPr>
        <p:txBody>
          <a:bodyPr spcFirstLastPara="1" wrap="square" lIns="91425" tIns="45700" rIns="91425" bIns="45700" anchor="t" anchorCtr="0">
            <a:noAutofit/>
          </a:bodyPr>
          <a:lstStyle/>
          <a:p>
            <a:pPr marL="0" lvl="0" indent="0" algn="l" rtl="0">
              <a:lnSpc>
                <a:spcPct val="150000"/>
              </a:lnSpc>
              <a:spcBef>
                <a:spcPts val="0"/>
              </a:spcBef>
              <a:spcAft>
                <a:spcPts val="0"/>
              </a:spcAft>
              <a:buClr>
                <a:srgbClr val="2779F5"/>
              </a:buClr>
              <a:buSzPts val="1600"/>
              <a:buNone/>
            </a:pPr>
            <a:r>
              <a:rPr lang="en-GB" b="1"/>
              <a:t>Guided Practice:</a:t>
            </a:r>
            <a:endParaRPr b="1"/>
          </a:p>
        </p:txBody>
      </p:sp>
      <p:sp>
        <p:nvSpPr>
          <p:cNvPr id="130" name="Google Shape;130;p17"/>
          <p:cNvSpPr txBox="1">
            <a:spLocks noGrp="1"/>
          </p:cNvSpPr>
          <p:nvPr>
            <p:ph type="body" idx="2"/>
          </p:nvPr>
        </p:nvSpPr>
        <p:spPr>
          <a:xfrm>
            <a:off x="347950" y="1166150"/>
            <a:ext cx="11527800" cy="1260900"/>
          </a:xfrm>
          <a:prstGeom prst="rect">
            <a:avLst/>
          </a:prstGeom>
          <a:noFill/>
          <a:ln>
            <a:noFill/>
          </a:ln>
        </p:spPr>
        <p:txBody>
          <a:bodyPr spcFirstLastPara="1" wrap="square" lIns="91425" tIns="45700" rIns="91425" bIns="45700" anchor="t" anchorCtr="0">
            <a:noAutofit/>
          </a:bodyPr>
          <a:lstStyle/>
          <a:p>
            <a:pPr marL="0" lvl="0" indent="0" algn="l" rtl="0">
              <a:lnSpc>
                <a:spcPct val="150000"/>
              </a:lnSpc>
              <a:spcBef>
                <a:spcPts val="0"/>
              </a:spcBef>
              <a:spcAft>
                <a:spcPts val="0"/>
              </a:spcAft>
              <a:buClr>
                <a:schemeClr val="dk1"/>
              </a:buClr>
              <a:buSzPts val="1800"/>
              <a:buNone/>
            </a:pPr>
            <a:r>
              <a:rPr lang="en-GB"/>
              <a:t>Apples are sold in bags of 8. </a:t>
            </a:r>
            <a:endParaRPr/>
          </a:p>
          <a:p>
            <a:pPr marL="0" lvl="0" indent="0" algn="l" rtl="0">
              <a:lnSpc>
                <a:spcPct val="150000"/>
              </a:lnSpc>
              <a:spcBef>
                <a:spcPts val="0"/>
              </a:spcBef>
              <a:spcAft>
                <a:spcPts val="0"/>
              </a:spcAft>
              <a:buClr>
                <a:schemeClr val="dk1"/>
              </a:buClr>
              <a:buSzPts val="1800"/>
              <a:buNone/>
            </a:pPr>
            <a:r>
              <a:rPr lang="en-GB"/>
              <a:t>There are 48 apples in the shop.</a:t>
            </a:r>
            <a:endParaRPr/>
          </a:p>
          <a:p>
            <a:pPr marL="0" lvl="0" indent="0" algn="l" rtl="0">
              <a:lnSpc>
                <a:spcPct val="150000"/>
              </a:lnSpc>
              <a:spcBef>
                <a:spcPts val="0"/>
              </a:spcBef>
              <a:spcAft>
                <a:spcPts val="0"/>
              </a:spcAft>
              <a:buClr>
                <a:schemeClr val="dk1"/>
              </a:buClr>
              <a:buSzPts val="1800"/>
              <a:buNone/>
            </a:pPr>
            <a:r>
              <a:rPr lang="en-GB" b="1"/>
              <a:t>How many bags of apples are there? </a:t>
            </a:r>
            <a:endParaRPr b="1"/>
          </a:p>
        </p:txBody>
      </p:sp>
      <p:sp>
        <p:nvSpPr>
          <p:cNvPr id="132" name="Google Shape;132;p17"/>
          <p:cNvSpPr txBox="1"/>
          <p:nvPr/>
        </p:nvSpPr>
        <p:spPr>
          <a:xfrm>
            <a:off x="347950" y="4766075"/>
            <a:ext cx="1855423" cy="614178"/>
          </a:xfrm>
          <a:prstGeom prst="rect">
            <a:avLst/>
          </a:prstGeom>
          <a:noFill/>
          <a:ln>
            <a:noFill/>
          </a:ln>
        </p:spPr>
        <p:txBody>
          <a:bodyPr spcFirstLastPara="1" wrap="square" lIns="91425" tIns="91425" rIns="91425" bIns="91425" anchor="t" anchorCtr="0">
            <a:noAutofit/>
          </a:bodyPr>
          <a:lstStyle/>
          <a:p>
            <a:pPr lvl="0">
              <a:lnSpc>
                <a:spcPct val="150000"/>
              </a:lnSpc>
              <a:buClr>
                <a:srgbClr val="000000"/>
              </a:buClr>
              <a:defRPr/>
            </a:pPr>
            <a:r>
              <a:rPr lang="en-GB" kern="0" dirty="0">
                <a:solidFill>
                  <a:srgbClr val="00BC89"/>
                </a:solidFill>
                <a:latin typeface="Century Gothic"/>
                <a:ea typeface="Century Gothic"/>
                <a:cs typeface="Century Gothic"/>
                <a:sym typeface="Century Gothic"/>
              </a:rPr>
              <a:t>48 ÷ 8 = 6</a:t>
            </a:r>
            <a:endParaRPr kumimoji="0" sz="1800" b="0" i="0" u="none" strike="noStrike" kern="0" cap="none" spc="0" normalizeH="0" baseline="0" noProof="0" dirty="0">
              <a:ln>
                <a:noFill/>
              </a:ln>
              <a:solidFill>
                <a:srgbClr val="00BC89"/>
              </a:solidFill>
              <a:effectLst/>
              <a:uLnTx/>
              <a:uFillTx/>
              <a:latin typeface="Century Gothic"/>
              <a:ea typeface="Century Gothic"/>
              <a:cs typeface="Century Gothic"/>
              <a:sym typeface="Century Gothic"/>
            </a:endParaRPr>
          </a:p>
        </p:txBody>
      </p:sp>
      <p:grpSp>
        <p:nvGrpSpPr>
          <p:cNvPr id="133" name="Google Shape;133;p17"/>
          <p:cNvGrpSpPr/>
          <p:nvPr/>
        </p:nvGrpSpPr>
        <p:grpSpPr>
          <a:xfrm>
            <a:off x="3857927" y="2183678"/>
            <a:ext cx="3872400" cy="2750825"/>
            <a:chOff x="3857927" y="2183678"/>
            <a:chExt cx="3872400" cy="2750825"/>
          </a:xfrm>
        </p:grpSpPr>
        <p:pic>
          <p:nvPicPr>
            <p:cNvPr id="134" name="Google Shape;134;p17"/>
            <p:cNvPicPr preferRelativeResize="0"/>
            <p:nvPr/>
          </p:nvPicPr>
          <p:blipFill rotWithShape="1">
            <a:blip r:embed="rId3">
              <a:alphaModFix/>
            </a:blip>
            <a:srcRect l="11801" t="5033"/>
            <a:stretch/>
          </p:blipFill>
          <p:spPr>
            <a:xfrm>
              <a:off x="4894350" y="2643079"/>
              <a:ext cx="1111978" cy="1097675"/>
            </a:xfrm>
            <a:prstGeom prst="rect">
              <a:avLst/>
            </a:prstGeom>
            <a:noFill/>
            <a:ln>
              <a:noFill/>
            </a:ln>
          </p:spPr>
        </p:pic>
        <p:pic>
          <p:nvPicPr>
            <p:cNvPr id="135" name="Google Shape;135;p17"/>
            <p:cNvPicPr preferRelativeResize="0"/>
            <p:nvPr/>
          </p:nvPicPr>
          <p:blipFill rotWithShape="1">
            <a:blip r:embed="rId3">
              <a:alphaModFix/>
            </a:blip>
            <a:srcRect l="11801" t="5033"/>
            <a:stretch/>
          </p:blipFill>
          <p:spPr>
            <a:xfrm>
              <a:off x="5653575" y="2566504"/>
              <a:ext cx="1111978" cy="1097675"/>
            </a:xfrm>
            <a:prstGeom prst="rect">
              <a:avLst/>
            </a:prstGeom>
            <a:noFill/>
            <a:ln>
              <a:noFill/>
            </a:ln>
          </p:spPr>
        </p:pic>
        <p:pic>
          <p:nvPicPr>
            <p:cNvPr id="136" name="Google Shape;136;p17"/>
            <p:cNvPicPr preferRelativeResize="0"/>
            <p:nvPr/>
          </p:nvPicPr>
          <p:blipFill rotWithShape="1">
            <a:blip r:embed="rId3">
              <a:alphaModFix/>
            </a:blip>
            <a:srcRect l="11801" t="5033"/>
            <a:stretch/>
          </p:blipFill>
          <p:spPr>
            <a:xfrm>
              <a:off x="4386275" y="2970779"/>
              <a:ext cx="1111978" cy="1097675"/>
            </a:xfrm>
            <a:prstGeom prst="rect">
              <a:avLst/>
            </a:prstGeom>
            <a:noFill/>
            <a:ln>
              <a:noFill/>
            </a:ln>
          </p:spPr>
        </p:pic>
        <p:pic>
          <p:nvPicPr>
            <p:cNvPr id="137" name="Google Shape;137;p17"/>
            <p:cNvPicPr preferRelativeResize="0"/>
            <p:nvPr/>
          </p:nvPicPr>
          <p:blipFill rotWithShape="1">
            <a:blip r:embed="rId3">
              <a:alphaModFix/>
            </a:blip>
            <a:srcRect l="11801" t="5033"/>
            <a:stretch/>
          </p:blipFill>
          <p:spPr>
            <a:xfrm>
              <a:off x="5195600" y="2970779"/>
              <a:ext cx="1111978" cy="1097675"/>
            </a:xfrm>
            <a:prstGeom prst="rect">
              <a:avLst/>
            </a:prstGeom>
            <a:noFill/>
            <a:ln>
              <a:noFill/>
            </a:ln>
          </p:spPr>
        </p:pic>
        <p:pic>
          <p:nvPicPr>
            <p:cNvPr id="138" name="Google Shape;138;p17"/>
            <p:cNvPicPr preferRelativeResize="0"/>
            <p:nvPr/>
          </p:nvPicPr>
          <p:blipFill rotWithShape="1">
            <a:blip r:embed="rId3">
              <a:alphaModFix/>
            </a:blip>
            <a:srcRect l="11801" t="5033"/>
            <a:stretch/>
          </p:blipFill>
          <p:spPr>
            <a:xfrm>
              <a:off x="6122200" y="2970779"/>
              <a:ext cx="1111978" cy="1097675"/>
            </a:xfrm>
            <a:prstGeom prst="rect">
              <a:avLst/>
            </a:prstGeom>
            <a:noFill/>
            <a:ln>
              <a:noFill/>
            </a:ln>
          </p:spPr>
        </p:pic>
        <p:pic>
          <p:nvPicPr>
            <p:cNvPr id="139" name="Google Shape;139;p17"/>
            <p:cNvPicPr preferRelativeResize="0"/>
            <p:nvPr/>
          </p:nvPicPr>
          <p:blipFill rotWithShape="1">
            <a:blip r:embed="rId3">
              <a:alphaModFix/>
            </a:blip>
            <a:srcRect l="11801" t="5033"/>
            <a:stretch/>
          </p:blipFill>
          <p:spPr>
            <a:xfrm>
              <a:off x="4541600" y="3416529"/>
              <a:ext cx="1111978" cy="1097675"/>
            </a:xfrm>
            <a:prstGeom prst="rect">
              <a:avLst/>
            </a:prstGeom>
            <a:noFill/>
            <a:ln>
              <a:noFill/>
            </a:ln>
          </p:spPr>
        </p:pic>
        <p:pic>
          <p:nvPicPr>
            <p:cNvPr id="140" name="Google Shape;140;p17"/>
            <p:cNvPicPr preferRelativeResize="0"/>
            <p:nvPr/>
          </p:nvPicPr>
          <p:blipFill rotWithShape="1">
            <a:blip r:embed="rId3">
              <a:alphaModFix/>
            </a:blip>
            <a:srcRect l="11801" t="5033"/>
            <a:stretch/>
          </p:blipFill>
          <p:spPr>
            <a:xfrm>
              <a:off x="5259175" y="3500229"/>
              <a:ext cx="1111978" cy="1097675"/>
            </a:xfrm>
            <a:prstGeom prst="rect">
              <a:avLst/>
            </a:prstGeom>
            <a:noFill/>
            <a:ln>
              <a:noFill/>
            </a:ln>
          </p:spPr>
        </p:pic>
        <p:pic>
          <p:nvPicPr>
            <p:cNvPr id="141" name="Google Shape;141;p17"/>
            <p:cNvPicPr preferRelativeResize="0"/>
            <p:nvPr/>
          </p:nvPicPr>
          <p:blipFill rotWithShape="1">
            <a:blip r:embed="rId3">
              <a:alphaModFix/>
            </a:blip>
            <a:srcRect l="11801" t="5033"/>
            <a:stretch/>
          </p:blipFill>
          <p:spPr>
            <a:xfrm>
              <a:off x="5939000" y="3416529"/>
              <a:ext cx="1111978" cy="1097675"/>
            </a:xfrm>
            <a:prstGeom prst="rect">
              <a:avLst/>
            </a:prstGeom>
            <a:noFill/>
            <a:ln>
              <a:noFill/>
            </a:ln>
          </p:spPr>
        </p:pic>
        <p:sp>
          <p:nvSpPr>
            <p:cNvPr id="142" name="Google Shape;142;p17"/>
            <p:cNvSpPr/>
            <p:nvPr/>
          </p:nvSpPr>
          <p:spPr>
            <a:xfrm>
              <a:off x="3857927" y="2183678"/>
              <a:ext cx="3872400" cy="2750825"/>
            </a:xfrm>
            <a:custGeom>
              <a:avLst/>
              <a:gdLst/>
              <a:ahLst/>
              <a:cxnLst/>
              <a:rect l="l" t="t" r="r" b="b"/>
              <a:pathLst>
                <a:path w="154896" h="110033" extrusionOk="0">
                  <a:moveTo>
                    <a:pt x="71001" y="4246"/>
                  </a:moveTo>
                  <a:cubicBezTo>
                    <a:pt x="48408" y="8597"/>
                    <a:pt x="10168" y="21114"/>
                    <a:pt x="2764" y="37219"/>
                  </a:cubicBezTo>
                  <a:cubicBezTo>
                    <a:pt x="-4640" y="53324"/>
                    <a:pt x="2764" y="90419"/>
                    <a:pt x="26578" y="100876"/>
                  </a:cubicBezTo>
                  <a:cubicBezTo>
                    <a:pt x="50392" y="111333"/>
                    <a:pt x="127025" y="114920"/>
                    <a:pt x="145649" y="99960"/>
                  </a:cubicBezTo>
                  <a:cubicBezTo>
                    <a:pt x="164273" y="85000"/>
                    <a:pt x="150763" y="27067"/>
                    <a:pt x="138322" y="11115"/>
                  </a:cubicBezTo>
                  <a:cubicBezTo>
                    <a:pt x="125881" y="-4837"/>
                    <a:pt x="93594" y="-105"/>
                    <a:pt x="71001" y="4246"/>
                  </a:cubicBezTo>
                  <a:close/>
                </a:path>
              </a:pathLst>
            </a:custGeom>
            <a:noFill/>
            <a:ln w="9525" cap="flat" cmpd="sng">
              <a:solidFill>
                <a:schemeClr val="dk1"/>
              </a:solidFill>
              <a:prstDash val="solid"/>
              <a:round/>
              <a:headEnd type="none" w="med" len="med"/>
              <a:tailEnd type="none" w="med" len="med"/>
            </a:ln>
          </p:spPr>
        </p:sp>
      </p:grpSp>
      <p:sp>
        <p:nvSpPr>
          <p:cNvPr id="2" name="Rectangle: Rounded Corners 1">
            <a:extLst>
              <a:ext uri="{FF2B5EF4-FFF2-40B4-BE49-F238E27FC236}">
                <a16:creationId xmlns:a16="http://schemas.microsoft.com/office/drawing/2014/main" id="{DA3B087B-529E-42FC-8714-9E9BF71F7562}"/>
              </a:ext>
            </a:extLst>
          </p:cNvPr>
          <p:cNvSpPr/>
          <p:nvPr/>
        </p:nvSpPr>
        <p:spPr>
          <a:xfrm>
            <a:off x="10721950" y="6166603"/>
            <a:ext cx="1140448" cy="385253"/>
          </a:xfrm>
          <a:prstGeom prst="roundRect">
            <a:avLst/>
          </a:prstGeom>
          <a:solidFill>
            <a:srgbClr val="2779F5"/>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1800" b="0" i="0" u="none" strike="noStrike" kern="0" cap="none" spc="0" normalizeH="0" baseline="0" noProof="0" dirty="0">
                <a:ln>
                  <a:noFill/>
                </a:ln>
                <a:solidFill>
                  <a:srgbClr val="FFFFFF"/>
                </a:solidFill>
                <a:effectLst/>
                <a:uLnTx/>
                <a:uFillTx/>
                <a:latin typeface="Century Gothic"/>
                <a:ea typeface="Century Gothic"/>
                <a:cs typeface="Century Gothic"/>
                <a:sym typeface="Century Gothic"/>
              </a:rPr>
              <a:t>Answers</a:t>
            </a:r>
            <a:endParaRPr kumimoji="0" lang="en-GB" sz="1400" b="0" i="0" u="none" strike="noStrike" kern="0" cap="none" spc="0" normalizeH="0" baseline="0" noProof="0" dirty="0">
              <a:ln>
                <a:noFill/>
              </a:ln>
              <a:solidFill>
                <a:srgbClr val="FFFFFF"/>
              </a:solidFill>
              <a:effectLst/>
              <a:uLnTx/>
              <a:uFillTx/>
              <a:latin typeface="Arial"/>
              <a:ea typeface="+mn-ea"/>
              <a:cs typeface="+mn-cs"/>
              <a:sym typeface="Arial"/>
            </a:endParaRPr>
          </a:p>
        </p:txBody>
      </p:sp>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2"/>
                    </p:tgtEl>
                  </p:cond>
                </p:stCondLst>
                <p:endSync evt="end" delay="0">
                  <p:rtn val="all"/>
                </p:endSync>
                <p:childTnLst>
                  <p:par>
                    <p:cTn id="3" fill="hold">
                      <p:stCondLst>
                        <p:cond delay="0"/>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32"/>
                                        </p:tgtEl>
                                        <p:attrNameLst>
                                          <p:attrName>style.visibility</p:attrName>
                                        </p:attrNameLst>
                                      </p:cBhvr>
                                      <p:to>
                                        <p:strVal val="visible"/>
                                      </p:to>
                                    </p:set>
                                    <p:animEffect transition="in" filter="fade">
                                      <p:cBhvr>
                                        <p:cTn id="7" dur="1000"/>
                                        <p:tgtEl>
                                          <p:spTgt spid="132"/>
                                        </p:tgtEl>
                                      </p:cBhvr>
                                    </p:animEffect>
                                  </p:childTnLst>
                                </p:cTn>
                              </p:par>
                            </p:childTnLst>
                          </p:cTn>
                        </p:par>
                      </p:childTnLst>
                    </p:cTn>
                  </p:par>
                </p:childTnLst>
              </p:cTn>
              <p:nextCondLst>
                <p:cond evt="onClick" delay="0">
                  <p:tgtEl>
                    <p:spTgt spid="2"/>
                  </p:tgtEl>
                </p:cond>
              </p:nextCondLst>
            </p:seq>
          </p:childTnLst>
        </p:cTn>
      </p:par>
    </p:tnLst>
    <p:bldLst>
      <p:bldP spid="13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47"/>
        <p:cNvGrpSpPr/>
        <p:nvPr/>
      </p:nvGrpSpPr>
      <p:grpSpPr>
        <a:xfrm>
          <a:off x="0" y="0"/>
          <a:ext cx="0" cy="0"/>
          <a:chOff x="0" y="0"/>
          <a:chExt cx="0" cy="0"/>
        </a:xfrm>
      </p:grpSpPr>
      <p:sp>
        <p:nvSpPr>
          <p:cNvPr id="148" name="Google Shape;148;p18"/>
          <p:cNvSpPr txBox="1">
            <a:spLocks noGrp="1"/>
          </p:cNvSpPr>
          <p:nvPr>
            <p:ph type="body" idx="1"/>
          </p:nvPr>
        </p:nvSpPr>
        <p:spPr>
          <a:xfrm>
            <a:off x="347950" y="805750"/>
            <a:ext cx="6260700" cy="320700"/>
          </a:xfrm>
          <a:prstGeom prst="rect">
            <a:avLst/>
          </a:prstGeom>
          <a:noFill/>
          <a:ln>
            <a:noFill/>
          </a:ln>
        </p:spPr>
        <p:txBody>
          <a:bodyPr spcFirstLastPara="1" wrap="square" lIns="91425" tIns="45700" rIns="91425" bIns="45700" anchor="t" anchorCtr="0">
            <a:noAutofit/>
          </a:bodyPr>
          <a:lstStyle/>
          <a:p>
            <a:pPr marL="0" lvl="0" indent="0" algn="l" rtl="0">
              <a:lnSpc>
                <a:spcPct val="150000"/>
              </a:lnSpc>
              <a:spcBef>
                <a:spcPts val="0"/>
              </a:spcBef>
              <a:spcAft>
                <a:spcPts val="0"/>
              </a:spcAft>
              <a:buClr>
                <a:srgbClr val="2779F5"/>
              </a:buClr>
              <a:buSzPts val="1600"/>
              <a:buNone/>
            </a:pPr>
            <a:r>
              <a:rPr lang="en-GB" b="1"/>
              <a:t>Independent Practice: </a:t>
            </a:r>
            <a:endParaRPr b="1"/>
          </a:p>
        </p:txBody>
      </p:sp>
      <p:pic>
        <p:nvPicPr>
          <p:cNvPr id="149" name="Google Shape;149;p18"/>
          <p:cNvPicPr preferRelativeResize="0"/>
          <p:nvPr/>
        </p:nvPicPr>
        <p:blipFill>
          <a:blip r:embed="rId3">
            <a:alphaModFix/>
          </a:blip>
          <a:stretch>
            <a:fillRect/>
          </a:stretch>
        </p:blipFill>
        <p:spPr>
          <a:xfrm>
            <a:off x="360000" y="1260000"/>
            <a:ext cx="10721196" cy="5285625"/>
          </a:xfrm>
          <a:prstGeom prst="rect">
            <a:avLst/>
          </a:prstGeom>
          <a:noFill/>
          <a:ln>
            <a:noFill/>
          </a:ln>
          <a:effectLst>
            <a:outerShdw blurRad="57150" dist="19050" dir="5400000" algn="bl" rotWithShape="0">
              <a:srgbClr val="000000">
                <a:alpha val="50000"/>
              </a:srgbClr>
            </a:outerShdw>
          </a:effec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54"/>
        <p:cNvGrpSpPr/>
        <p:nvPr/>
      </p:nvGrpSpPr>
      <p:grpSpPr>
        <a:xfrm>
          <a:off x="0" y="0"/>
          <a:ext cx="0" cy="0"/>
          <a:chOff x="0" y="0"/>
          <a:chExt cx="0" cy="0"/>
        </a:xfrm>
      </p:grpSpPr>
      <p:sp>
        <p:nvSpPr>
          <p:cNvPr id="155" name="Google Shape;155;p19"/>
          <p:cNvSpPr txBox="1">
            <a:spLocks noGrp="1"/>
          </p:cNvSpPr>
          <p:nvPr>
            <p:ph type="body" idx="1"/>
          </p:nvPr>
        </p:nvSpPr>
        <p:spPr>
          <a:xfrm>
            <a:off x="347950" y="805750"/>
            <a:ext cx="6260700" cy="320700"/>
          </a:xfrm>
          <a:prstGeom prst="rect">
            <a:avLst/>
          </a:prstGeom>
          <a:noFill/>
          <a:ln>
            <a:noFill/>
          </a:ln>
        </p:spPr>
        <p:txBody>
          <a:bodyPr spcFirstLastPara="1" wrap="square" lIns="91425" tIns="45700" rIns="91425" bIns="45700" anchor="t" anchorCtr="0">
            <a:noAutofit/>
          </a:bodyPr>
          <a:lstStyle/>
          <a:p>
            <a:pPr marL="0" lvl="0" indent="0" algn="l" rtl="0">
              <a:lnSpc>
                <a:spcPct val="150000"/>
              </a:lnSpc>
              <a:spcBef>
                <a:spcPts val="0"/>
              </a:spcBef>
              <a:spcAft>
                <a:spcPts val="0"/>
              </a:spcAft>
              <a:buClr>
                <a:srgbClr val="2779F5"/>
              </a:buClr>
              <a:buSzPts val="1600"/>
              <a:buNone/>
            </a:pPr>
            <a:r>
              <a:rPr lang="en-GB" b="1"/>
              <a:t>Guided Practice:</a:t>
            </a:r>
            <a:endParaRPr b="1"/>
          </a:p>
        </p:txBody>
      </p:sp>
      <p:sp>
        <p:nvSpPr>
          <p:cNvPr id="156" name="Google Shape;156;p19"/>
          <p:cNvSpPr txBox="1">
            <a:spLocks noGrp="1"/>
          </p:cNvSpPr>
          <p:nvPr>
            <p:ph type="body" idx="2"/>
          </p:nvPr>
        </p:nvSpPr>
        <p:spPr>
          <a:xfrm>
            <a:off x="347950" y="1166150"/>
            <a:ext cx="11527800" cy="385200"/>
          </a:xfrm>
          <a:prstGeom prst="rect">
            <a:avLst/>
          </a:prstGeom>
          <a:noFill/>
          <a:ln>
            <a:noFill/>
          </a:ln>
        </p:spPr>
        <p:txBody>
          <a:bodyPr spcFirstLastPara="1" wrap="square" lIns="91425" tIns="45700" rIns="91425" bIns="45700" anchor="t" anchorCtr="0">
            <a:noAutofit/>
          </a:bodyPr>
          <a:lstStyle/>
          <a:p>
            <a:pPr marL="0" lvl="0" indent="0" algn="l" rtl="0">
              <a:lnSpc>
                <a:spcPct val="150000"/>
              </a:lnSpc>
              <a:spcBef>
                <a:spcPts val="0"/>
              </a:spcBef>
              <a:spcAft>
                <a:spcPts val="0"/>
              </a:spcAft>
              <a:buClr>
                <a:schemeClr val="dk1"/>
              </a:buClr>
              <a:buSzPts val="1800"/>
              <a:buNone/>
            </a:pPr>
            <a:r>
              <a:rPr lang="en-GB" b="1"/>
              <a:t>Match the questions to their answers. </a:t>
            </a:r>
            <a:endParaRPr b="1"/>
          </a:p>
        </p:txBody>
      </p:sp>
      <p:sp>
        <p:nvSpPr>
          <p:cNvPr id="158" name="Google Shape;158;p19"/>
          <p:cNvSpPr/>
          <p:nvPr/>
        </p:nvSpPr>
        <p:spPr>
          <a:xfrm>
            <a:off x="2539213" y="1877675"/>
            <a:ext cx="2141100" cy="973200"/>
          </a:xfrm>
          <a:prstGeom prst="roundRect">
            <a:avLst>
              <a:gd name="adj" fmla="val 16667"/>
            </a:avLst>
          </a:prstGeom>
          <a:solidFill>
            <a:srgbClr val="C9DAF8"/>
          </a:solidFill>
          <a:ln w="2857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2200" b="0" i="0" u="none" strike="noStrike" kern="0" cap="none" spc="0" normalizeH="0" baseline="0" noProof="0">
                <a:ln>
                  <a:noFill/>
                </a:ln>
                <a:solidFill>
                  <a:srgbClr val="000000"/>
                </a:solidFill>
                <a:effectLst/>
                <a:uLnTx/>
                <a:uFillTx/>
                <a:latin typeface="Century Gothic"/>
                <a:ea typeface="Century Gothic"/>
                <a:cs typeface="Century Gothic"/>
                <a:sym typeface="Century Gothic"/>
              </a:rPr>
              <a:t>48 ÷ 8</a:t>
            </a:r>
            <a:endParaRPr kumimoji="0" sz="2200" b="0" i="0" u="none" strike="noStrike" kern="0" cap="none" spc="0" normalizeH="0" baseline="0" noProof="0">
              <a:ln>
                <a:noFill/>
              </a:ln>
              <a:solidFill>
                <a:srgbClr val="000000"/>
              </a:solidFill>
              <a:effectLst/>
              <a:uLnTx/>
              <a:uFillTx/>
              <a:latin typeface="Century Gothic"/>
              <a:ea typeface="Century Gothic"/>
              <a:cs typeface="Century Gothic"/>
              <a:sym typeface="Century Gothic"/>
            </a:endParaRPr>
          </a:p>
        </p:txBody>
      </p:sp>
      <p:sp>
        <p:nvSpPr>
          <p:cNvPr id="159" name="Google Shape;159;p19"/>
          <p:cNvSpPr/>
          <p:nvPr/>
        </p:nvSpPr>
        <p:spPr>
          <a:xfrm>
            <a:off x="2539213" y="3169250"/>
            <a:ext cx="2141100" cy="973200"/>
          </a:xfrm>
          <a:prstGeom prst="roundRect">
            <a:avLst>
              <a:gd name="adj" fmla="val 16667"/>
            </a:avLst>
          </a:prstGeom>
          <a:solidFill>
            <a:srgbClr val="C9DAF8"/>
          </a:solidFill>
          <a:ln w="2857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2200" b="0" i="0" u="none" strike="noStrike" kern="0" cap="none" spc="0" normalizeH="0" baseline="0" noProof="0">
                <a:ln>
                  <a:noFill/>
                </a:ln>
                <a:solidFill>
                  <a:srgbClr val="000000"/>
                </a:solidFill>
                <a:effectLst/>
                <a:uLnTx/>
                <a:uFillTx/>
                <a:latin typeface="Century Gothic"/>
                <a:ea typeface="Century Gothic"/>
                <a:cs typeface="Century Gothic"/>
                <a:sym typeface="Century Gothic"/>
              </a:rPr>
              <a:t>96 ÷ 8</a:t>
            </a: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60" name="Google Shape;160;p19"/>
          <p:cNvSpPr/>
          <p:nvPr/>
        </p:nvSpPr>
        <p:spPr>
          <a:xfrm>
            <a:off x="2539213" y="4460825"/>
            <a:ext cx="2141100" cy="973200"/>
          </a:xfrm>
          <a:prstGeom prst="roundRect">
            <a:avLst>
              <a:gd name="adj" fmla="val 16667"/>
            </a:avLst>
          </a:prstGeom>
          <a:solidFill>
            <a:srgbClr val="C9DAF8"/>
          </a:solidFill>
          <a:ln w="2857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2200" b="0" i="0" u="none" strike="noStrike" kern="0" cap="none" spc="0" normalizeH="0" baseline="0" noProof="0">
                <a:ln>
                  <a:noFill/>
                </a:ln>
                <a:solidFill>
                  <a:srgbClr val="000000"/>
                </a:solidFill>
                <a:effectLst/>
                <a:uLnTx/>
                <a:uFillTx/>
                <a:latin typeface="Century Gothic"/>
                <a:ea typeface="Century Gothic"/>
                <a:cs typeface="Century Gothic"/>
                <a:sym typeface="Century Gothic"/>
              </a:rPr>
              <a:t>40 ÷ 8</a:t>
            </a:r>
            <a:endParaRPr kumimoji="0" sz="2200" b="0" i="0" u="none" strike="noStrike" kern="0" cap="none" spc="0" normalizeH="0" baseline="0" noProof="0">
              <a:ln>
                <a:noFill/>
              </a:ln>
              <a:solidFill>
                <a:srgbClr val="000000"/>
              </a:solidFill>
              <a:effectLst/>
              <a:uLnTx/>
              <a:uFillTx/>
              <a:latin typeface="Century Gothic"/>
              <a:ea typeface="Century Gothic"/>
              <a:cs typeface="Century Gothic"/>
              <a:sym typeface="Century Gothic"/>
            </a:endParaRPr>
          </a:p>
        </p:txBody>
      </p:sp>
      <p:sp>
        <p:nvSpPr>
          <p:cNvPr id="161" name="Google Shape;161;p19"/>
          <p:cNvSpPr/>
          <p:nvPr/>
        </p:nvSpPr>
        <p:spPr>
          <a:xfrm>
            <a:off x="7511713" y="2523463"/>
            <a:ext cx="2141100" cy="973200"/>
          </a:xfrm>
          <a:prstGeom prst="roundRect">
            <a:avLst>
              <a:gd name="adj" fmla="val 16667"/>
            </a:avLst>
          </a:prstGeom>
          <a:solidFill>
            <a:srgbClr val="FCE5CD"/>
          </a:solidFill>
          <a:ln w="2857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2200" b="0" i="0" u="none" strike="noStrike" kern="0" cap="none" spc="0" normalizeH="0" baseline="0" noProof="0">
                <a:ln>
                  <a:noFill/>
                </a:ln>
                <a:solidFill>
                  <a:srgbClr val="000000"/>
                </a:solidFill>
                <a:effectLst/>
                <a:uLnTx/>
                <a:uFillTx/>
                <a:latin typeface="Century Gothic"/>
                <a:ea typeface="Century Gothic"/>
                <a:cs typeface="Century Gothic"/>
                <a:sym typeface="Century Gothic"/>
              </a:rPr>
              <a:t>12</a:t>
            </a:r>
            <a:endParaRPr kumimoji="0" sz="2200" b="0" i="0" u="none" strike="noStrike" kern="0" cap="none" spc="0" normalizeH="0" baseline="0" noProof="0">
              <a:ln>
                <a:noFill/>
              </a:ln>
              <a:solidFill>
                <a:srgbClr val="000000"/>
              </a:solidFill>
              <a:effectLst/>
              <a:uLnTx/>
              <a:uFillTx/>
              <a:latin typeface="Century Gothic"/>
              <a:ea typeface="Century Gothic"/>
              <a:cs typeface="Century Gothic"/>
              <a:sym typeface="Century Gothic"/>
            </a:endParaRPr>
          </a:p>
        </p:txBody>
      </p:sp>
      <p:sp>
        <p:nvSpPr>
          <p:cNvPr id="162" name="Google Shape;162;p19"/>
          <p:cNvSpPr/>
          <p:nvPr/>
        </p:nvSpPr>
        <p:spPr>
          <a:xfrm>
            <a:off x="7511713" y="3815038"/>
            <a:ext cx="2141100" cy="973200"/>
          </a:xfrm>
          <a:prstGeom prst="roundRect">
            <a:avLst>
              <a:gd name="adj" fmla="val 16667"/>
            </a:avLst>
          </a:prstGeom>
          <a:solidFill>
            <a:srgbClr val="FCE5CD"/>
          </a:solidFill>
          <a:ln w="2857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2200" b="0" i="0" u="none" strike="noStrike" kern="0" cap="none" spc="0" normalizeH="0" baseline="0" noProof="0">
                <a:ln>
                  <a:noFill/>
                </a:ln>
                <a:solidFill>
                  <a:srgbClr val="000000"/>
                </a:solidFill>
                <a:effectLst/>
                <a:uLnTx/>
                <a:uFillTx/>
                <a:latin typeface="Century Gothic"/>
                <a:ea typeface="Century Gothic"/>
                <a:cs typeface="Century Gothic"/>
                <a:sym typeface="Century Gothic"/>
              </a:rPr>
              <a:t>5</a:t>
            </a:r>
            <a:endParaRPr kumimoji="0" sz="2200" b="0" i="0" u="none" strike="noStrike" kern="0" cap="none" spc="0" normalizeH="0" baseline="0" noProof="0">
              <a:ln>
                <a:noFill/>
              </a:ln>
              <a:solidFill>
                <a:srgbClr val="000000"/>
              </a:solidFill>
              <a:effectLst/>
              <a:uLnTx/>
              <a:uFillTx/>
              <a:latin typeface="Century Gothic"/>
              <a:ea typeface="Century Gothic"/>
              <a:cs typeface="Century Gothic"/>
              <a:sym typeface="Century Gothic"/>
            </a:endParaRPr>
          </a:p>
        </p:txBody>
      </p:sp>
      <p:sp>
        <p:nvSpPr>
          <p:cNvPr id="163" name="Google Shape;163;p19"/>
          <p:cNvSpPr/>
          <p:nvPr/>
        </p:nvSpPr>
        <p:spPr>
          <a:xfrm>
            <a:off x="7511713" y="5106613"/>
            <a:ext cx="2141100" cy="973200"/>
          </a:xfrm>
          <a:prstGeom prst="roundRect">
            <a:avLst>
              <a:gd name="adj" fmla="val 16667"/>
            </a:avLst>
          </a:prstGeom>
          <a:solidFill>
            <a:srgbClr val="FCE5CD"/>
          </a:solidFill>
          <a:ln w="2857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2200" b="0" i="0" u="none" strike="noStrike" kern="0" cap="none" spc="0" normalizeH="0" baseline="0" noProof="0">
                <a:ln>
                  <a:noFill/>
                </a:ln>
                <a:solidFill>
                  <a:srgbClr val="000000"/>
                </a:solidFill>
                <a:effectLst/>
                <a:uLnTx/>
                <a:uFillTx/>
                <a:latin typeface="Century Gothic"/>
                <a:ea typeface="Century Gothic"/>
                <a:cs typeface="Century Gothic"/>
                <a:sym typeface="Century Gothic"/>
              </a:rPr>
              <a:t>6</a:t>
            </a:r>
            <a:endParaRPr kumimoji="0" sz="2200" b="0" i="0" u="none" strike="noStrike" kern="0" cap="none" spc="0" normalizeH="0" baseline="0" noProof="0">
              <a:ln>
                <a:noFill/>
              </a:ln>
              <a:solidFill>
                <a:srgbClr val="000000"/>
              </a:solidFill>
              <a:effectLst/>
              <a:uLnTx/>
              <a:uFillTx/>
              <a:latin typeface="Century Gothic"/>
              <a:ea typeface="Century Gothic"/>
              <a:cs typeface="Century Gothic"/>
              <a:sym typeface="Century Gothic"/>
            </a:endParaRPr>
          </a:p>
        </p:txBody>
      </p:sp>
      <p:cxnSp>
        <p:nvCxnSpPr>
          <p:cNvPr id="164" name="Google Shape;164;p19"/>
          <p:cNvCxnSpPr>
            <a:stCxn id="158" idx="3"/>
            <a:endCxn id="163" idx="1"/>
          </p:cNvCxnSpPr>
          <p:nvPr/>
        </p:nvCxnSpPr>
        <p:spPr>
          <a:xfrm>
            <a:off x="4680313" y="2364275"/>
            <a:ext cx="2831400" cy="3228900"/>
          </a:xfrm>
          <a:prstGeom prst="straightConnector1">
            <a:avLst/>
          </a:prstGeom>
          <a:noFill/>
          <a:ln w="28575" cap="flat" cmpd="sng">
            <a:solidFill>
              <a:srgbClr val="00BC89"/>
            </a:solidFill>
            <a:prstDash val="solid"/>
            <a:round/>
            <a:headEnd type="none" w="med" len="med"/>
            <a:tailEnd type="triangle" w="med" len="med"/>
          </a:ln>
        </p:spPr>
      </p:cxnSp>
      <p:cxnSp>
        <p:nvCxnSpPr>
          <p:cNvPr id="165" name="Google Shape;165;p19"/>
          <p:cNvCxnSpPr>
            <a:stCxn id="159" idx="3"/>
            <a:endCxn id="161" idx="1"/>
          </p:cNvCxnSpPr>
          <p:nvPr/>
        </p:nvCxnSpPr>
        <p:spPr>
          <a:xfrm rot="10800000" flipH="1">
            <a:off x="4680313" y="3009950"/>
            <a:ext cx="2831400" cy="645900"/>
          </a:xfrm>
          <a:prstGeom prst="straightConnector1">
            <a:avLst/>
          </a:prstGeom>
          <a:noFill/>
          <a:ln w="28575" cap="flat" cmpd="sng">
            <a:solidFill>
              <a:srgbClr val="00BC89"/>
            </a:solidFill>
            <a:prstDash val="solid"/>
            <a:round/>
            <a:headEnd type="none" w="med" len="med"/>
            <a:tailEnd type="triangle" w="med" len="med"/>
          </a:ln>
        </p:spPr>
      </p:cxnSp>
      <p:cxnSp>
        <p:nvCxnSpPr>
          <p:cNvPr id="166" name="Google Shape;166;p19"/>
          <p:cNvCxnSpPr>
            <a:stCxn id="160" idx="3"/>
            <a:endCxn id="162" idx="1"/>
          </p:cNvCxnSpPr>
          <p:nvPr/>
        </p:nvCxnSpPr>
        <p:spPr>
          <a:xfrm rot="10800000" flipH="1">
            <a:off x="4680313" y="4301525"/>
            <a:ext cx="2831400" cy="645900"/>
          </a:xfrm>
          <a:prstGeom prst="straightConnector1">
            <a:avLst/>
          </a:prstGeom>
          <a:noFill/>
          <a:ln w="28575" cap="flat" cmpd="sng">
            <a:solidFill>
              <a:srgbClr val="00BC89"/>
            </a:solidFill>
            <a:prstDash val="solid"/>
            <a:round/>
            <a:headEnd type="none" w="med" len="med"/>
            <a:tailEnd type="triangle" w="med" len="med"/>
          </a:ln>
        </p:spPr>
      </p:cxnSp>
      <p:sp>
        <p:nvSpPr>
          <p:cNvPr id="167" name="Google Shape;167;p19"/>
          <p:cNvSpPr/>
          <p:nvPr/>
        </p:nvSpPr>
        <p:spPr>
          <a:xfrm>
            <a:off x="7511713" y="1231888"/>
            <a:ext cx="2141100" cy="973200"/>
          </a:xfrm>
          <a:prstGeom prst="roundRect">
            <a:avLst>
              <a:gd name="adj" fmla="val 16667"/>
            </a:avLst>
          </a:prstGeom>
          <a:solidFill>
            <a:srgbClr val="FCE5CD"/>
          </a:solidFill>
          <a:ln w="2857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2200" b="0" i="0" u="none" strike="noStrike" kern="0" cap="none" spc="0" normalizeH="0" baseline="0" noProof="0">
                <a:ln>
                  <a:noFill/>
                </a:ln>
                <a:solidFill>
                  <a:srgbClr val="000000"/>
                </a:solidFill>
                <a:effectLst/>
                <a:uLnTx/>
                <a:uFillTx/>
                <a:latin typeface="Century Gothic"/>
                <a:ea typeface="Century Gothic"/>
                <a:cs typeface="Century Gothic"/>
                <a:sym typeface="Century Gothic"/>
              </a:rPr>
              <a:t>11</a:t>
            </a:r>
            <a:endParaRPr kumimoji="0" sz="2200" b="0" i="0" u="none" strike="noStrike" kern="0" cap="none" spc="0" normalizeH="0" baseline="0" noProof="0">
              <a:ln>
                <a:noFill/>
              </a:ln>
              <a:solidFill>
                <a:srgbClr val="000000"/>
              </a:solidFill>
              <a:effectLst/>
              <a:uLnTx/>
              <a:uFillTx/>
              <a:latin typeface="Century Gothic"/>
              <a:ea typeface="Century Gothic"/>
              <a:cs typeface="Century Gothic"/>
              <a:sym typeface="Century Gothic"/>
            </a:endParaRPr>
          </a:p>
        </p:txBody>
      </p:sp>
      <p:sp>
        <p:nvSpPr>
          <p:cNvPr id="2" name="Rectangle: Rounded Corners 1">
            <a:extLst>
              <a:ext uri="{FF2B5EF4-FFF2-40B4-BE49-F238E27FC236}">
                <a16:creationId xmlns:a16="http://schemas.microsoft.com/office/drawing/2014/main" id="{8B3718F1-365F-4D7F-807D-0F7D417CD720}"/>
              </a:ext>
            </a:extLst>
          </p:cNvPr>
          <p:cNvSpPr/>
          <p:nvPr/>
        </p:nvSpPr>
        <p:spPr>
          <a:xfrm>
            <a:off x="10721950" y="6166603"/>
            <a:ext cx="1140448" cy="385253"/>
          </a:xfrm>
          <a:prstGeom prst="roundRect">
            <a:avLst/>
          </a:prstGeom>
          <a:solidFill>
            <a:srgbClr val="2779F5"/>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1800" b="0" i="0" u="none" strike="noStrike" kern="0" cap="none" spc="0" normalizeH="0" baseline="0" noProof="0" dirty="0">
                <a:ln>
                  <a:noFill/>
                </a:ln>
                <a:solidFill>
                  <a:srgbClr val="FFFFFF"/>
                </a:solidFill>
                <a:effectLst/>
                <a:uLnTx/>
                <a:uFillTx/>
                <a:latin typeface="Century Gothic"/>
                <a:ea typeface="Century Gothic"/>
                <a:cs typeface="Century Gothic"/>
                <a:sym typeface="Century Gothic"/>
              </a:rPr>
              <a:t>Answers</a:t>
            </a:r>
            <a:endParaRPr kumimoji="0" lang="en-GB" sz="1400" b="0" i="0" u="none" strike="noStrike" kern="0" cap="none" spc="0" normalizeH="0" baseline="0" noProof="0" dirty="0">
              <a:ln>
                <a:noFill/>
              </a:ln>
              <a:solidFill>
                <a:srgbClr val="FFFFFF"/>
              </a:solidFill>
              <a:effectLst/>
              <a:uLnTx/>
              <a:uFillTx/>
              <a:latin typeface="Arial"/>
              <a:ea typeface="+mn-ea"/>
              <a:cs typeface="+mn-cs"/>
              <a:sym typeface="Arial"/>
            </a:endParaRPr>
          </a:p>
        </p:txBody>
      </p:sp>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2"/>
                    </p:tgtEl>
                  </p:cond>
                </p:stCondLst>
                <p:endSync evt="end" delay="0">
                  <p:rtn val="all"/>
                </p:endSync>
                <p:childTnLst>
                  <p:par>
                    <p:cTn id="3" fill="hold">
                      <p:stCondLst>
                        <p:cond delay="0"/>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64"/>
                                        </p:tgtEl>
                                        <p:attrNameLst>
                                          <p:attrName>style.visibility</p:attrName>
                                        </p:attrNameLst>
                                      </p:cBhvr>
                                      <p:to>
                                        <p:strVal val="visible"/>
                                      </p:to>
                                    </p:set>
                                    <p:animEffect transition="in" filter="fade">
                                      <p:cBhvr>
                                        <p:cTn id="7" dur="1000"/>
                                        <p:tgtEl>
                                          <p:spTgt spid="164"/>
                                        </p:tgtEl>
                                      </p:cBhvr>
                                    </p:animEffect>
                                  </p:childTnLst>
                                </p:cTn>
                              </p:par>
                              <p:par>
                                <p:cTn id="8" presetID="10" presetClass="entr" presetSubtype="0" fill="hold" nodeType="withEffect">
                                  <p:stCondLst>
                                    <p:cond delay="0"/>
                                  </p:stCondLst>
                                  <p:childTnLst>
                                    <p:set>
                                      <p:cBhvr>
                                        <p:cTn id="9" dur="1" fill="hold">
                                          <p:stCondLst>
                                            <p:cond delay="0"/>
                                          </p:stCondLst>
                                        </p:cTn>
                                        <p:tgtEl>
                                          <p:spTgt spid="165"/>
                                        </p:tgtEl>
                                        <p:attrNameLst>
                                          <p:attrName>style.visibility</p:attrName>
                                        </p:attrNameLst>
                                      </p:cBhvr>
                                      <p:to>
                                        <p:strVal val="visible"/>
                                      </p:to>
                                    </p:set>
                                    <p:animEffect transition="in" filter="fade">
                                      <p:cBhvr>
                                        <p:cTn id="10" dur="1000"/>
                                        <p:tgtEl>
                                          <p:spTgt spid="165"/>
                                        </p:tgtEl>
                                      </p:cBhvr>
                                    </p:animEffect>
                                  </p:childTnLst>
                                </p:cTn>
                              </p:par>
                              <p:par>
                                <p:cTn id="11" presetID="10" presetClass="entr" presetSubtype="0" fill="hold" nodeType="withEffect">
                                  <p:stCondLst>
                                    <p:cond delay="0"/>
                                  </p:stCondLst>
                                  <p:childTnLst>
                                    <p:set>
                                      <p:cBhvr>
                                        <p:cTn id="12" dur="1" fill="hold">
                                          <p:stCondLst>
                                            <p:cond delay="0"/>
                                          </p:stCondLst>
                                        </p:cTn>
                                        <p:tgtEl>
                                          <p:spTgt spid="166"/>
                                        </p:tgtEl>
                                        <p:attrNameLst>
                                          <p:attrName>style.visibility</p:attrName>
                                        </p:attrNameLst>
                                      </p:cBhvr>
                                      <p:to>
                                        <p:strVal val="visible"/>
                                      </p:to>
                                    </p:set>
                                    <p:animEffect transition="in" filter="fade">
                                      <p:cBhvr>
                                        <p:cTn id="13" dur="1000"/>
                                        <p:tgtEl>
                                          <p:spTgt spid="166"/>
                                        </p:tgtEl>
                                      </p:cBhvr>
                                    </p:animEffect>
                                  </p:childTnLst>
                                </p:cTn>
                              </p:par>
                            </p:childTnLst>
                          </p:cTn>
                        </p:par>
                      </p:childTnLst>
                    </p:cTn>
                  </p:par>
                </p:childTnLst>
              </p:cTn>
              <p:nextCondLst>
                <p:cond evt="onClick" delay="0">
                  <p:tgtEl>
                    <p:spTgt spid="2"/>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72"/>
        <p:cNvGrpSpPr/>
        <p:nvPr/>
      </p:nvGrpSpPr>
      <p:grpSpPr>
        <a:xfrm>
          <a:off x="0" y="0"/>
          <a:ext cx="0" cy="0"/>
          <a:chOff x="0" y="0"/>
          <a:chExt cx="0" cy="0"/>
        </a:xfrm>
      </p:grpSpPr>
      <p:sp>
        <p:nvSpPr>
          <p:cNvPr id="173" name="Google Shape;173;p20"/>
          <p:cNvSpPr txBox="1">
            <a:spLocks noGrp="1"/>
          </p:cNvSpPr>
          <p:nvPr>
            <p:ph type="body" idx="1"/>
          </p:nvPr>
        </p:nvSpPr>
        <p:spPr>
          <a:xfrm>
            <a:off x="347950" y="805750"/>
            <a:ext cx="6260700" cy="320700"/>
          </a:xfrm>
          <a:prstGeom prst="rect">
            <a:avLst/>
          </a:prstGeom>
          <a:noFill/>
          <a:ln>
            <a:noFill/>
          </a:ln>
        </p:spPr>
        <p:txBody>
          <a:bodyPr spcFirstLastPara="1" wrap="square" lIns="91425" tIns="45700" rIns="91425" bIns="45700" anchor="t" anchorCtr="0">
            <a:noAutofit/>
          </a:bodyPr>
          <a:lstStyle/>
          <a:p>
            <a:pPr marL="0" lvl="0" indent="0" algn="l" rtl="0">
              <a:lnSpc>
                <a:spcPct val="150000"/>
              </a:lnSpc>
              <a:spcBef>
                <a:spcPts val="0"/>
              </a:spcBef>
              <a:spcAft>
                <a:spcPts val="0"/>
              </a:spcAft>
              <a:buClr>
                <a:srgbClr val="2779F5"/>
              </a:buClr>
              <a:buSzPts val="1600"/>
              <a:buNone/>
            </a:pPr>
            <a:r>
              <a:rPr lang="en-GB" b="1"/>
              <a:t>Independent Practice: </a:t>
            </a:r>
            <a:endParaRPr b="1"/>
          </a:p>
        </p:txBody>
      </p:sp>
      <p:pic>
        <p:nvPicPr>
          <p:cNvPr id="174" name="Google Shape;174;p20"/>
          <p:cNvPicPr preferRelativeResize="0"/>
          <p:nvPr/>
        </p:nvPicPr>
        <p:blipFill>
          <a:blip r:embed="rId3">
            <a:alphaModFix/>
          </a:blip>
          <a:stretch>
            <a:fillRect/>
          </a:stretch>
        </p:blipFill>
        <p:spPr>
          <a:xfrm>
            <a:off x="360000" y="1260000"/>
            <a:ext cx="10982325" cy="3571875"/>
          </a:xfrm>
          <a:prstGeom prst="rect">
            <a:avLst/>
          </a:prstGeom>
          <a:noFill/>
          <a:ln>
            <a:noFill/>
          </a:ln>
          <a:effectLst>
            <a:outerShdw blurRad="57150" dist="19050" dir="5400000" algn="bl" rotWithShape="0">
              <a:srgbClr val="000000">
                <a:alpha val="50000"/>
              </a:srgbClr>
            </a:outerShdw>
          </a:effec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79"/>
        <p:cNvGrpSpPr/>
        <p:nvPr/>
      </p:nvGrpSpPr>
      <p:grpSpPr>
        <a:xfrm>
          <a:off x="0" y="0"/>
          <a:ext cx="0" cy="0"/>
          <a:chOff x="0" y="0"/>
          <a:chExt cx="0" cy="0"/>
        </a:xfrm>
      </p:grpSpPr>
      <p:sp>
        <p:nvSpPr>
          <p:cNvPr id="180" name="Google Shape;180;p21"/>
          <p:cNvSpPr txBox="1">
            <a:spLocks noGrp="1"/>
          </p:cNvSpPr>
          <p:nvPr>
            <p:ph type="body" idx="1"/>
          </p:nvPr>
        </p:nvSpPr>
        <p:spPr>
          <a:xfrm>
            <a:off x="347950" y="805750"/>
            <a:ext cx="6260700" cy="320700"/>
          </a:xfrm>
          <a:prstGeom prst="rect">
            <a:avLst/>
          </a:prstGeom>
          <a:noFill/>
          <a:ln>
            <a:noFill/>
          </a:ln>
        </p:spPr>
        <p:txBody>
          <a:bodyPr spcFirstLastPara="1" wrap="square" lIns="91425" tIns="45700" rIns="91425" bIns="45700" anchor="t" anchorCtr="0">
            <a:noAutofit/>
          </a:bodyPr>
          <a:lstStyle/>
          <a:p>
            <a:pPr marL="0" lvl="0" indent="0" algn="l" rtl="0">
              <a:lnSpc>
                <a:spcPct val="150000"/>
              </a:lnSpc>
              <a:spcBef>
                <a:spcPts val="0"/>
              </a:spcBef>
              <a:spcAft>
                <a:spcPts val="0"/>
              </a:spcAft>
              <a:buClr>
                <a:srgbClr val="2779F5"/>
              </a:buClr>
              <a:buSzPts val="1600"/>
              <a:buNone/>
            </a:pPr>
            <a:r>
              <a:rPr lang="en-GB" b="1"/>
              <a:t>Guided Practice:</a:t>
            </a:r>
            <a:endParaRPr b="1"/>
          </a:p>
        </p:txBody>
      </p:sp>
      <p:sp>
        <p:nvSpPr>
          <p:cNvPr id="181" name="Google Shape;181;p21"/>
          <p:cNvSpPr txBox="1">
            <a:spLocks noGrp="1"/>
          </p:cNvSpPr>
          <p:nvPr>
            <p:ph type="body" idx="2"/>
          </p:nvPr>
        </p:nvSpPr>
        <p:spPr>
          <a:xfrm>
            <a:off x="347950" y="1166150"/>
            <a:ext cx="11527800" cy="814500"/>
          </a:xfrm>
          <a:prstGeom prst="rect">
            <a:avLst/>
          </a:prstGeom>
          <a:noFill/>
          <a:ln>
            <a:noFill/>
          </a:ln>
        </p:spPr>
        <p:txBody>
          <a:bodyPr spcFirstLastPara="1" wrap="square" lIns="91425" tIns="45700" rIns="91425" bIns="45700" anchor="t" anchorCtr="0">
            <a:noAutofit/>
          </a:bodyPr>
          <a:lstStyle/>
          <a:p>
            <a:pPr marL="0" lvl="0" indent="0" algn="l" rtl="0">
              <a:lnSpc>
                <a:spcPct val="150000"/>
              </a:lnSpc>
              <a:spcBef>
                <a:spcPts val="0"/>
              </a:spcBef>
              <a:spcAft>
                <a:spcPts val="0"/>
              </a:spcAft>
              <a:buClr>
                <a:schemeClr val="dk1"/>
              </a:buClr>
              <a:buSzPts val="1800"/>
              <a:buNone/>
            </a:pPr>
            <a:r>
              <a:rPr lang="en-GB"/>
              <a:t>The mathstronaut says, “I have made 4 equal groups of 8.”</a:t>
            </a:r>
            <a:endParaRPr/>
          </a:p>
          <a:p>
            <a:pPr marL="0" lvl="0" indent="0" algn="l" rtl="0">
              <a:lnSpc>
                <a:spcPct val="150000"/>
              </a:lnSpc>
              <a:spcBef>
                <a:spcPts val="0"/>
              </a:spcBef>
              <a:spcAft>
                <a:spcPts val="0"/>
              </a:spcAft>
              <a:buClr>
                <a:schemeClr val="dk1"/>
              </a:buClr>
              <a:buSzPts val="1800"/>
              <a:buNone/>
            </a:pPr>
            <a:r>
              <a:rPr lang="en-GB" b="1"/>
              <a:t>Do you agree?</a:t>
            </a:r>
            <a:endParaRPr b="1"/>
          </a:p>
        </p:txBody>
      </p:sp>
      <p:sp>
        <p:nvSpPr>
          <p:cNvPr id="183" name="Google Shape;183;p21"/>
          <p:cNvSpPr txBox="1"/>
          <p:nvPr/>
        </p:nvSpPr>
        <p:spPr>
          <a:xfrm>
            <a:off x="347950" y="5301600"/>
            <a:ext cx="11532000" cy="855300"/>
          </a:xfrm>
          <a:prstGeom prst="rect">
            <a:avLst/>
          </a:prstGeom>
          <a:noFill/>
          <a:ln>
            <a:noFill/>
          </a:ln>
        </p:spPr>
        <p:txBody>
          <a:bodyPr spcFirstLastPara="1" wrap="square" lIns="91425" tIns="91425" rIns="91425" bIns="91425" anchor="t" anchorCtr="0">
            <a:noAutofit/>
          </a:bodyPr>
          <a:lstStyle/>
          <a:p>
            <a:pPr marL="0" marR="0" lvl="0" indent="0" algn="l" defTabSz="914400" rtl="0" eaLnBrk="1" fontAlgn="auto" latinLnBrk="0" hangingPunct="1">
              <a:lnSpc>
                <a:spcPct val="150000"/>
              </a:lnSpc>
              <a:spcBef>
                <a:spcPts val="0"/>
              </a:spcBef>
              <a:spcAft>
                <a:spcPts val="0"/>
              </a:spcAft>
              <a:buClr>
                <a:srgbClr val="000000"/>
              </a:buClr>
              <a:buSzTx/>
              <a:buFont typeface="Arial"/>
              <a:buNone/>
              <a:tabLst/>
              <a:defRPr/>
            </a:pPr>
            <a:r>
              <a:rPr kumimoji="0" lang="en-GB" sz="1800" b="0" i="0" u="none" strike="noStrike" kern="0" cap="none" spc="0" normalizeH="0" baseline="0" noProof="0">
                <a:ln>
                  <a:noFill/>
                </a:ln>
                <a:solidFill>
                  <a:srgbClr val="00BC89"/>
                </a:solidFill>
                <a:effectLst/>
                <a:uLnTx/>
                <a:uFillTx/>
                <a:latin typeface="Century Gothic"/>
                <a:ea typeface="Century Gothic"/>
                <a:cs typeface="Century Gothic"/>
                <a:sym typeface="Century Gothic"/>
              </a:rPr>
              <a:t>The mathstronaut is wrong. They have made 2 equal groups of 7 and 2 equal groups of 8.</a:t>
            </a:r>
            <a:endParaRPr kumimoji="0" sz="1800" b="0" i="0" u="none" strike="noStrike" kern="0" cap="none" spc="0" normalizeH="0" baseline="0" noProof="0">
              <a:ln>
                <a:noFill/>
              </a:ln>
              <a:solidFill>
                <a:srgbClr val="00BC89"/>
              </a:solidFill>
              <a:effectLst/>
              <a:uLnTx/>
              <a:uFillTx/>
              <a:latin typeface="Century Gothic"/>
              <a:ea typeface="Century Gothic"/>
              <a:cs typeface="Century Gothic"/>
              <a:sym typeface="Century Gothic"/>
            </a:endParaRPr>
          </a:p>
        </p:txBody>
      </p:sp>
      <p:pic>
        <p:nvPicPr>
          <p:cNvPr id="184" name="Google Shape;184;p21"/>
          <p:cNvPicPr preferRelativeResize="0"/>
          <p:nvPr/>
        </p:nvPicPr>
        <p:blipFill>
          <a:blip r:embed="rId3">
            <a:alphaModFix/>
          </a:blip>
          <a:stretch>
            <a:fillRect/>
          </a:stretch>
        </p:blipFill>
        <p:spPr>
          <a:xfrm>
            <a:off x="10633550" y="1126450"/>
            <a:ext cx="1558450" cy="1558450"/>
          </a:xfrm>
          <a:prstGeom prst="rect">
            <a:avLst/>
          </a:prstGeom>
          <a:noFill/>
          <a:ln>
            <a:noFill/>
          </a:ln>
        </p:spPr>
      </p:pic>
      <p:grpSp>
        <p:nvGrpSpPr>
          <p:cNvPr id="185" name="Google Shape;185;p21"/>
          <p:cNvGrpSpPr/>
          <p:nvPr/>
        </p:nvGrpSpPr>
        <p:grpSpPr>
          <a:xfrm>
            <a:off x="3114775" y="2122100"/>
            <a:ext cx="560350" cy="3179500"/>
            <a:chOff x="2897250" y="1778625"/>
            <a:chExt cx="560350" cy="3179500"/>
          </a:xfrm>
        </p:grpSpPr>
        <p:pic>
          <p:nvPicPr>
            <p:cNvPr id="186" name="Google Shape;186;p21"/>
            <p:cNvPicPr preferRelativeResize="0"/>
            <p:nvPr/>
          </p:nvPicPr>
          <p:blipFill>
            <a:blip r:embed="rId4">
              <a:alphaModFix/>
            </a:blip>
            <a:stretch>
              <a:fillRect/>
            </a:stretch>
          </p:blipFill>
          <p:spPr>
            <a:xfrm>
              <a:off x="2897250" y="4336000"/>
              <a:ext cx="560350" cy="622125"/>
            </a:xfrm>
            <a:prstGeom prst="rect">
              <a:avLst/>
            </a:prstGeom>
            <a:noFill/>
            <a:ln>
              <a:noFill/>
            </a:ln>
          </p:spPr>
        </p:pic>
        <p:pic>
          <p:nvPicPr>
            <p:cNvPr id="187" name="Google Shape;187;p21"/>
            <p:cNvPicPr preferRelativeResize="0"/>
            <p:nvPr/>
          </p:nvPicPr>
          <p:blipFill>
            <a:blip r:embed="rId4">
              <a:alphaModFix/>
            </a:blip>
            <a:stretch>
              <a:fillRect/>
            </a:stretch>
          </p:blipFill>
          <p:spPr>
            <a:xfrm>
              <a:off x="2897250" y="3915950"/>
              <a:ext cx="560350" cy="622125"/>
            </a:xfrm>
            <a:prstGeom prst="rect">
              <a:avLst/>
            </a:prstGeom>
            <a:noFill/>
            <a:ln>
              <a:noFill/>
            </a:ln>
          </p:spPr>
        </p:pic>
        <p:pic>
          <p:nvPicPr>
            <p:cNvPr id="188" name="Google Shape;188;p21"/>
            <p:cNvPicPr preferRelativeResize="0"/>
            <p:nvPr/>
          </p:nvPicPr>
          <p:blipFill>
            <a:blip r:embed="rId4">
              <a:alphaModFix/>
            </a:blip>
            <a:stretch>
              <a:fillRect/>
            </a:stretch>
          </p:blipFill>
          <p:spPr>
            <a:xfrm>
              <a:off x="2897250" y="3472975"/>
              <a:ext cx="560350" cy="622125"/>
            </a:xfrm>
            <a:prstGeom prst="rect">
              <a:avLst/>
            </a:prstGeom>
            <a:noFill/>
            <a:ln>
              <a:noFill/>
            </a:ln>
          </p:spPr>
        </p:pic>
        <p:pic>
          <p:nvPicPr>
            <p:cNvPr id="189" name="Google Shape;189;p21"/>
            <p:cNvPicPr preferRelativeResize="0"/>
            <p:nvPr/>
          </p:nvPicPr>
          <p:blipFill>
            <a:blip r:embed="rId4">
              <a:alphaModFix/>
            </a:blip>
            <a:stretch>
              <a:fillRect/>
            </a:stretch>
          </p:blipFill>
          <p:spPr>
            <a:xfrm>
              <a:off x="2897250" y="3052925"/>
              <a:ext cx="560350" cy="622125"/>
            </a:xfrm>
            <a:prstGeom prst="rect">
              <a:avLst/>
            </a:prstGeom>
            <a:noFill/>
            <a:ln>
              <a:noFill/>
            </a:ln>
          </p:spPr>
        </p:pic>
        <p:pic>
          <p:nvPicPr>
            <p:cNvPr id="190" name="Google Shape;190;p21"/>
            <p:cNvPicPr preferRelativeResize="0"/>
            <p:nvPr/>
          </p:nvPicPr>
          <p:blipFill>
            <a:blip r:embed="rId4">
              <a:alphaModFix/>
            </a:blip>
            <a:stretch>
              <a:fillRect/>
            </a:stretch>
          </p:blipFill>
          <p:spPr>
            <a:xfrm>
              <a:off x="2897250" y="2609950"/>
              <a:ext cx="560350" cy="622125"/>
            </a:xfrm>
            <a:prstGeom prst="rect">
              <a:avLst/>
            </a:prstGeom>
            <a:noFill/>
            <a:ln>
              <a:noFill/>
            </a:ln>
          </p:spPr>
        </p:pic>
        <p:pic>
          <p:nvPicPr>
            <p:cNvPr id="191" name="Google Shape;191;p21"/>
            <p:cNvPicPr preferRelativeResize="0"/>
            <p:nvPr/>
          </p:nvPicPr>
          <p:blipFill>
            <a:blip r:embed="rId4">
              <a:alphaModFix/>
            </a:blip>
            <a:stretch>
              <a:fillRect/>
            </a:stretch>
          </p:blipFill>
          <p:spPr>
            <a:xfrm>
              <a:off x="2897250" y="2189900"/>
              <a:ext cx="560350" cy="622125"/>
            </a:xfrm>
            <a:prstGeom prst="rect">
              <a:avLst/>
            </a:prstGeom>
            <a:noFill/>
            <a:ln>
              <a:noFill/>
            </a:ln>
          </p:spPr>
        </p:pic>
        <p:pic>
          <p:nvPicPr>
            <p:cNvPr id="192" name="Google Shape;192;p21"/>
            <p:cNvPicPr preferRelativeResize="0"/>
            <p:nvPr/>
          </p:nvPicPr>
          <p:blipFill>
            <a:blip r:embed="rId4">
              <a:alphaModFix/>
            </a:blip>
            <a:stretch>
              <a:fillRect/>
            </a:stretch>
          </p:blipFill>
          <p:spPr>
            <a:xfrm>
              <a:off x="2897250" y="1778625"/>
              <a:ext cx="560350" cy="622125"/>
            </a:xfrm>
            <a:prstGeom prst="rect">
              <a:avLst/>
            </a:prstGeom>
            <a:noFill/>
            <a:ln>
              <a:noFill/>
            </a:ln>
          </p:spPr>
        </p:pic>
      </p:grpSp>
      <p:grpSp>
        <p:nvGrpSpPr>
          <p:cNvPr id="193" name="Google Shape;193;p21"/>
          <p:cNvGrpSpPr/>
          <p:nvPr/>
        </p:nvGrpSpPr>
        <p:grpSpPr>
          <a:xfrm>
            <a:off x="4721200" y="2122100"/>
            <a:ext cx="560350" cy="3179500"/>
            <a:chOff x="2897250" y="1778625"/>
            <a:chExt cx="560350" cy="3179500"/>
          </a:xfrm>
        </p:grpSpPr>
        <p:pic>
          <p:nvPicPr>
            <p:cNvPr id="194" name="Google Shape;194;p21"/>
            <p:cNvPicPr preferRelativeResize="0"/>
            <p:nvPr/>
          </p:nvPicPr>
          <p:blipFill>
            <a:blip r:embed="rId4">
              <a:alphaModFix/>
            </a:blip>
            <a:stretch>
              <a:fillRect/>
            </a:stretch>
          </p:blipFill>
          <p:spPr>
            <a:xfrm>
              <a:off x="2897250" y="4336000"/>
              <a:ext cx="560350" cy="622125"/>
            </a:xfrm>
            <a:prstGeom prst="rect">
              <a:avLst/>
            </a:prstGeom>
            <a:noFill/>
            <a:ln>
              <a:noFill/>
            </a:ln>
          </p:spPr>
        </p:pic>
        <p:pic>
          <p:nvPicPr>
            <p:cNvPr id="195" name="Google Shape;195;p21"/>
            <p:cNvPicPr preferRelativeResize="0"/>
            <p:nvPr/>
          </p:nvPicPr>
          <p:blipFill>
            <a:blip r:embed="rId4">
              <a:alphaModFix/>
            </a:blip>
            <a:stretch>
              <a:fillRect/>
            </a:stretch>
          </p:blipFill>
          <p:spPr>
            <a:xfrm>
              <a:off x="2897250" y="3915950"/>
              <a:ext cx="560350" cy="622125"/>
            </a:xfrm>
            <a:prstGeom prst="rect">
              <a:avLst/>
            </a:prstGeom>
            <a:noFill/>
            <a:ln>
              <a:noFill/>
            </a:ln>
          </p:spPr>
        </p:pic>
        <p:pic>
          <p:nvPicPr>
            <p:cNvPr id="196" name="Google Shape;196;p21"/>
            <p:cNvPicPr preferRelativeResize="0"/>
            <p:nvPr/>
          </p:nvPicPr>
          <p:blipFill>
            <a:blip r:embed="rId4">
              <a:alphaModFix/>
            </a:blip>
            <a:stretch>
              <a:fillRect/>
            </a:stretch>
          </p:blipFill>
          <p:spPr>
            <a:xfrm>
              <a:off x="2897250" y="3472975"/>
              <a:ext cx="560350" cy="622125"/>
            </a:xfrm>
            <a:prstGeom prst="rect">
              <a:avLst/>
            </a:prstGeom>
            <a:noFill/>
            <a:ln>
              <a:noFill/>
            </a:ln>
          </p:spPr>
        </p:pic>
        <p:pic>
          <p:nvPicPr>
            <p:cNvPr id="197" name="Google Shape;197;p21"/>
            <p:cNvPicPr preferRelativeResize="0"/>
            <p:nvPr/>
          </p:nvPicPr>
          <p:blipFill>
            <a:blip r:embed="rId4">
              <a:alphaModFix/>
            </a:blip>
            <a:stretch>
              <a:fillRect/>
            </a:stretch>
          </p:blipFill>
          <p:spPr>
            <a:xfrm>
              <a:off x="2897250" y="3052925"/>
              <a:ext cx="560350" cy="622125"/>
            </a:xfrm>
            <a:prstGeom prst="rect">
              <a:avLst/>
            </a:prstGeom>
            <a:noFill/>
            <a:ln>
              <a:noFill/>
            </a:ln>
          </p:spPr>
        </p:pic>
        <p:pic>
          <p:nvPicPr>
            <p:cNvPr id="198" name="Google Shape;198;p21"/>
            <p:cNvPicPr preferRelativeResize="0"/>
            <p:nvPr/>
          </p:nvPicPr>
          <p:blipFill>
            <a:blip r:embed="rId4">
              <a:alphaModFix/>
            </a:blip>
            <a:stretch>
              <a:fillRect/>
            </a:stretch>
          </p:blipFill>
          <p:spPr>
            <a:xfrm>
              <a:off x="2897250" y="2609950"/>
              <a:ext cx="560350" cy="622125"/>
            </a:xfrm>
            <a:prstGeom prst="rect">
              <a:avLst/>
            </a:prstGeom>
            <a:noFill/>
            <a:ln>
              <a:noFill/>
            </a:ln>
          </p:spPr>
        </p:pic>
        <p:pic>
          <p:nvPicPr>
            <p:cNvPr id="199" name="Google Shape;199;p21"/>
            <p:cNvPicPr preferRelativeResize="0"/>
            <p:nvPr/>
          </p:nvPicPr>
          <p:blipFill>
            <a:blip r:embed="rId4">
              <a:alphaModFix/>
            </a:blip>
            <a:stretch>
              <a:fillRect/>
            </a:stretch>
          </p:blipFill>
          <p:spPr>
            <a:xfrm>
              <a:off x="2897250" y="2189900"/>
              <a:ext cx="560350" cy="622125"/>
            </a:xfrm>
            <a:prstGeom prst="rect">
              <a:avLst/>
            </a:prstGeom>
            <a:noFill/>
            <a:ln>
              <a:noFill/>
            </a:ln>
          </p:spPr>
        </p:pic>
        <p:pic>
          <p:nvPicPr>
            <p:cNvPr id="200" name="Google Shape;200;p21"/>
            <p:cNvPicPr preferRelativeResize="0"/>
            <p:nvPr/>
          </p:nvPicPr>
          <p:blipFill>
            <a:blip r:embed="rId4">
              <a:alphaModFix/>
            </a:blip>
            <a:stretch>
              <a:fillRect/>
            </a:stretch>
          </p:blipFill>
          <p:spPr>
            <a:xfrm>
              <a:off x="2897250" y="1778625"/>
              <a:ext cx="560350" cy="622125"/>
            </a:xfrm>
            <a:prstGeom prst="rect">
              <a:avLst/>
            </a:prstGeom>
            <a:noFill/>
            <a:ln>
              <a:noFill/>
            </a:ln>
          </p:spPr>
        </p:pic>
      </p:grpSp>
      <p:grpSp>
        <p:nvGrpSpPr>
          <p:cNvPr id="201" name="Google Shape;201;p21"/>
          <p:cNvGrpSpPr/>
          <p:nvPr/>
        </p:nvGrpSpPr>
        <p:grpSpPr>
          <a:xfrm>
            <a:off x="6327625" y="1690587"/>
            <a:ext cx="560350" cy="3611013"/>
            <a:chOff x="2897250" y="1347112"/>
            <a:chExt cx="560350" cy="3611013"/>
          </a:xfrm>
        </p:grpSpPr>
        <p:pic>
          <p:nvPicPr>
            <p:cNvPr id="202" name="Google Shape;202;p21"/>
            <p:cNvPicPr preferRelativeResize="0"/>
            <p:nvPr/>
          </p:nvPicPr>
          <p:blipFill>
            <a:blip r:embed="rId4">
              <a:alphaModFix/>
            </a:blip>
            <a:stretch>
              <a:fillRect/>
            </a:stretch>
          </p:blipFill>
          <p:spPr>
            <a:xfrm>
              <a:off x="2897250" y="4336000"/>
              <a:ext cx="560350" cy="622125"/>
            </a:xfrm>
            <a:prstGeom prst="rect">
              <a:avLst/>
            </a:prstGeom>
            <a:noFill/>
            <a:ln>
              <a:noFill/>
            </a:ln>
          </p:spPr>
        </p:pic>
        <p:pic>
          <p:nvPicPr>
            <p:cNvPr id="203" name="Google Shape;203;p21"/>
            <p:cNvPicPr preferRelativeResize="0"/>
            <p:nvPr/>
          </p:nvPicPr>
          <p:blipFill>
            <a:blip r:embed="rId4">
              <a:alphaModFix/>
            </a:blip>
            <a:stretch>
              <a:fillRect/>
            </a:stretch>
          </p:blipFill>
          <p:spPr>
            <a:xfrm>
              <a:off x="2897250" y="3915950"/>
              <a:ext cx="560350" cy="622125"/>
            </a:xfrm>
            <a:prstGeom prst="rect">
              <a:avLst/>
            </a:prstGeom>
            <a:noFill/>
            <a:ln>
              <a:noFill/>
            </a:ln>
          </p:spPr>
        </p:pic>
        <p:pic>
          <p:nvPicPr>
            <p:cNvPr id="204" name="Google Shape;204;p21"/>
            <p:cNvPicPr preferRelativeResize="0"/>
            <p:nvPr/>
          </p:nvPicPr>
          <p:blipFill>
            <a:blip r:embed="rId4">
              <a:alphaModFix/>
            </a:blip>
            <a:stretch>
              <a:fillRect/>
            </a:stretch>
          </p:blipFill>
          <p:spPr>
            <a:xfrm>
              <a:off x="2897250" y="3472975"/>
              <a:ext cx="560350" cy="622125"/>
            </a:xfrm>
            <a:prstGeom prst="rect">
              <a:avLst/>
            </a:prstGeom>
            <a:noFill/>
            <a:ln>
              <a:noFill/>
            </a:ln>
          </p:spPr>
        </p:pic>
        <p:pic>
          <p:nvPicPr>
            <p:cNvPr id="205" name="Google Shape;205;p21"/>
            <p:cNvPicPr preferRelativeResize="0"/>
            <p:nvPr/>
          </p:nvPicPr>
          <p:blipFill>
            <a:blip r:embed="rId4">
              <a:alphaModFix/>
            </a:blip>
            <a:stretch>
              <a:fillRect/>
            </a:stretch>
          </p:blipFill>
          <p:spPr>
            <a:xfrm>
              <a:off x="2897250" y="3052925"/>
              <a:ext cx="560350" cy="622125"/>
            </a:xfrm>
            <a:prstGeom prst="rect">
              <a:avLst/>
            </a:prstGeom>
            <a:noFill/>
            <a:ln>
              <a:noFill/>
            </a:ln>
          </p:spPr>
        </p:pic>
        <p:pic>
          <p:nvPicPr>
            <p:cNvPr id="206" name="Google Shape;206;p21"/>
            <p:cNvPicPr preferRelativeResize="0"/>
            <p:nvPr/>
          </p:nvPicPr>
          <p:blipFill>
            <a:blip r:embed="rId4">
              <a:alphaModFix/>
            </a:blip>
            <a:stretch>
              <a:fillRect/>
            </a:stretch>
          </p:blipFill>
          <p:spPr>
            <a:xfrm>
              <a:off x="2897250" y="2609950"/>
              <a:ext cx="560350" cy="622125"/>
            </a:xfrm>
            <a:prstGeom prst="rect">
              <a:avLst/>
            </a:prstGeom>
            <a:noFill/>
            <a:ln>
              <a:noFill/>
            </a:ln>
          </p:spPr>
        </p:pic>
        <p:pic>
          <p:nvPicPr>
            <p:cNvPr id="207" name="Google Shape;207;p21"/>
            <p:cNvPicPr preferRelativeResize="0"/>
            <p:nvPr/>
          </p:nvPicPr>
          <p:blipFill>
            <a:blip r:embed="rId4">
              <a:alphaModFix/>
            </a:blip>
            <a:stretch>
              <a:fillRect/>
            </a:stretch>
          </p:blipFill>
          <p:spPr>
            <a:xfrm>
              <a:off x="2897250" y="2189900"/>
              <a:ext cx="560350" cy="622125"/>
            </a:xfrm>
            <a:prstGeom prst="rect">
              <a:avLst/>
            </a:prstGeom>
            <a:noFill/>
            <a:ln>
              <a:noFill/>
            </a:ln>
          </p:spPr>
        </p:pic>
        <p:pic>
          <p:nvPicPr>
            <p:cNvPr id="208" name="Google Shape;208;p21"/>
            <p:cNvPicPr preferRelativeResize="0"/>
            <p:nvPr/>
          </p:nvPicPr>
          <p:blipFill>
            <a:blip r:embed="rId4">
              <a:alphaModFix/>
            </a:blip>
            <a:stretch>
              <a:fillRect/>
            </a:stretch>
          </p:blipFill>
          <p:spPr>
            <a:xfrm>
              <a:off x="2897250" y="1778625"/>
              <a:ext cx="560350" cy="622125"/>
            </a:xfrm>
            <a:prstGeom prst="rect">
              <a:avLst/>
            </a:prstGeom>
            <a:noFill/>
            <a:ln>
              <a:noFill/>
            </a:ln>
          </p:spPr>
        </p:pic>
        <p:pic>
          <p:nvPicPr>
            <p:cNvPr id="209" name="Google Shape;209;p21"/>
            <p:cNvPicPr preferRelativeResize="0"/>
            <p:nvPr/>
          </p:nvPicPr>
          <p:blipFill>
            <a:blip r:embed="rId4">
              <a:alphaModFix/>
            </a:blip>
            <a:stretch>
              <a:fillRect/>
            </a:stretch>
          </p:blipFill>
          <p:spPr>
            <a:xfrm>
              <a:off x="2897250" y="1347112"/>
              <a:ext cx="560350" cy="622125"/>
            </a:xfrm>
            <a:prstGeom prst="rect">
              <a:avLst/>
            </a:prstGeom>
            <a:noFill/>
            <a:ln>
              <a:noFill/>
            </a:ln>
          </p:spPr>
        </p:pic>
      </p:grpSp>
      <p:grpSp>
        <p:nvGrpSpPr>
          <p:cNvPr id="210" name="Google Shape;210;p21"/>
          <p:cNvGrpSpPr/>
          <p:nvPr/>
        </p:nvGrpSpPr>
        <p:grpSpPr>
          <a:xfrm>
            <a:off x="7934050" y="1690587"/>
            <a:ext cx="560350" cy="3611013"/>
            <a:chOff x="2897250" y="1347112"/>
            <a:chExt cx="560350" cy="3611013"/>
          </a:xfrm>
        </p:grpSpPr>
        <p:pic>
          <p:nvPicPr>
            <p:cNvPr id="211" name="Google Shape;211;p21"/>
            <p:cNvPicPr preferRelativeResize="0"/>
            <p:nvPr/>
          </p:nvPicPr>
          <p:blipFill>
            <a:blip r:embed="rId4">
              <a:alphaModFix/>
            </a:blip>
            <a:stretch>
              <a:fillRect/>
            </a:stretch>
          </p:blipFill>
          <p:spPr>
            <a:xfrm>
              <a:off x="2897250" y="4336000"/>
              <a:ext cx="560350" cy="622125"/>
            </a:xfrm>
            <a:prstGeom prst="rect">
              <a:avLst/>
            </a:prstGeom>
            <a:noFill/>
            <a:ln>
              <a:noFill/>
            </a:ln>
          </p:spPr>
        </p:pic>
        <p:pic>
          <p:nvPicPr>
            <p:cNvPr id="212" name="Google Shape;212;p21"/>
            <p:cNvPicPr preferRelativeResize="0"/>
            <p:nvPr/>
          </p:nvPicPr>
          <p:blipFill>
            <a:blip r:embed="rId4">
              <a:alphaModFix/>
            </a:blip>
            <a:stretch>
              <a:fillRect/>
            </a:stretch>
          </p:blipFill>
          <p:spPr>
            <a:xfrm>
              <a:off x="2897250" y="3915950"/>
              <a:ext cx="560350" cy="622125"/>
            </a:xfrm>
            <a:prstGeom prst="rect">
              <a:avLst/>
            </a:prstGeom>
            <a:noFill/>
            <a:ln>
              <a:noFill/>
            </a:ln>
          </p:spPr>
        </p:pic>
        <p:pic>
          <p:nvPicPr>
            <p:cNvPr id="213" name="Google Shape;213;p21"/>
            <p:cNvPicPr preferRelativeResize="0"/>
            <p:nvPr/>
          </p:nvPicPr>
          <p:blipFill>
            <a:blip r:embed="rId4">
              <a:alphaModFix/>
            </a:blip>
            <a:stretch>
              <a:fillRect/>
            </a:stretch>
          </p:blipFill>
          <p:spPr>
            <a:xfrm>
              <a:off x="2897250" y="3472975"/>
              <a:ext cx="560350" cy="622125"/>
            </a:xfrm>
            <a:prstGeom prst="rect">
              <a:avLst/>
            </a:prstGeom>
            <a:noFill/>
            <a:ln>
              <a:noFill/>
            </a:ln>
          </p:spPr>
        </p:pic>
        <p:pic>
          <p:nvPicPr>
            <p:cNvPr id="214" name="Google Shape;214;p21"/>
            <p:cNvPicPr preferRelativeResize="0"/>
            <p:nvPr/>
          </p:nvPicPr>
          <p:blipFill>
            <a:blip r:embed="rId4">
              <a:alphaModFix/>
            </a:blip>
            <a:stretch>
              <a:fillRect/>
            </a:stretch>
          </p:blipFill>
          <p:spPr>
            <a:xfrm>
              <a:off x="2897250" y="3052925"/>
              <a:ext cx="560350" cy="622125"/>
            </a:xfrm>
            <a:prstGeom prst="rect">
              <a:avLst/>
            </a:prstGeom>
            <a:noFill/>
            <a:ln>
              <a:noFill/>
            </a:ln>
          </p:spPr>
        </p:pic>
        <p:pic>
          <p:nvPicPr>
            <p:cNvPr id="215" name="Google Shape;215;p21"/>
            <p:cNvPicPr preferRelativeResize="0"/>
            <p:nvPr/>
          </p:nvPicPr>
          <p:blipFill>
            <a:blip r:embed="rId4">
              <a:alphaModFix/>
            </a:blip>
            <a:stretch>
              <a:fillRect/>
            </a:stretch>
          </p:blipFill>
          <p:spPr>
            <a:xfrm>
              <a:off x="2897250" y="2609950"/>
              <a:ext cx="560350" cy="622125"/>
            </a:xfrm>
            <a:prstGeom prst="rect">
              <a:avLst/>
            </a:prstGeom>
            <a:noFill/>
            <a:ln>
              <a:noFill/>
            </a:ln>
          </p:spPr>
        </p:pic>
        <p:pic>
          <p:nvPicPr>
            <p:cNvPr id="216" name="Google Shape;216;p21"/>
            <p:cNvPicPr preferRelativeResize="0"/>
            <p:nvPr/>
          </p:nvPicPr>
          <p:blipFill>
            <a:blip r:embed="rId4">
              <a:alphaModFix/>
            </a:blip>
            <a:stretch>
              <a:fillRect/>
            </a:stretch>
          </p:blipFill>
          <p:spPr>
            <a:xfrm>
              <a:off x="2897250" y="2189900"/>
              <a:ext cx="560350" cy="622125"/>
            </a:xfrm>
            <a:prstGeom prst="rect">
              <a:avLst/>
            </a:prstGeom>
            <a:noFill/>
            <a:ln>
              <a:noFill/>
            </a:ln>
          </p:spPr>
        </p:pic>
        <p:pic>
          <p:nvPicPr>
            <p:cNvPr id="217" name="Google Shape;217;p21"/>
            <p:cNvPicPr preferRelativeResize="0"/>
            <p:nvPr/>
          </p:nvPicPr>
          <p:blipFill>
            <a:blip r:embed="rId4">
              <a:alphaModFix/>
            </a:blip>
            <a:stretch>
              <a:fillRect/>
            </a:stretch>
          </p:blipFill>
          <p:spPr>
            <a:xfrm>
              <a:off x="2897250" y="1778625"/>
              <a:ext cx="560350" cy="622125"/>
            </a:xfrm>
            <a:prstGeom prst="rect">
              <a:avLst/>
            </a:prstGeom>
            <a:noFill/>
            <a:ln>
              <a:noFill/>
            </a:ln>
          </p:spPr>
        </p:pic>
        <p:pic>
          <p:nvPicPr>
            <p:cNvPr id="218" name="Google Shape;218;p21"/>
            <p:cNvPicPr preferRelativeResize="0"/>
            <p:nvPr/>
          </p:nvPicPr>
          <p:blipFill>
            <a:blip r:embed="rId4">
              <a:alphaModFix/>
            </a:blip>
            <a:stretch>
              <a:fillRect/>
            </a:stretch>
          </p:blipFill>
          <p:spPr>
            <a:xfrm>
              <a:off x="2897250" y="1347112"/>
              <a:ext cx="560350" cy="622125"/>
            </a:xfrm>
            <a:prstGeom prst="rect">
              <a:avLst/>
            </a:prstGeom>
            <a:noFill/>
            <a:ln>
              <a:noFill/>
            </a:ln>
          </p:spPr>
        </p:pic>
      </p:grpSp>
      <p:sp>
        <p:nvSpPr>
          <p:cNvPr id="2" name="Rectangle: Rounded Corners 1">
            <a:extLst>
              <a:ext uri="{FF2B5EF4-FFF2-40B4-BE49-F238E27FC236}">
                <a16:creationId xmlns:a16="http://schemas.microsoft.com/office/drawing/2014/main" id="{AF16E596-88E0-4056-A68E-5B8796319BE9}"/>
              </a:ext>
            </a:extLst>
          </p:cNvPr>
          <p:cNvSpPr/>
          <p:nvPr/>
        </p:nvSpPr>
        <p:spPr>
          <a:xfrm>
            <a:off x="10721950" y="6166603"/>
            <a:ext cx="1140448" cy="385253"/>
          </a:xfrm>
          <a:prstGeom prst="roundRect">
            <a:avLst/>
          </a:prstGeom>
          <a:solidFill>
            <a:srgbClr val="2779F5"/>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1800" b="0" i="0" u="none" strike="noStrike" kern="0" cap="none" spc="0" normalizeH="0" baseline="0" noProof="0" dirty="0">
                <a:ln>
                  <a:noFill/>
                </a:ln>
                <a:solidFill>
                  <a:srgbClr val="FFFFFF"/>
                </a:solidFill>
                <a:effectLst/>
                <a:uLnTx/>
                <a:uFillTx/>
                <a:latin typeface="Century Gothic"/>
                <a:ea typeface="Century Gothic"/>
                <a:cs typeface="Century Gothic"/>
                <a:sym typeface="Century Gothic"/>
              </a:rPr>
              <a:t>Answers</a:t>
            </a:r>
            <a:endParaRPr kumimoji="0" lang="en-GB" sz="1400" b="0" i="0" u="none" strike="noStrike" kern="0" cap="none" spc="0" normalizeH="0" baseline="0" noProof="0" dirty="0">
              <a:ln>
                <a:noFill/>
              </a:ln>
              <a:solidFill>
                <a:srgbClr val="FFFFFF"/>
              </a:solidFill>
              <a:effectLst/>
              <a:uLnTx/>
              <a:uFillTx/>
              <a:latin typeface="Arial"/>
              <a:ea typeface="+mn-ea"/>
              <a:cs typeface="+mn-cs"/>
              <a:sym typeface="Arial"/>
            </a:endParaRPr>
          </a:p>
        </p:txBody>
      </p:sp>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2"/>
                    </p:tgtEl>
                  </p:cond>
                </p:stCondLst>
                <p:endSync evt="end" delay="0">
                  <p:rtn val="all"/>
                </p:endSync>
                <p:childTnLst>
                  <p:par>
                    <p:cTn id="3" fill="hold">
                      <p:stCondLst>
                        <p:cond delay="0"/>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83"/>
                                        </p:tgtEl>
                                        <p:attrNameLst>
                                          <p:attrName>style.visibility</p:attrName>
                                        </p:attrNameLst>
                                      </p:cBhvr>
                                      <p:to>
                                        <p:strVal val="visible"/>
                                      </p:to>
                                    </p:set>
                                    <p:animEffect transition="in" filter="fade">
                                      <p:cBhvr>
                                        <p:cTn id="7" dur="1000"/>
                                        <p:tgtEl>
                                          <p:spTgt spid="183"/>
                                        </p:tgtEl>
                                      </p:cBhvr>
                                    </p:animEffect>
                                  </p:childTnLst>
                                </p:cTn>
                              </p:par>
                            </p:childTnLst>
                          </p:cTn>
                        </p:par>
                      </p:childTnLst>
                    </p:cTn>
                  </p:par>
                </p:childTnLst>
              </p:cTn>
              <p:nextCondLst>
                <p:cond evt="onClick" delay="0">
                  <p:tgtEl>
                    <p:spTgt spid="2"/>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23"/>
        <p:cNvGrpSpPr/>
        <p:nvPr/>
      </p:nvGrpSpPr>
      <p:grpSpPr>
        <a:xfrm>
          <a:off x="0" y="0"/>
          <a:ext cx="0" cy="0"/>
          <a:chOff x="0" y="0"/>
          <a:chExt cx="0" cy="0"/>
        </a:xfrm>
      </p:grpSpPr>
      <p:sp>
        <p:nvSpPr>
          <p:cNvPr id="224" name="Google Shape;224;p22"/>
          <p:cNvSpPr txBox="1">
            <a:spLocks noGrp="1"/>
          </p:cNvSpPr>
          <p:nvPr>
            <p:ph type="body" idx="1"/>
          </p:nvPr>
        </p:nvSpPr>
        <p:spPr>
          <a:xfrm>
            <a:off x="347950" y="805750"/>
            <a:ext cx="6260700" cy="320700"/>
          </a:xfrm>
          <a:prstGeom prst="rect">
            <a:avLst/>
          </a:prstGeom>
          <a:noFill/>
          <a:ln>
            <a:noFill/>
          </a:ln>
        </p:spPr>
        <p:txBody>
          <a:bodyPr spcFirstLastPara="1" wrap="square" lIns="91425" tIns="45700" rIns="91425" bIns="45700" anchor="t" anchorCtr="0">
            <a:noAutofit/>
          </a:bodyPr>
          <a:lstStyle/>
          <a:p>
            <a:pPr marL="0" lvl="0" indent="0" algn="l" rtl="0">
              <a:lnSpc>
                <a:spcPct val="150000"/>
              </a:lnSpc>
              <a:spcBef>
                <a:spcPts val="0"/>
              </a:spcBef>
              <a:spcAft>
                <a:spcPts val="0"/>
              </a:spcAft>
              <a:buClr>
                <a:srgbClr val="2779F5"/>
              </a:buClr>
              <a:buSzPts val="1600"/>
              <a:buNone/>
            </a:pPr>
            <a:r>
              <a:rPr lang="en-GB" b="1"/>
              <a:t>Independent Practice: </a:t>
            </a:r>
            <a:endParaRPr b="1"/>
          </a:p>
        </p:txBody>
      </p:sp>
      <p:pic>
        <p:nvPicPr>
          <p:cNvPr id="225" name="Google Shape;225;p22"/>
          <p:cNvPicPr preferRelativeResize="0"/>
          <p:nvPr/>
        </p:nvPicPr>
        <p:blipFill>
          <a:blip r:embed="rId3">
            <a:alphaModFix/>
          </a:blip>
          <a:stretch>
            <a:fillRect/>
          </a:stretch>
        </p:blipFill>
        <p:spPr>
          <a:xfrm>
            <a:off x="360000" y="1260000"/>
            <a:ext cx="11520000" cy="4061126"/>
          </a:xfrm>
          <a:prstGeom prst="rect">
            <a:avLst/>
          </a:prstGeom>
          <a:noFill/>
          <a:ln>
            <a:noFill/>
          </a:ln>
          <a:effectLst>
            <a:outerShdw blurRad="57150" dist="19050" dir="5400000" algn="bl" rotWithShape="0">
              <a:srgbClr val="000000">
                <a:alpha val="50000"/>
              </a:srgbClr>
            </a:outerShdw>
          </a:effectLst>
        </p:spPr>
      </p:pic>
    </p:spTree>
  </p:cSld>
  <p:clrMapOvr>
    <a:masterClrMapping/>
  </p:clrMapOvr>
</p:sld>
</file>

<file path=ppt/theme/theme1.xml><?xml version="1.0" encoding="utf-8"?>
<a:theme xmlns:a="http://schemas.openxmlformats.org/drawingml/2006/main" name="1_office theme">
  <a:themeElements>
    <a:clrScheme name="Office Them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TotalTime>
  <Words>1286</Words>
  <Application>Microsoft Office PowerPoint</Application>
  <PresentationFormat>Widescreen</PresentationFormat>
  <Paragraphs>166</Paragraphs>
  <Slides>13</Slides>
  <Notes>13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Calibri</vt:lpstr>
      <vt:lpstr>Century Gothic</vt:lpstr>
      <vt:lpstr>Noto Sans Symbols</vt:lpstr>
      <vt:lpstr>1_office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Hannah Searle</dc:creator>
  <cp:lastModifiedBy>Sophie Teresa</cp:lastModifiedBy>
  <cp:revision>5</cp:revision>
  <dcterms:created xsi:type="dcterms:W3CDTF">2020-11-11T15:14:06Z</dcterms:created>
  <dcterms:modified xsi:type="dcterms:W3CDTF">2020-12-06T10:58:32Z</dcterms:modified>
</cp:coreProperties>
</file>