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9" autoAdjust="0"/>
    <p:restoredTop sz="72855" autoAdjust="0"/>
  </p:normalViewPr>
  <p:slideViewPr>
    <p:cSldViewPr snapToGrid="0">
      <p:cViewPr varScale="1">
        <p:scale>
          <a:sx n="59" d="100"/>
          <a:sy n="59" d="100"/>
        </p:scale>
        <p:origin x="154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31B8D5-DDAD-4E57-9EC7-515DFC29156E}" type="datetimeFigureOut">
              <a:rPr lang="en-GB" smtClean="0"/>
              <a:t>06/12/2020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94B50A-7A94-4E3D-B5B2-170AEF57B00D}" type="slidenum">
              <a:rPr lang="en-GB" smtClean="0"/>
              <a:t>‹#›</a:t>
            </a:fld>
            <a:endParaRPr lang="en-GB"/>
          </a:p>
        </p:txBody>
      </p:sp>
    </p:spTree>
    <p:extLst>
      <p:ext uri="{BB962C8B-B14F-4D97-AF65-F5344CB8AC3E}">
        <p14:creationId xmlns:p14="http://schemas.microsoft.com/office/powerpoint/2010/main" val="3984792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9" name="Google Shape;79;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0" name="Google Shape;80;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0" name="Google Shape;270;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Number </a:t>
            </a:r>
            <a:r>
              <a:rPr lang="en-GB" dirty="0">
                <a:latin typeface="Arial"/>
                <a:ea typeface="Arial"/>
                <a:cs typeface="Arial"/>
                <a:sym typeface="Arial"/>
              </a:rPr>
              <a:t>shapes</a:t>
            </a:r>
            <a:r>
              <a:rPr lang="en-GB" sz="1200" b="0" i="0" u="none" strike="noStrike" dirty="0">
                <a:solidFill>
                  <a:srgbClr val="000000"/>
                </a:solidFill>
                <a:latin typeface="Arial"/>
                <a:ea typeface="Arial"/>
                <a:cs typeface="Arial"/>
                <a:sym typeface="Arial"/>
              </a:rPr>
              <a:t>, place value counters, Base 10</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a:t>
            </a:r>
            <a:r>
              <a:rPr lang="en-GB" dirty="0">
                <a:solidFill>
                  <a:srgbClr val="000000"/>
                </a:solidFill>
                <a:latin typeface="Arial"/>
                <a:ea typeface="Arial"/>
                <a:cs typeface="Arial"/>
                <a:sym typeface="Arial"/>
              </a:rPr>
              <a:t> Which representations have been used in the lesson? How could you represent 12 x 7? Can you use the answer to create a fact family? How many ways can you represent the fact family?</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Pupils may think that division is commutative. Use part whole/bar models to support. The use of repeated addition/subtraction could also support this. </a:t>
            </a:r>
            <a:endParaRPr dirty="0"/>
          </a:p>
          <a:p>
            <a:pPr marL="0" lvl="0" indent="0" algn="l" rtl="0">
              <a:lnSpc>
                <a:spcPct val="100000"/>
              </a:lnSpc>
              <a:spcBef>
                <a:spcPts val="0"/>
              </a:spcBef>
              <a:spcAft>
                <a:spcPts val="0"/>
              </a:spcAft>
              <a:buSzPts val="1400"/>
              <a:buNone/>
            </a:pPr>
            <a:endParaRPr dirty="0"/>
          </a:p>
        </p:txBody>
      </p:sp>
      <p:sp>
        <p:nvSpPr>
          <p:cNvPr id="271" name="Google Shape;271;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10</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7" name="Google Shape;277;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278" name="Google Shape;278;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9eede233a7_1_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3" name="Google Shape;283;g9eede233a7_1_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400"/>
              <a:buNone/>
            </a:pPr>
            <a:r>
              <a:rPr lang="en-GB" b="1" dirty="0">
                <a:latin typeface="Arial"/>
                <a:ea typeface="Arial"/>
                <a:cs typeface="Arial"/>
                <a:sym typeface="Arial"/>
              </a:rPr>
              <a:t>How and when to use these slides </a:t>
            </a:r>
            <a:r>
              <a:rPr lang="en-GB" dirty="0">
                <a:latin typeface="Arial"/>
                <a:ea typeface="Arial"/>
                <a:cs typeface="Arial"/>
                <a:sym typeface="Arial"/>
              </a:rPr>
              <a:t>– Some pupils will need to recap and solidify their understanding of the 6 times table before moving on to the 7 times tables. They can use the 6 times tables to help them solve the 7 times tables, but must be secure with these before moving on.</a:t>
            </a:r>
            <a:endParaRPr dirty="0">
              <a:latin typeface="Arial"/>
              <a:ea typeface="Arial"/>
              <a:cs typeface="Arial"/>
              <a:sym typeface="Arial"/>
            </a:endParaRPr>
          </a:p>
          <a:p>
            <a:pPr marL="0" lvl="0" indent="0" algn="l" rtl="0">
              <a:spcBef>
                <a:spcPts val="0"/>
              </a:spcBef>
              <a:spcAft>
                <a:spcPts val="0"/>
              </a:spcAft>
              <a:buClr>
                <a:schemeClr val="dk1"/>
              </a:buClr>
              <a:buSzPts val="1400"/>
              <a:buFont typeface="Arial"/>
              <a:buNone/>
            </a:pPr>
            <a:r>
              <a:rPr lang="en-GB" i="1" dirty="0">
                <a:latin typeface="Arial"/>
                <a:ea typeface="Arial"/>
                <a:cs typeface="Arial"/>
                <a:sym typeface="Arial"/>
              </a:rPr>
              <a:t>Possible answers: 1 x 6 = 6 etc. Pupils could also try 10 x 6, 12 x 6, 120 x 6 etc. Encourage pupils to use known facts to help them solve calculations.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Num</a:t>
            </a:r>
            <a:r>
              <a:rPr lang="en-GB" dirty="0">
                <a:solidFill>
                  <a:srgbClr val="000000"/>
                </a:solidFill>
                <a:latin typeface="Arial"/>
                <a:ea typeface="Arial"/>
                <a:cs typeface="Arial"/>
                <a:sym typeface="Arial"/>
              </a:rPr>
              <a:t>ber cards, multiplication grid (if pupils are struggling).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Whic</a:t>
            </a:r>
            <a:r>
              <a:rPr lang="en-GB" dirty="0">
                <a:solidFill>
                  <a:srgbClr val="000000"/>
                </a:solidFill>
                <a:latin typeface="Arial"/>
                <a:ea typeface="Arial"/>
                <a:cs typeface="Arial"/>
                <a:sym typeface="Arial"/>
              </a:rPr>
              <a:t>h digit cards could you use? How can you solve the calculation? Can you use two digit cards? What do you notice? Which known facts can you use to help you? </a:t>
            </a:r>
            <a:endParaRPr dirty="0"/>
          </a:p>
          <a:p>
            <a:pPr marL="0" lvl="0" indent="0" algn="l" rtl="0">
              <a:lnSpc>
                <a:spcPct val="100000"/>
              </a:lnSpc>
              <a:spcBef>
                <a:spcPts val="0"/>
              </a:spcBef>
              <a:spcAft>
                <a:spcPts val="0"/>
              </a:spcAft>
              <a:buSzPts val="1400"/>
              <a:buNone/>
            </a:pPr>
            <a:endParaRPr dirty="0"/>
          </a:p>
        </p:txBody>
      </p:sp>
      <p:sp>
        <p:nvSpPr>
          <p:cNvPr id="284" name="Google Shape;284;g9eede233a7_1_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9eede233a7_1_8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1" name="Google Shape;301;g9eede233a7_1_8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b="1" dirty="0">
                <a:latin typeface="Arial"/>
                <a:ea typeface="Arial"/>
                <a:cs typeface="Arial"/>
                <a:sym typeface="Arial"/>
              </a:rPr>
              <a:t>How and when to use these slides </a:t>
            </a:r>
            <a:r>
              <a:rPr lang="en-GB" b="0" dirty="0">
                <a:latin typeface="Arial"/>
                <a:ea typeface="Arial"/>
                <a:cs typeface="Arial"/>
                <a:sym typeface="Arial"/>
              </a:rPr>
              <a:t>– Some pupils will </a:t>
            </a:r>
            <a:r>
              <a:rPr lang="en-GB" dirty="0">
                <a:latin typeface="Arial"/>
                <a:ea typeface="Arial"/>
                <a:cs typeface="Arial"/>
                <a:sym typeface="Arial"/>
              </a:rPr>
              <a:t>need to recap and solidify their understanding of the 6 times table before moving on to the 7 times tables. They can use the 6 times tables to help them solve the 7 times tables, but must be secure with these before moving on.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Wh</a:t>
            </a:r>
            <a:r>
              <a:rPr lang="en-GB" dirty="0">
                <a:solidFill>
                  <a:srgbClr val="000000"/>
                </a:solidFill>
                <a:latin typeface="Arial"/>
                <a:ea typeface="Arial"/>
                <a:cs typeface="Arial"/>
                <a:sym typeface="Arial"/>
              </a:rPr>
              <a:t>at are the multiples of 6? Which times tables can help you? What do you notice?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Pupils may still not be confident with the 6 times tables. They c</a:t>
            </a:r>
            <a:r>
              <a:rPr lang="en-GB" dirty="0">
                <a:solidFill>
                  <a:srgbClr val="000000"/>
                </a:solidFill>
                <a:latin typeface="Arial"/>
                <a:ea typeface="Arial"/>
                <a:cs typeface="Arial"/>
                <a:sym typeface="Arial"/>
              </a:rPr>
              <a:t>ould write the multiples/ number sentences for the six times tables on a white board/ paper to aid them.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Further Practice </a:t>
            </a:r>
            <a:r>
              <a:rPr lang="en-GB" sz="1200" b="0" i="0" u="none" strike="noStrike" dirty="0">
                <a:solidFill>
                  <a:srgbClr val="000000"/>
                </a:solidFill>
                <a:latin typeface="Arial"/>
                <a:ea typeface="Arial"/>
                <a:cs typeface="Arial"/>
                <a:sym typeface="Arial"/>
              </a:rPr>
              <a:t>– Con</a:t>
            </a:r>
            <a:r>
              <a:rPr lang="en-GB" dirty="0">
                <a:solidFill>
                  <a:srgbClr val="000000"/>
                </a:solidFill>
                <a:latin typeface="Arial"/>
                <a:ea typeface="Arial"/>
                <a:cs typeface="Arial"/>
                <a:sym typeface="Arial"/>
              </a:rPr>
              <a:t>tinue with this game but add the extra rule of if you take too long or make a mistake, you must start again. Add a time limit. </a:t>
            </a:r>
            <a:endParaRPr dirty="0"/>
          </a:p>
          <a:p>
            <a:pPr marL="0" lvl="0" indent="0" algn="l" rtl="0">
              <a:lnSpc>
                <a:spcPct val="100000"/>
              </a:lnSpc>
              <a:spcBef>
                <a:spcPts val="0"/>
              </a:spcBef>
              <a:spcAft>
                <a:spcPts val="0"/>
              </a:spcAft>
              <a:buSzPts val="1400"/>
              <a:buNone/>
            </a:pPr>
            <a:endParaRPr dirty="0"/>
          </a:p>
        </p:txBody>
      </p:sp>
      <p:sp>
        <p:nvSpPr>
          <p:cNvPr id="302" name="Google Shape;302;g9eede233a7_1_8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dirty="0">
                <a:latin typeface="Arial"/>
                <a:ea typeface="Arial"/>
                <a:cs typeface="Arial"/>
                <a:sym typeface="Arial"/>
              </a:rPr>
              <a:t>This starter links back to 6 times tables lesson (lesson 7). </a:t>
            </a:r>
            <a:endParaRPr dirty="0">
              <a:latin typeface="Arial"/>
              <a:ea typeface="Arial"/>
              <a:cs typeface="Arial"/>
              <a:sym typeface="Arial"/>
            </a:endParaRPr>
          </a:p>
          <a:p>
            <a:pPr marL="0" lvl="0" indent="0" algn="l" rtl="0">
              <a:lnSpc>
                <a:spcPct val="100000"/>
              </a:lnSpc>
              <a:spcBef>
                <a:spcPts val="0"/>
              </a:spcBef>
              <a:spcAft>
                <a:spcPts val="0"/>
              </a:spcAft>
              <a:buSzPts val="1400"/>
              <a:buNone/>
            </a:pPr>
            <a:endParaRPr dirty="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i="0" u="none" strike="noStrike" dirty="0">
                <a:solidFill>
                  <a:srgbClr val="000000"/>
                </a:solidFill>
                <a:latin typeface="Arial"/>
                <a:ea typeface="Arial"/>
                <a:cs typeface="Arial"/>
                <a:sym typeface="Arial"/>
              </a:rPr>
              <a:t>– Hundred square, times table square, counters</a:t>
            </a:r>
            <a:endParaRPr dirty="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i="0" u="none" strike="noStrike" dirty="0">
                <a:solidFill>
                  <a:srgbClr val="000000"/>
                </a:solidFill>
                <a:latin typeface="Arial"/>
                <a:ea typeface="Arial"/>
                <a:cs typeface="Arial"/>
                <a:sym typeface="Arial"/>
              </a:rPr>
              <a:t>– What patterns can you see? </a:t>
            </a:r>
            <a:r>
              <a:rPr lang="en-GB" dirty="0">
                <a:solidFill>
                  <a:srgbClr val="000000"/>
                </a:solidFill>
                <a:latin typeface="Arial"/>
                <a:ea typeface="Arial"/>
                <a:cs typeface="Arial"/>
                <a:sym typeface="Arial"/>
              </a:rPr>
              <a:t>Can you use any other times tables to help you? What do you notice about the ones/ tens? </a:t>
            </a:r>
            <a:endParaRPr dirty="0">
              <a:latin typeface="Arial"/>
              <a:ea typeface="Arial"/>
              <a:cs typeface="Arial"/>
              <a:sym typeface="Arial"/>
            </a:endParaRPr>
          </a:p>
        </p:txBody>
      </p:sp>
      <p:sp>
        <p:nvSpPr>
          <p:cNvPr id="87" name="Google Shape;87;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Counting objects</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How many groups are there? Can you circle the groups? How many are there altogether? Are all the calculations commutative? How do you know? How can we find out how many apples there are? Should add these up 1 by 1? Is there a more efficient method?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Pupils may think that division is commutative. Use part whole/bar models to support. </a:t>
            </a:r>
            <a:endParaRPr dirty="0"/>
          </a:p>
          <a:p>
            <a:pPr marL="0" lvl="0" indent="0" algn="l" rtl="0">
              <a:lnSpc>
                <a:spcPct val="100000"/>
              </a:lnSpc>
              <a:spcBef>
                <a:spcPts val="0"/>
              </a:spcBef>
              <a:spcAft>
                <a:spcPts val="0"/>
              </a:spcAft>
              <a:buSzPts val="1400"/>
              <a:buNone/>
            </a:pPr>
            <a:endParaRPr dirty="0"/>
          </a:p>
        </p:txBody>
      </p:sp>
      <p:sp>
        <p:nvSpPr>
          <p:cNvPr id="98" name="Google Shape;98;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Counting objects</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How many groups are there? </a:t>
            </a:r>
            <a:r>
              <a:rPr lang="en-GB" dirty="0">
                <a:solidFill>
                  <a:srgbClr val="000000"/>
                </a:solidFill>
                <a:latin typeface="Arial"/>
                <a:ea typeface="Arial"/>
                <a:cs typeface="Arial"/>
                <a:sym typeface="Arial"/>
              </a:rPr>
              <a:t>How many cupcakes are in each group? What information does this give you? How can you use this information to help you? Can you solve this calculation any other way? Do you need to count each cupcake?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Pupils may think that division is commutative. Use part whole/bar models to support.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Further Practice </a:t>
            </a:r>
            <a:r>
              <a:rPr lang="en-GB" sz="1200" b="0" i="0" u="none" strike="noStrike" dirty="0">
                <a:solidFill>
                  <a:srgbClr val="000000"/>
                </a:solidFill>
                <a:latin typeface="Arial"/>
                <a:ea typeface="Arial"/>
                <a:cs typeface="Arial"/>
                <a:sym typeface="Arial"/>
              </a:rPr>
              <a:t>– Additional representations</a:t>
            </a:r>
            <a:endParaRPr dirty="0"/>
          </a:p>
          <a:p>
            <a:pPr marL="0" lvl="0" indent="0" algn="l" rtl="0">
              <a:lnSpc>
                <a:spcPct val="100000"/>
              </a:lnSpc>
              <a:spcBef>
                <a:spcPts val="0"/>
              </a:spcBef>
              <a:spcAft>
                <a:spcPts val="0"/>
              </a:spcAft>
              <a:buSzPts val="1400"/>
              <a:buNone/>
            </a:pPr>
            <a:endParaRPr dirty="0"/>
          </a:p>
        </p:txBody>
      </p:sp>
      <p:sp>
        <p:nvSpPr>
          <p:cNvPr id="144" name="Google Shape;144;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lvl="0" indent="-317500" algn="l" rtl="0">
              <a:lnSpc>
                <a:spcPct val="100000"/>
              </a:lnSpc>
              <a:spcBef>
                <a:spcPts val="0"/>
              </a:spcBef>
              <a:spcAft>
                <a:spcPts val="0"/>
              </a:spcAft>
              <a:buSzPts val="1400"/>
              <a:buAutoNum type="alphaLcPeriod"/>
            </a:pPr>
            <a:r>
              <a:rPr lang="en-GB" dirty="0">
                <a:latin typeface="Arial"/>
                <a:ea typeface="Arial"/>
                <a:cs typeface="Arial"/>
                <a:sym typeface="Arial"/>
              </a:rPr>
              <a:t>5, 7, 35 </a:t>
            </a:r>
            <a:br>
              <a:rPr lang="en-GB" dirty="0">
                <a:latin typeface="Arial"/>
                <a:ea typeface="Arial"/>
                <a:cs typeface="Arial"/>
                <a:sym typeface="Arial"/>
              </a:rPr>
            </a:br>
            <a:r>
              <a:rPr lang="en-GB" dirty="0">
                <a:latin typeface="Arial"/>
                <a:ea typeface="Arial"/>
                <a:cs typeface="Arial"/>
                <a:sym typeface="Arial"/>
              </a:rPr>
              <a:t>5 x 7 = 35</a:t>
            </a:r>
            <a:endParaRPr dirty="0">
              <a:latin typeface="Arial"/>
              <a:ea typeface="Arial"/>
              <a:cs typeface="Arial"/>
              <a:sym typeface="Arial"/>
            </a:endParaRPr>
          </a:p>
          <a:p>
            <a:pPr marL="457200" lvl="0" indent="0" algn="l" rtl="0">
              <a:lnSpc>
                <a:spcPct val="100000"/>
              </a:lnSpc>
              <a:spcBef>
                <a:spcPts val="0"/>
              </a:spcBef>
              <a:spcAft>
                <a:spcPts val="0"/>
              </a:spcAft>
              <a:buNone/>
            </a:pPr>
            <a:r>
              <a:rPr lang="en-GB" dirty="0">
                <a:latin typeface="Arial"/>
                <a:ea typeface="Arial"/>
                <a:cs typeface="Arial"/>
                <a:sym typeface="Arial"/>
              </a:rPr>
              <a:t>35, 7, 5, 7</a:t>
            </a:r>
            <a:br>
              <a:rPr lang="en-GB" dirty="0">
                <a:latin typeface="Arial"/>
                <a:ea typeface="Arial"/>
                <a:cs typeface="Arial"/>
                <a:sym typeface="Arial"/>
              </a:rPr>
            </a:br>
            <a:r>
              <a:rPr lang="en-GB" dirty="0">
                <a:latin typeface="Arial"/>
                <a:ea typeface="Arial"/>
                <a:cs typeface="Arial"/>
                <a:sym typeface="Arial"/>
              </a:rPr>
              <a:t>35 ÷ 5 = 7</a:t>
            </a:r>
            <a:endParaRPr dirty="0">
              <a:latin typeface="Arial"/>
              <a:ea typeface="Arial"/>
              <a:cs typeface="Arial"/>
              <a:sym typeface="Arial"/>
            </a:endParaRPr>
          </a:p>
          <a:p>
            <a:pPr marL="457200" lvl="0" indent="-317500" algn="l" rtl="0">
              <a:lnSpc>
                <a:spcPct val="100000"/>
              </a:lnSpc>
              <a:spcBef>
                <a:spcPts val="0"/>
              </a:spcBef>
              <a:spcAft>
                <a:spcPts val="0"/>
              </a:spcAft>
              <a:buSzPts val="1400"/>
              <a:buAutoNum type="alphaLcPeriod"/>
            </a:pPr>
            <a:r>
              <a:rPr lang="en-GB" dirty="0">
                <a:latin typeface="Arial"/>
                <a:ea typeface="Arial"/>
                <a:cs typeface="Arial"/>
                <a:sym typeface="Arial"/>
              </a:rPr>
              <a:t>6, 7, 42 </a:t>
            </a:r>
            <a:br>
              <a:rPr lang="en-GB" dirty="0">
                <a:latin typeface="Arial"/>
                <a:ea typeface="Arial"/>
                <a:cs typeface="Arial"/>
                <a:sym typeface="Arial"/>
              </a:rPr>
            </a:br>
            <a:r>
              <a:rPr lang="en-GB" dirty="0">
                <a:latin typeface="Arial"/>
                <a:ea typeface="Arial"/>
                <a:cs typeface="Arial"/>
                <a:sym typeface="Arial"/>
              </a:rPr>
              <a:t>6 x 7 = 42</a:t>
            </a:r>
            <a:endParaRPr dirty="0">
              <a:latin typeface="Arial"/>
              <a:ea typeface="Arial"/>
              <a:cs typeface="Arial"/>
              <a:sym typeface="Arial"/>
            </a:endParaRPr>
          </a:p>
          <a:p>
            <a:pPr marL="457200" lvl="0" indent="0" algn="l" rtl="0">
              <a:lnSpc>
                <a:spcPct val="100000"/>
              </a:lnSpc>
              <a:spcBef>
                <a:spcPts val="0"/>
              </a:spcBef>
              <a:spcAft>
                <a:spcPts val="0"/>
              </a:spcAft>
              <a:buNone/>
            </a:pPr>
            <a:r>
              <a:rPr lang="en-GB" dirty="0">
                <a:latin typeface="Arial"/>
                <a:ea typeface="Arial"/>
                <a:cs typeface="Arial"/>
                <a:sym typeface="Arial"/>
              </a:rPr>
              <a:t>42, 7, 6, 7</a:t>
            </a:r>
            <a:br>
              <a:rPr lang="en-GB" dirty="0">
                <a:latin typeface="Arial"/>
                <a:ea typeface="Arial"/>
                <a:cs typeface="Arial"/>
                <a:sym typeface="Arial"/>
              </a:rPr>
            </a:br>
            <a:r>
              <a:rPr lang="en-GB" dirty="0">
                <a:latin typeface="Arial"/>
                <a:ea typeface="Arial"/>
                <a:cs typeface="Arial"/>
                <a:sym typeface="Arial"/>
              </a:rPr>
              <a:t>42 ÷ 6 = 7</a:t>
            </a:r>
            <a:endParaRPr dirty="0">
              <a:latin typeface="Arial"/>
              <a:ea typeface="Arial"/>
              <a:cs typeface="Arial"/>
              <a:sym typeface="Arial"/>
            </a:endParaRPr>
          </a:p>
          <a:p>
            <a:pPr marL="457200" lvl="0" indent="-317500" algn="l" rtl="0">
              <a:lnSpc>
                <a:spcPct val="100000"/>
              </a:lnSpc>
              <a:spcBef>
                <a:spcPts val="0"/>
              </a:spcBef>
              <a:spcAft>
                <a:spcPts val="0"/>
              </a:spcAft>
              <a:buSzPts val="1400"/>
              <a:buAutoNum type="alphaLcPeriod"/>
            </a:pPr>
            <a:r>
              <a:rPr lang="en-GB" dirty="0">
                <a:latin typeface="Arial"/>
                <a:ea typeface="Arial"/>
                <a:cs typeface="Arial"/>
                <a:sym typeface="Arial"/>
              </a:rPr>
              <a:t>10, 7, 70</a:t>
            </a:r>
            <a:br>
              <a:rPr lang="en-GB" dirty="0">
                <a:latin typeface="Arial"/>
                <a:ea typeface="Arial"/>
                <a:cs typeface="Arial"/>
                <a:sym typeface="Arial"/>
              </a:rPr>
            </a:br>
            <a:r>
              <a:rPr lang="en-GB" dirty="0">
                <a:latin typeface="Arial"/>
                <a:ea typeface="Arial"/>
                <a:cs typeface="Arial"/>
                <a:sym typeface="Arial"/>
              </a:rPr>
              <a:t>10 x 7 = 70</a:t>
            </a:r>
            <a:endParaRPr dirty="0">
              <a:latin typeface="Arial"/>
              <a:ea typeface="Arial"/>
              <a:cs typeface="Arial"/>
              <a:sym typeface="Arial"/>
            </a:endParaRPr>
          </a:p>
          <a:p>
            <a:pPr marL="457200" lvl="0" indent="0" algn="l" rtl="0">
              <a:lnSpc>
                <a:spcPct val="100000"/>
              </a:lnSpc>
              <a:spcBef>
                <a:spcPts val="0"/>
              </a:spcBef>
              <a:spcAft>
                <a:spcPts val="0"/>
              </a:spcAft>
              <a:buNone/>
            </a:pPr>
            <a:r>
              <a:rPr lang="en-GB" dirty="0">
                <a:latin typeface="Arial"/>
                <a:ea typeface="Arial"/>
                <a:cs typeface="Arial"/>
                <a:sym typeface="Arial"/>
              </a:rPr>
              <a:t>70, 7, 10, 7</a:t>
            </a:r>
            <a:br>
              <a:rPr lang="en-GB" dirty="0">
                <a:latin typeface="Arial"/>
                <a:ea typeface="Arial"/>
                <a:cs typeface="Arial"/>
                <a:sym typeface="Arial"/>
              </a:rPr>
            </a:br>
            <a:r>
              <a:rPr lang="en-GB" dirty="0">
                <a:latin typeface="Arial"/>
                <a:ea typeface="Arial"/>
                <a:cs typeface="Arial"/>
                <a:sym typeface="Arial"/>
              </a:rPr>
              <a:t>70 ÷ 10 = 7</a:t>
            </a:r>
            <a:endParaRPr dirty="0">
              <a:latin typeface="Arial"/>
              <a:ea typeface="Arial"/>
              <a:cs typeface="Arial"/>
              <a:sym typeface="Arial"/>
            </a:endParaRPr>
          </a:p>
        </p:txBody>
      </p:sp>
      <p:sp>
        <p:nvSpPr>
          <p:cNvPr id="209" name="Google Shape;209;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Number </a:t>
            </a:r>
            <a:r>
              <a:rPr lang="en-GB" dirty="0">
                <a:latin typeface="Arial"/>
                <a:ea typeface="Arial"/>
                <a:cs typeface="Arial"/>
                <a:sym typeface="Arial"/>
              </a:rPr>
              <a:t>shapes</a:t>
            </a:r>
            <a:r>
              <a:rPr lang="en-GB" sz="1200" b="0" i="0" u="none" strike="noStrike" dirty="0">
                <a:solidFill>
                  <a:srgbClr val="000000"/>
                </a:solidFill>
                <a:latin typeface="Arial"/>
                <a:ea typeface="Arial"/>
                <a:cs typeface="Arial"/>
                <a:sym typeface="Arial"/>
              </a:rPr>
              <a:t>, place value counters, Base 10</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What is a fact family? How many different ways can you write the calculations? Why are there two different representations for the same numbers? What do you notice about the representations?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Pupils may think that division is commutative. Use part whole/bar models to support. The use of repeated addition/subtraction could also support this.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Further Practice </a:t>
            </a:r>
            <a:r>
              <a:rPr lang="en-GB" sz="1200" b="0" i="0" u="none" strike="noStrike" dirty="0">
                <a:solidFill>
                  <a:srgbClr val="000000"/>
                </a:solidFill>
                <a:latin typeface="Arial"/>
                <a:ea typeface="Arial"/>
                <a:cs typeface="Arial"/>
                <a:sym typeface="Arial"/>
              </a:rPr>
              <a:t>– Additional representations</a:t>
            </a:r>
            <a:endParaRPr dirty="0"/>
          </a:p>
          <a:p>
            <a:pPr marL="0" marR="0" lvl="0" indent="0" algn="l" rtl="0">
              <a:lnSpc>
                <a:spcPct val="100000"/>
              </a:lnSpc>
              <a:spcBef>
                <a:spcPts val="0"/>
              </a:spcBef>
              <a:spcAft>
                <a:spcPts val="0"/>
              </a:spcAft>
              <a:buClr>
                <a:srgbClr val="000000"/>
              </a:buClr>
              <a:buSzPts val="1200"/>
              <a:buFont typeface="Arial"/>
              <a:buNone/>
            </a:pPr>
            <a:endParaRPr dirty="0"/>
          </a:p>
          <a:p>
            <a:pPr marL="0" lvl="0" indent="0" algn="l" rtl="0">
              <a:lnSpc>
                <a:spcPct val="100000"/>
              </a:lnSpc>
              <a:spcBef>
                <a:spcPts val="0"/>
              </a:spcBef>
              <a:spcAft>
                <a:spcPts val="0"/>
              </a:spcAft>
              <a:buSzPts val="1400"/>
              <a:buNone/>
            </a:pPr>
            <a:endParaRPr dirty="0"/>
          </a:p>
        </p:txBody>
      </p:sp>
      <p:sp>
        <p:nvSpPr>
          <p:cNvPr id="216" name="Google Shape;216;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lvl="0" indent="-317500" algn="l" rtl="0">
              <a:lnSpc>
                <a:spcPct val="100000"/>
              </a:lnSpc>
              <a:spcBef>
                <a:spcPts val="0"/>
              </a:spcBef>
              <a:spcAft>
                <a:spcPts val="0"/>
              </a:spcAft>
              <a:buSzPts val="1400"/>
              <a:buFont typeface="Arial"/>
              <a:buAutoNum type="alphaLcPeriod"/>
            </a:pPr>
            <a:r>
              <a:rPr lang="en-GB" dirty="0">
                <a:latin typeface="Arial"/>
                <a:ea typeface="Arial"/>
                <a:cs typeface="Arial"/>
                <a:sym typeface="Arial"/>
              </a:rPr>
              <a:t>7 x 6 = 42</a:t>
            </a:r>
            <a:br>
              <a:rPr lang="en-GB" dirty="0">
                <a:latin typeface="Arial"/>
                <a:ea typeface="Arial"/>
                <a:cs typeface="Arial"/>
                <a:sym typeface="Arial"/>
              </a:rPr>
            </a:br>
            <a:r>
              <a:rPr lang="en-GB" dirty="0">
                <a:latin typeface="Arial"/>
                <a:ea typeface="Arial"/>
                <a:cs typeface="Arial"/>
                <a:sym typeface="Arial"/>
              </a:rPr>
              <a:t>42 ÷ 7 = 6</a:t>
            </a:r>
            <a:br>
              <a:rPr lang="en-GB" dirty="0">
                <a:latin typeface="Arial"/>
                <a:ea typeface="Arial"/>
                <a:cs typeface="Arial"/>
                <a:sym typeface="Arial"/>
              </a:rPr>
            </a:br>
            <a:r>
              <a:rPr lang="en-GB" dirty="0">
                <a:latin typeface="Arial"/>
                <a:ea typeface="Arial"/>
                <a:cs typeface="Arial"/>
                <a:sym typeface="Arial"/>
              </a:rPr>
              <a:t>6 lots of 7 cubes</a:t>
            </a:r>
            <a:br>
              <a:rPr lang="en-GB" dirty="0">
                <a:latin typeface="Arial"/>
                <a:ea typeface="Arial"/>
                <a:cs typeface="Arial"/>
                <a:sym typeface="Arial"/>
              </a:rPr>
            </a:br>
            <a:r>
              <a:rPr lang="en-GB" dirty="0">
                <a:latin typeface="Arial"/>
                <a:ea typeface="Arial"/>
                <a:cs typeface="Arial"/>
                <a:sym typeface="Arial"/>
              </a:rPr>
              <a:t>6 x 7 = 42</a:t>
            </a:r>
            <a:br>
              <a:rPr lang="en-GB" dirty="0">
                <a:latin typeface="Arial"/>
                <a:ea typeface="Arial"/>
                <a:cs typeface="Arial"/>
                <a:sym typeface="Arial"/>
              </a:rPr>
            </a:br>
            <a:r>
              <a:rPr lang="en-GB" dirty="0">
                <a:latin typeface="Arial"/>
                <a:ea typeface="Arial"/>
                <a:cs typeface="Arial"/>
                <a:sym typeface="Arial"/>
              </a:rPr>
              <a:t>42 ÷ 6 = 7</a:t>
            </a:r>
            <a:endParaRPr dirty="0">
              <a:latin typeface="Arial"/>
              <a:ea typeface="Arial"/>
              <a:cs typeface="Arial"/>
              <a:sym typeface="Arial"/>
            </a:endParaRPr>
          </a:p>
          <a:p>
            <a:pPr marL="457200" lvl="0" indent="-317500" algn="l" rtl="0">
              <a:lnSpc>
                <a:spcPct val="100000"/>
              </a:lnSpc>
              <a:spcBef>
                <a:spcPts val="0"/>
              </a:spcBef>
              <a:spcAft>
                <a:spcPts val="0"/>
              </a:spcAft>
              <a:buSzPts val="1400"/>
              <a:buFont typeface="Arial"/>
              <a:buAutoNum type="alphaLcPeriod"/>
            </a:pPr>
            <a:r>
              <a:rPr lang="en-GB" dirty="0">
                <a:latin typeface="Arial"/>
                <a:ea typeface="Arial"/>
                <a:cs typeface="Arial"/>
                <a:sym typeface="Arial"/>
              </a:rPr>
              <a:t>7 x 3 = 21</a:t>
            </a:r>
            <a:br>
              <a:rPr lang="en-GB" dirty="0">
                <a:latin typeface="Arial"/>
                <a:ea typeface="Arial"/>
                <a:cs typeface="Arial"/>
                <a:sym typeface="Arial"/>
              </a:rPr>
            </a:br>
            <a:r>
              <a:rPr lang="en-GB" dirty="0">
                <a:latin typeface="Arial"/>
                <a:ea typeface="Arial"/>
                <a:cs typeface="Arial"/>
                <a:sym typeface="Arial"/>
              </a:rPr>
              <a:t>21 ÷ 7 = 3</a:t>
            </a:r>
            <a:br>
              <a:rPr lang="en-GB" dirty="0">
                <a:latin typeface="Arial"/>
                <a:ea typeface="Arial"/>
                <a:cs typeface="Arial"/>
                <a:sym typeface="Arial"/>
              </a:rPr>
            </a:br>
            <a:r>
              <a:rPr lang="en-GB" dirty="0">
                <a:latin typeface="Arial"/>
                <a:ea typeface="Arial"/>
                <a:cs typeface="Arial"/>
                <a:sym typeface="Arial"/>
              </a:rPr>
              <a:t>3 lots of 7 on a dice</a:t>
            </a:r>
            <a:br>
              <a:rPr lang="en-GB" dirty="0">
                <a:latin typeface="Arial"/>
                <a:ea typeface="Arial"/>
                <a:cs typeface="Arial"/>
                <a:sym typeface="Arial"/>
              </a:rPr>
            </a:br>
            <a:r>
              <a:rPr lang="en-GB" dirty="0">
                <a:latin typeface="Arial"/>
                <a:ea typeface="Arial"/>
                <a:cs typeface="Arial"/>
                <a:sym typeface="Arial"/>
              </a:rPr>
              <a:t>3 x 7 = 21</a:t>
            </a:r>
            <a:br>
              <a:rPr lang="en-GB" dirty="0">
                <a:latin typeface="Arial"/>
                <a:ea typeface="Arial"/>
                <a:cs typeface="Arial"/>
                <a:sym typeface="Arial"/>
              </a:rPr>
            </a:br>
            <a:r>
              <a:rPr lang="en-GB" dirty="0">
                <a:latin typeface="Arial"/>
                <a:ea typeface="Arial"/>
                <a:cs typeface="Arial"/>
                <a:sym typeface="Arial"/>
              </a:rPr>
              <a:t>21 ÷ 3 = 7</a:t>
            </a:r>
            <a:endParaRPr dirty="0">
              <a:latin typeface="Arial"/>
              <a:ea typeface="Arial"/>
              <a:cs typeface="Arial"/>
              <a:sym typeface="Arial"/>
            </a:endParaRPr>
          </a:p>
          <a:p>
            <a:pPr marL="457200" lvl="0" indent="-317500" algn="l" rtl="0">
              <a:lnSpc>
                <a:spcPct val="100000"/>
              </a:lnSpc>
              <a:spcBef>
                <a:spcPts val="0"/>
              </a:spcBef>
              <a:spcAft>
                <a:spcPts val="0"/>
              </a:spcAft>
              <a:buSzPts val="1400"/>
              <a:buFont typeface="Arial"/>
              <a:buAutoNum type="alphaLcPeriod"/>
            </a:pPr>
            <a:r>
              <a:rPr lang="en-GB" dirty="0">
                <a:latin typeface="Arial"/>
                <a:ea typeface="Arial"/>
                <a:cs typeface="Arial"/>
                <a:sym typeface="Arial"/>
              </a:rPr>
              <a:t>This is a square number so it only has two fact families.</a:t>
            </a:r>
            <a:br>
              <a:rPr lang="en-GB" dirty="0">
                <a:latin typeface="Arial"/>
                <a:ea typeface="Arial"/>
                <a:cs typeface="Arial"/>
                <a:sym typeface="Arial"/>
              </a:rPr>
            </a:br>
            <a:r>
              <a:rPr lang="en-GB" dirty="0">
                <a:latin typeface="Arial"/>
                <a:ea typeface="Arial"/>
                <a:cs typeface="Arial"/>
                <a:sym typeface="Arial"/>
              </a:rPr>
              <a:t>7 x 7 = 49</a:t>
            </a:r>
            <a:br>
              <a:rPr lang="en-GB" dirty="0">
                <a:latin typeface="Arial"/>
                <a:ea typeface="Arial"/>
                <a:cs typeface="Arial"/>
                <a:sym typeface="Arial"/>
              </a:rPr>
            </a:br>
            <a:r>
              <a:rPr lang="en-GB" dirty="0">
                <a:latin typeface="Arial"/>
                <a:ea typeface="Arial"/>
                <a:cs typeface="Arial"/>
                <a:sym typeface="Arial"/>
              </a:rPr>
              <a:t>49 ÷ 7 = 7</a:t>
            </a:r>
            <a:endParaRPr dirty="0">
              <a:latin typeface="Arial"/>
              <a:ea typeface="Arial"/>
              <a:cs typeface="Arial"/>
              <a:sym typeface="Arial"/>
            </a:endParaRPr>
          </a:p>
        </p:txBody>
      </p:sp>
      <p:sp>
        <p:nvSpPr>
          <p:cNvPr id="242" name="Google Shape;242;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8" name="Google Shape;248;p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Number </a:t>
            </a:r>
            <a:r>
              <a:rPr lang="en-GB" dirty="0">
                <a:latin typeface="Arial"/>
                <a:ea typeface="Arial"/>
                <a:cs typeface="Arial"/>
                <a:sym typeface="Arial"/>
              </a:rPr>
              <a:t>shapes</a:t>
            </a:r>
            <a:r>
              <a:rPr lang="en-GB" sz="1200" b="0" i="0" u="none" strike="noStrike" dirty="0">
                <a:solidFill>
                  <a:srgbClr val="000000"/>
                </a:solidFill>
                <a:latin typeface="Arial"/>
                <a:ea typeface="Arial"/>
                <a:cs typeface="Arial"/>
                <a:sym typeface="Arial"/>
              </a:rPr>
              <a:t>, place value counters, Base 10</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Which numbers do you have? How can you arrange the numbers in the calculation? Can you check you answer is correct? How do you know? What do you know about multiplication that is different to division?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Pupils may think that division is commutative. Use part whole/bar models to support. The use of repeated addition/subtraction could also support this.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Further Practice </a:t>
            </a:r>
            <a:r>
              <a:rPr lang="en-GB" sz="1200" b="0" i="0" u="none" strike="noStrike" dirty="0">
                <a:solidFill>
                  <a:srgbClr val="000000"/>
                </a:solidFill>
                <a:latin typeface="Arial"/>
                <a:ea typeface="Arial"/>
                <a:cs typeface="Arial"/>
                <a:sym typeface="Arial"/>
              </a:rPr>
              <a:t>– Additional representations</a:t>
            </a:r>
            <a:endParaRPr dirty="0"/>
          </a:p>
          <a:p>
            <a:pPr marL="0" lvl="0" indent="0" algn="l" rtl="0">
              <a:lnSpc>
                <a:spcPct val="100000"/>
              </a:lnSpc>
              <a:spcBef>
                <a:spcPts val="0"/>
              </a:spcBef>
              <a:spcAft>
                <a:spcPts val="0"/>
              </a:spcAft>
              <a:buSzPts val="1400"/>
              <a:buNone/>
            </a:pPr>
            <a:endParaRPr dirty="0"/>
          </a:p>
        </p:txBody>
      </p:sp>
      <p:sp>
        <p:nvSpPr>
          <p:cNvPr id="249" name="Google Shape;249;p1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8</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3" name="Google Shape;263;p1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lvl="0" indent="-317500" algn="l" rtl="0">
              <a:lnSpc>
                <a:spcPct val="100000"/>
              </a:lnSpc>
              <a:spcBef>
                <a:spcPts val="0"/>
              </a:spcBef>
              <a:spcAft>
                <a:spcPts val="0"/>
              </a:spcAft>
              <a:buClr>
                <a:srgbClr val="000000"/>
              </a:buClr>
              <a:buSzPts val="1400"/>
              <a:buFont typeface="Arial"/>
              <a:buAutoNum type="alphaLcPeriod"/>
            </a:pPr>
            <a:r>
              <a:rPr lang="en-GB" dirty="0">
                <a:solidFill>
                  <a:srgbClr val="000000"/>
                </a:solidFill>
                <a:latin typeface="Arial"/>
                <a:ea typeface="Arial"/>
                <a:cs typeface="Arial"/>
                <a:sym typeface="Arial"/>
              </a:rPr>
              <a:t>9 x 7 = 63</a:t>
            </a:r>
            <a:br>
              <a:rPr lang="en-GB" dirty="0">
                <a:solidFill>
                  <a:srgbClr val="000000"/>
                </a:solidFill>
                <a:latin typeface="Arial"/>
                <a:ea typeface="Arial"/>
                <a:cs typeface="Arial"/>
                <a:sym typeface="Arial"/>
              </a:rPr>
            </a:br>
            <a:r>
              <a:rPr lang="en-GB" dirty="0">
                <a:solidFill>
                  <a:srgbClr val="000000"/>
                </a:solidFill>
                <a:latin typeface="Arial"/>
                <a:ea typeface="Arial"/>
                <a:cs typeface="Arial"/>
                <a:sym typeface="Arial"/>
              </a:rPr>
              <a:t>63 ÷ 7 = 9</a:t>
            </a:r>
            <a:br>
              <a:rPr lang="en-GB" dirty="0">
                <a:solidFill>
                  <a:srgbClr val="000000"/>
                </a:solidFill>
                <a:latin typeface="Arial"/>
                <a:ea typeface="Arial"/>
                <a:cs typeface="Arial"/>
                <a:sym typeface="Arial"/>
              </a:rPr>
            </a:br>
            <a:r>
              <a:rPr lang="en-GB" dirty="0">
                <a:solidFill>
                  <a:srgbClr val="000000"/>
                </a:solidFill>
                <a:latin typeface="Arial"/>
                <a:ea typeface="Arial"/>
                <a:cs typeface="Arial"/>
                <a:sym typeface="Arial"/>
              </a:rPr>
              <a:t>It will take 63 days.</a:t>
            </a:r>
            <a:endParaRPr dirty="0">
              <a:solidFill>
                <a:srgbClr val="000000"/>
              </a:solidFill>
              <a:latin typeface="Arial"/>
              <a:ea typeface="Arial"/>
              <a:cs typeface="Arial"/>
              <a:sym typeface="Arial"/>
            </a:endParaRPr>
          </a:p>
          <a:p>
            <a:pPr marL="457200" lvl="0" indent="-317500" algn="l" rtl="0">
              <a:lnSpc>
                <a:spcPct val="100000"/>
              </a:lnSpc>
              <a:spcBef>
                <a:spcPts val="0"/>
              </a:spcBef>
              <a:spcAft>
                <a:spcPts val="0"/>
              </a:spcAft>
              <a:buClr>
                <a:srgbClr val="000000"/>
              </a:buClr>
              <a:buSzPts val="1400"/>
              <a:buFont typeface="Arial"/>
              <a:buAutoNum type="alphaLcPeriod"/>
            </a:pPr>
            <a:r>
              <a:rPr lang="en-GB" dirty="0">
                <a:solidFill>
                  <a:srgbClr val="000000"/>
                </a:solidFill>
                <a:latin typeface="Arial"/>
                <a:ea typeface="Arial"/>
                <a:cs typeface="Arial"/>
                <a:sym typeface="Arial"/>
              </a:rPr>
              <a:t>Divide:   77 ÷ 7 = 11 weeks</a:t>
            </a:r>
            <a:endParaRPr dirty="0">
              <a:solidFill>
                <a:srgbClr val="000000"/>
              </a:solidFill>
              <a:latin typeface="Arial"/>
              <a:ea typeface="Arial"/>
              <a:cs typeface="Arial"/>
              <a:sym typeface="Arial"/>
            </a:endParaRPr>
          </a:p>
          <a:p>
            <a:pPr marL="457200" lvl="0" indent="-317500" algn="l" rtl="0">
              <a:lnSpc>
                <a:spcPct val="100000"/>
              </a:lnSpc>
              <a:spcBef>
                <a:spcPts val="0"/>
              </a:spcBef>
              <a:spcAft>
                <a:spcPts val="0"/>
              </a:spcAft>
              <a:buClr>
                <a:srgbClr val="000000"/>
              </a:buClr>
              <a:buSzPts val="1400"/>
              <a:buFont typeface="Arial"/>
              <a:buAutoNum type="alphaLcPeriod"/>
            </a:pPr>
            <a:r>
              <a:rPr lang="en-GB" dirty="0">
                <a:solidFill>
                  <a:srgbClr val="000000"/>
                </a:solidFill>
                <a:latin typeface="Arial"/>
                <a:ea typeface="Arial"/>
                <a:cs typeface="Arial"/>
                <a:sym typeface="Arial"/>
              </a:rPr>
              <a:t>Divide:   49 ÷ 7 = 7 teams</a:t>
            </a:r>
            <a:endParaRPr dirty="0">
              <a:solidFill>
                <a:srgbClr val="000000"/>
              </a:solidFill>
              <a:latin typeface="Arial"/>
              <a:ea typeface="Arial"/>
              <a:cs typeface="Arial"/>
              <a:sym typeface="Arial"/>
            </a:endParaRPr>
          </a:p>
          <a:p>
            <a:pPr marL="457200" lvl="0" indent="-317500" algn="l" rtl="0">
              <a:lnSpc>
                <a:spcPct val="100000"/>
              </a:lnSpc>
              <a:spcBef>
                <a:spcPts val="0"/>
              </a:spcBef>
              <a:spcAft>
                <a:spcPts val="0"/>
              </a:spcAft>
              <a:buClr>
                <a:srgbClr val="000000"/>
              </a:buClr>
              <a:buSzPts val="1400"/>
              <a:buFont typeface="Arial"/>
              <a:buAutoNum type="alphaLcPeriod"/>
            </a:pPr>
            <a:r>
              <a:rPr lang="en-GB" dirty="0">
                <a:solidFill>
                  <a:srgbClr val="000000"/>
                </a:solidFill>
                <a:latin typeface="Arial"/>
                <a:ea typeface="Arial"/>
                <a:cs typeface="Arial"/>
                <a:sym typeface="Arial"/>
              </a:rPr>
              <a:t>Multiply:   2 x 7 or 7 x 2 = 14 kg</a:t>
            </a:r>
            <a:endParaRPr dirty="0">
              <a:solidFill>
                <a:srgbClr val="000000"/>
              </a:solidFill>
              <a:latin typeface="Arial"/>
              <a:ea typeface="Arial"/>
              <a:cs typeface="Arial"/>
              <a:sym typeface="Arial"/>
            </a:endParaRPr>
          </a:p>
          <a:p>
            <a:pPr marL="457200" lvl="0" indent="-317500" algn="l" rtl="0">
              <a:lnSpc>
                <a:spcPct val="100000"/>
              </a:lnSpc>
              <a:spcBef>
                <a:spcPts val="0"/>
              </a:spcBef>
              <a:spcAft>
                <a:spcPts val="0"/>
              </a:spcAft>
              <a:buClr>
                <a:srgbClr val="000000"/>
              </a:buClr>
              <a:buSzPts val="1400"/>
              <a:buFont typeface="Arial"/>
              <a:buAutoNum type="alphaLcPeriod"/>
            </a:pPr>
            <a:r>
              <a:rPr lang="en-GB" dirty="0">
                <a:solidFill>
                  <a:srgbClr val="000000"/>
                </a:solidFill>
                <a:latin typeface="Arial"/>
                <a:ea typeface="Arial"/>
                <a:cs typeface="Arial"/>
                <a:sym typeface="Arial"/>
              </a:rPr>
              <a:t>Divide:  35 ÷ 7 = 5</a:t>
            </a:r>
            <a:endParaRPr dirty="0">
              <a:solidFill>
                <a:srgbClr val="000000"/>
              </a:solidFill>
              <a:latin typeface="Arial"/>
              <a:ea typeface="Arial"/>
              <a:cs typeface="Arial"/>
              <a:sym typeface="Arial"/>
            </a:endParaRPr>
          </a:p>
        </p:txBody>
      </p:sp>
      <p:sp>
        <p:nvSpPr>
          <p:cNvPr id="264" name="Google Shape;264;p1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9</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Introduction and LO/ SC">
  <p:cSld name="Introduction and LO/ SC">
    <p:spTree>
      <p:nvGrpSpPr>
        <p:cNvPr id="1" name="Shape 15"/>
        <p:cNvGrpSpPr/>
        <p:nvPr/>
      </p:nvGrpSpPr>
      <p:grpSpPr>
        <a:xfrm>
          <a:off x="0" y="0"/>
          <a:ext cx="0" cy="0"/>
          <a:chOff x="0" y="0"/>
          <a:chExt cx="0" cy="0"/>
        </a:xfrm>
      </p:grpSpPr>
      <p:sp>
        <p:nvSpPr>
          <p:cNvPr id="16" name="Google Shape;16;p2"/>
          <p:cNvSpPr/>
          <p:nvPr/>
        </p:nvSpPr>
        <p:spPr>
          <a:xfrm>
            <a:off x="0" y="0"/>
            <a:ext cx="12192000" cy="6858000"/>
          </a:xfrm>
          <a:prstGeom prst="rect">
            <a:avLst/>
          </a:prstGeom>
          <a:solidFill>
            <a:srgbClr val="2779F5"/>
          </a:solidFill>
          <a:ln w="12700" cap="flat" cmpd="sng">
            <a:solidFill>
              <a:srgbClr val="2779F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7" name="Google Shape;17;p2"/>
          <p:cNvPicPr preferRelativeResize="0"/>
          <p:nvPr/>
        </p:nvPicPr>
        <p:blipFill rotWithShape="1">
          <a:blip r:embed="rId2">
            <a:alphaModFix/>
          </a:blip>
          <a:srcRect/>
          <a:stretch/>
        </p:blipFill>
        <p:spPr>
          <a:xfrm>
            <a:off x="10927638" y="351075"/>
            <a:ext cx="962025" cy="1257300"/>
          </a:xfrm>
          <a:prstGeom prst="rect">
            <a:avLst/>
          </a:prstGeom>
          <a:noFill/>
          <a:ln>
            <a:noFill/>
          </a:ln>
        </p:spPr>
      </p:pic>
    </p:spTree>
    <p:extLst>
      <p:ext uri="{BB962C8B-B14F-4D97-AF65-F5344CB8AC3E}">
        <p14:creationId xmlns:p14="http://schemas.microsoft.com/office/powerpoint/2010/main" val="1984096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General Slides 1">
  <p:cSld name="General Slides 1">
    <p:spTree>
      <p:nvGrpSpPr>
        <p:cNvPr id="1" name="Shape 21"/>
        <p:cNvGrpSpPr/>
        <p:nvPr/>
      </p:nvGrpSpPr>
      <p:grpSpPr>
        <a:xfrm>
          <a:off x="0" y="0"/>
          <a:ext cx="0" cy="0"/>
          <a:chOff x="0" y="0"/>
          <a:chExt cx="0" cy="0"/>
        </a:xfrm>
      </p:grpSpPr>
      <p:sp>
        <p:nvSpPr>
          <p:cNvPr id="22" name="Google Shape;22;p4"/>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rgbClr val="2779F5"/>
              </a:buClr>
              <a:buSzPts val="1600"/>
              <a:buNone/>
              <a:defRPr sz="1600">
                <a:solidFill>
                  <a:srgbClr val="2779F5"/>
                </a:solidFill>
              </a:defRPr>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4"/>
          <p:cNvSpPr txBox="1">
            <a:spLocks noGrp="1"/>
          </p:cNvSpPr>
          <p:nvPr>
            <p:ph type="body" idx="2"/>
          </p:nvPr>
        </p:nvSpPr>
        <p:spPr>
          <a:xfrm>
            <a:off x="347950" y="1166150"/>
            <a:ext cx="11527800" cy="47772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
          <p:cNvSpPr txBox="1"/>
          <p:nvPr/>
        </p:nvSpPr>
        <p:spPr>
          <a:xfrm>
            <a:off x="34795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en-GB" sz="2000" b="0" i="0" u="none" strike="noStrike" cap="none">
                <a:solidFill>
                  <a:srgbClr val="2779F5"/>
                </a:solidFill>
                <a:latin typeface="Century Gothic"/>
                <a:ea typeface="Century Gothic"/>
                <a:cs typeface="Century Gothic"/>
                <a:sym typeface="Century Gothic"/>
              </a:rPr>
              <a:t>To be able to multiply and divide by 7</a:t>
            </a:r>
            <a:endParaRPr/>
          </a:p>
        </p:txBody>
      </p:sp>
    </p:spTree>
    <p:extLst>
      <p:ext uri="{BB962C8B-B14F-4D97-AF65-F5344CB8AC3E}">
        <p14:creationId xmlns:p14="http://schemas.microsoft.com/office/powerpoint/2010/main" val="1612709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upport Slide Introduction">
  <p:cSld name="Support Slide Introduction">
    <p:spTree>
      <p:nvGrpSpPr>
        <p:cNvPr id="1" name="Shape 37"/>
        <p:cNvGrpSpPr/>
        <p:nvPr/>
      </p:nvGrpSpPr>
      <p:grpSpPr>
        <a:xfrm>
          <a:off x="0" y="0"/>
          <a:ext cx="0" cy="0"/>
          <a:chOff x="0" y="0"/>
          <a:chExt cx="0" cy="0"/>
        </a:xfrm>
      </p:grpSpPr>
      <p:sp>
        <p:nvSpPr>
          <p:cNvPr id="38" name="Google Shape;38;p6"/>
          <p:cNvSpPr txBox="1">
            <a:spLocks noGrp="1"/>
          </p:cNvSpPr>
          <p:nvPr>
            <p:ph type="body" idx="1"/>
          </p:nvPr>
        </p:nvSpPr>
        <p:spPr>
          <a:xfrm>
            <a:off x="357100" y="3952875"/>
            <a:ext cx="11518500" cy="2224200"/>
          </a:xfrm>
          <a:prstGeom prst="rect">
            <a:avLst/>
          </a:prstGeom>
          <a:noFill/>
          <a:ln>
            <a:noFill/>
          </a:ln>
        </p:spPr>
        <p:txBody>
          <a:bodyPr spcFirstLastPara="1" wrap="square" lIns="91425" tIns="45700" rIns="91425" bIns="45700" anchor="t" anchorCtr="0">
            <a:noAutofit/>
          </a:bodyPr>
          <a:lstStyle>
            <a:lvl1pPr marL="457200" lvl="0" indent="-228600" algn="ctr">
              <a:lnSpc>
                <a:spcPct val="150000"/>
              </a:lnSpc>
              <a:spcBef>
                <a:spcPts val="0"/>
              </a:spcBef>
              <a:spcAft>
                <a:spcPts val="0"/>
              </a:spcAft>
              <a:buClr>
                <a:schemeClr val="dk1"/>
              </a:buClr>
              <a:buSzPts val="1600"/>
              <a:buNone/>
              <a:defRPr sz="16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6"/>
          <p:cNvSpPr txBox="1"/>
          <p:nvPr/>
        </p:nvSpPr>
        <p:spPr>
          <a:xfrm>
            <a:off x="4821623" y="2324823"/>
            <a:ext cx="2579552" cy="52322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GB" sz="2800" b="0" i="0" u="none" strike="noStrike" cap="none">
                <a:solidFill>
                  <a:srgbClr val="2779F5"/>
                </a:solidFill>
                <a:latin typeface="Century Gothic"/>
                <a:ea typeface="Century Gothic"/>
                <a:cs typeface="Century Gothic"/>
                <a:sym typeface="Century Gothic"/>
              </a:rPr>
              <a:t>Support Slides</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738676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Tree>
    <p:extLst>
      <p:ext uri="{BB962C8B-B14F-4D97-AF65-F5344CB8AC3E}">
        <p14:creationId xmlns:p14="http://schemas.microsoft.com/office/powerpoint/2010/main" val="60950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upport Slides 1">
  <p:cSld name="Support Slides 1">
    <p:spTree>
      <p:nvGrpSpPr>
        <p:cNvPr id="1" name="Shape 41"/>
        <p:cNvGrpSpPr/>
        <p:nvPr/>
      </p:nvGrpSpPr>
      <p:grpSpPr>
        <a:xfrm>
          <a:off x="0" y="0"/>
          <a:ext cx="0" cy="0"/>
          <a:chOff x="0" y="0"/>
          <a:chExt cx="0" cy="0"/>
        </a:xfrm>
      </p:grpSpPr>
      <p:sp>
        <p:nvSpPr>
          <p:cNvPr id="42" name="Google Shape;42;p8"/>
          <p:cNvSpPr txBox="1">
            <a:spLocks noGrp="1"/>
          </p:cNvSpPr>
          <p:nvPr>
            <p:ph type="body" idx="1"/>
          </p:nvPr>
        </p:nvSpPr>
        <p:spPr>
          <a:xfrm>
            <a:off x="347950" y="814900"/>
            <a:ext cx="11536800" cy="5128800"/>
          </a:xfrm>
          <a:prstGeom prst="rect">
            <a:avLst/>
          </a:prstGeom>
          <a:noFill/>
          <a:ln>
            <a:noFill/>
          </a:ln>
        </p:spPr>
        <p:txBody>
          <a:bodyPr spcFirstLastPara="1" wrap="square" lIns="91425" tIns="45700" rIns="91425" bIns="45700" anchor="t" anchorCtr="0">
            <a:noAutofit/>
          </a:bodyPr>
          <a:lstStyle>
            <a:lvl1pPr marL="457200" lvl="0" indent="-228600" algn="l" rtl="0">
              <a:lnSpc>
                <a:spcPct val="150000"/>
              </a:lnSpc>
              <a:spcBef>
                <a:spcPts val="0"/>
              </a:spcBef>
              <a:spcAft>
                <a:spcPts val="0"/>
              </a:spcAft>
              <a:buClr>
                <a:schemeClr val="dk1"/>
              </a:buClr>
              <a:buSzPts val="1800"/>
              <a:buNone/>
              <a:defRPr sz="1800"/>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3" name="Google Shape;43;p8"/>
          <p:cNvSpPr txBox="1"/>
          <p:nvPr/>
        </p:nvSpPr>
        <p:spPr>
          <a:xfrm>
            <a:off x="34795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en-GB" sz="2000" b="0" i="0" u="none" strike="noStrike" cap="none">
                <a:solidFill>
                  <a:srgbClr val="2779F5"/>
                </a:solidFill>
                <a:latin typeface="Century Gothic"/>
                <a:ea typeface="Century Gothic"/>
                <a:cs typeface="Century Gothic"/>
                <a:sym typeface="Century Gothic"/>
              </a:rPr>
              <a:t>To be able to use the </a:t>
            </a:r>
            <a:r>
              <a:rPr lang="en-GB" sz="2000">
                <a:solidFill>
                  <a:srgbClr val="2779F5"/>
                </a:solidFill>
                <a:latin typeface="Century Gothic"/>
                <a:ea typeface="Century Gothic"/>
                <a:cs typeface="Century Gothic"/>
                <a:sym typeface="Century Gothic"/>
              </a:rPr>
              <a:t>6</a:t>
            </a:r>
            <a:r>
              <a:rPr lang="en-GB" sz="2000" b="0" i="0" u="none" strike="noStrike" cap="none">
                <a:solidFill>
                  <a:srgbClr val="2779F5"/>
                </a:solidFill>
                <a:latin typeface="Century Gothic"/>
                <a:ea typeface="Century Gothic"/>
                <a:cs typeface="Century Gothic"/>
                <a:sym typeface="Century Gothic"/>
              </a:rPr>
              <a:t> times table</a:t>
            </a:r>
            <a:endParaRPr/>
          </a:p>
        </p:txBody>
      </p:sp>
    </p:spTree>
    <p:extLst>
      <p:ext uri="{BB962C8B-B14F-4D97-AF65-F5344CB8AC3E}">
        <p14:creationId xmlns:p14="http://schemas.microsoft.com/office/powerpoint/2010/main" val="2457575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CED"/>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48100" y="365125"/>
            <a:ext cx="11005800" cy="3453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chemeClr val="dk1"/>
              </a:buClr>
              <a:buSzPts val="2800"/>
              <a:buFont typeface="Century Gothic"/>
              <a:buNone/>
              <a:defRPr sz="28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348000" y="906475"/>
            <a:ext cx="11005800" cy="52704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50000"/>
              </a:lnSpc>
              <a:spcBef>
                <a:spcPts val="0"/>
              </a:spcBef>
              <a:spcAft>
                <a:spcPts val="0"/>
              </a:spcAft>
              <a:buClr>
                <a:schemeClr val="dk1"/>
              </a:buClr>
              <a:buSzPts val="1800"/>
              <a:buFont typeface="Arial"/>
              <a:buNone/>
              <a:defRPr sz="1800" b="0" i="0" u="none" strike="noStrike" cap="none">
                <a:solidFill>
                  <a:schemeClr val="dk1"/>
                </a:solidFill>
                <a:latin typeface="Century Gothic"/>
                <a:ea typeface="Century Gothic"/>
                <a:cs typeface="Century Gothic"/>
                <a:sym typeface="Century Gothic"/>
              </a:defRPr>
            </a:lvl1pPr>
            <a:lvl2pPr marL="914400" marR="0" lvl="1"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Century Gothic"/>
                <a:ea typeface="Century Gothic"/>
                <a:cs typeface="Century Gothic"/>
                <a:sym typeface="Century Gothic"/>
              </a:defRPr>
            </a:lvl2pPr>
            <a:lvl3pPr marL="1371600" marR="0" lvl="2" indent="-228600" algn="l" rtl="0">
              <a:lnSpc>
                <a:spcPct val="100000"/>
              </a:lnSpc>
              <a:spcBef>
                <a:spcPts val="500"/>
              </a:spcBef>
              <a:spcAft>
                <a:spcPts val="0"/>
              </a:spcAft>
              <a:buClr>
                <a:schemeClr val="dk1"/>
              </a:buClr>
              <a:buSzPts val="1400"/>
              <a:buFont typeface="Arial"/>
              <a:buNone/>
              <a:defRPr sz="1400" b="0" i="0" u="none" strike="noStrike" cap="none">
                <a:solidFill>
                  <a:schemeClr val="dk1"/>
                </a:solidFill>
                <a:latin typeface="Century Gothic"/>
                <a:ea typeface="Century Gothic"/>
                <a:cs typeface="Century Gothic"/>
                <a:sym typeface="Century Gothic"/>
              </a:defRPr>
            </a:lvl3pPr>
            <a:lvl4pPr marL="1828800" marR="0" lvl="3" indent="-228600" algn="l" rtl="0">
              <a:lnSpc>
                <a:spcPct val="100000"/>
              </a:lnSpc>
              <a:spcBef>
                <a:spcPts val="500"/>
              </a:spcBef>
              <a:spcAft>
                <a:spcPts val="0"/>
              </a:spcAft>
              <a:buClr>
                <a:schemeClr val="dk1"/>
              </a:buClr>
              <a:buSzPts val="1200"/>
              <a:buFont typeface="Arial"/>
              <a:buNone/>
              <a:defRPr sz="1200" b="0" i="0" u="none" strike="noStrike" cap="none">
                <a:solidFill>
                  <a:schemeClr val="dk1"/>
                </a:solidFill>
                <a:latin typeface="Century Gothic"/>
                <a:ea typeface="Century Gothic"/>
                <a:cs typeface="Century Gothic"/>
                <a:sym typeface="Century Gothic"/>
              </a:defRPr>
            </a:lvl4pPr>
            <a:lvl5pPr marL="2286000" marR="0" lvl="4" indent="-228600" algn="l" rtl="0">
              <a:lnSpc>
                <a:spcPct val="100000"/>
              </a:lnSpc>
              <a:spcBef>
                <a:spcPts val="500"/>
              </a:spcBef>
              <a:spcAft>
                <a:spcPts val="0"/>
              </a:spcAft>
              <a:buClr>
                <a:schemeClr val="dk1"/>
              </a:buClr>
              <a:buSzPts val="1200"/>
              <a:buFont typeface="Arial"/>
              <a:buNone/>
              <a:defRPr sz="12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12" name="Google Shape;12;p1"/>
          <p:cNvPicPr preferRelativeResize="0"/>
          <p:nvPr/>
        </p:nvPicPr>
        <p:blipFill rotWithShape="1">
          <a:blip r:embed="rId7">
            <a:alphaModFix/>
          </a:blip>
          <a:srcRect/>
          <a:stretch/>
        </p:blipFill>
        <p:spPr>
          <a:xfrm>
            <a:off x="186266" y="6594475"/>
            <a:ext cx="1601399" cy="135466"/>
          </a:xfrm>
          <a:prstGeom prst="rect">
            <a:avLst/>
          </a:prstGeom>
          <a:noFill/>
          <a:ln>
            <a:noFill/>
          </a:ln>
        </p:spPr>
      </p:pic>
      <p:pic>
        <p:nvPicPr>
          <p:cNvPr id="13" name="Google Shape;13;p1" descr="A close up of a logo&#10;&#10;Description automatically generated"/>
          <p:cNvPicPr preferRelativeResize="0"/>
          <p:nvPr/>
        </p:nvPicPr>
        <p:blipFill rotWithShape="1">
          <a:blip r:embed="rId8">
            <a:alphaModFix/>
          </a:blip>
          <a:srcRect/>
          <a:stretch/>
        </p:blipFill>
        <p:spPr>
          <a:xfrm>
            <a:off x="11538065" y="-1"/>
            <a:ext cx="653936" cy="707537"/>
          </a:xfrm>
          <a:prstGeom prst="rect">
            <a:avLst/>
          </a:prstGeom>
          <a:noFill/>
          <a:ln>
            <a:noFill/>
          </a:ln>
        </p:spPr>
      </p:pic>
      <p:sp>
        <p:nvSpPr>
          <p:cNvPr id="14" name="Google Shape;14;p1"/>
          <p:cNvSpPr txBox="1"/>
          <p:nvPr/>
        </p:nvSpPr>
        <p:spPr>
          <a:xfrm>
            <a:off x="347950" y="362325"/>
            <a:ext cx="11005800" cy="3453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800"/>
              <a:buFont typeface="Arial"/>
              <a:buNone/>
            </a:pPr>
            <a:endParaRPr sz="2800" b="0" i="0" u="none" strike="noStrike" cap="none">
              <a:solidFill>
                <a:srgbClr val="000000"/>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900989771"/>
      </p:ext>
    </p:extLst>
  </p:cSld>
  <p:clrMap bg1="lt1" tx1="dk1" bg2="dk2" tx2="lt2" accent1="accent1" accent2="accent2" accent3="accent3" accent4="accent4" accent5="accent5" accent6="accent6" hlink="hlink" folHlink="folHlink"/>
  <p:sldLayoutIdLst>
    <p:sldLayoutId id="2147483661" r:id="rId1"/>
    <p:sldLayoutId id="2147483663" r:id="rId2"/>
    <p:sldLayoutId id="2147483665" r:id="rId3"/>
    <p:sldLayoutId id="2147483666" r:id="rId4"/>
    <p:sldLayoutId id="2147483667"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p:nvPr/>
        </p:nvSpPr>
        <p:spPr>
          <a:xfrm>
            <a:off x="1412240" y="767620"/>
            <a:ext cx="7670800" cy="1924779"/>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3600"/>
              <a:buFont typeface="Arial"/>
              <a:buNone/>
              <a:tabLst/>
              <a:defRPr/>
            </a:pPr>
            <a:r>
              <a:rPr kumimoji="0" lang="en-GB" sz="36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To be able to multiply and divide by 7</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aphicFrame>
        <p:nvGraphicFramePr>
          <p:cNvPr id="83" name="Google Shape;83;p13"/>
          <p:cNvGraphicFramePr/>
          <p:nvPr/>
        </p:nvGraphicFramePr>
        <p:xfrm>
          <a:off x="1412240" y="3429000"/>
          <a:ext cx="9367525" cy="1615450"/>
        </p:xfrm>
        <a:graphic>
          <a:graphicData uri="http://schemas.openxmlformats.org/drawingml/2006/table">
            <a:tbl>
              <a:tblPr firstRow="1" bandRow="1">
                <a:noFill/>
              </a:tblPr>
              <a:tblGrid>
                <a:gridCol w="9367525">
                  <a:extLst>
                    <a:ext uri="{9D8B030D-6E8A-4147-A177-3AD203B41FA5}">
                      <a16:colId xmlns:a16="http://schemas.microsoft.com/office/drawing/2014/main" val="20000"/>
                    </a:ext>
                  </a:extLst>
                </a:gridCol>
              </a:tblGrid>
              <a:tr h="1525425">
                <a:tc>
                  <a:txBody>
                    <a:bodyPr/>
                    <a:lstStyle/>
                    <a:p>
                      <a:pPr marL="0" marR="0" lvl="0" indent="0" algn="l" rtl="0">
                        <a:lnSpc>
                          <a:spcPct val="100000"/>
                        </a:lnSpc>
                        <a:spcBef>
                          <a:spcPts val="0"/>
                        </a:spcBef>
                        <a:spcAft>
                          <a:spcPts val="0"/>
                        </a:spcAft>
                        <a:buClr>
                          <a:schemeClr val="lt1"/>
                        </a:buClr>
                        <a:buSzPts val="2000"/>
                        <a:buFont typeface="Century Gothic"/>
                        <a:buNone/>
                      </a:pPr>
                      <a:r>
                        <a:rPr lang="en-GB" sz="2000" b="0" u="none" strike="noStrike" cap="none" dirty="0">
                          <a:solidFill>
                            <a:schemeClr val="lt1"/>
                          </a:solidFill>
                          <a:latin typeface="Century Gothic"/>
                          <a:ea typeface="Century Gothic"/>
                          <a:cs typeface="Century Gothic"/>
                          <a:sym typeface="Century Gothic"/>
                        </a:rPr>
                        <a:t>Success Criteria</a:t>
                      </a:r>
                      <a:endParaRPr sz="1400" u="none" strike="noStrike" cap="none" dirty="0"/>
                    </a:p>
                    <a:p>
                      <a:pPr marL="0" marR="0" lvl="0" indent="0" algn="l" rtl="0">
                        <a:lnSpc>
                          <a:spcPct val="100000"/>
                        </a:lnSpc>
                        <a:spcBef>
                          <a:spcPts val="0"/>
                        </a:spcBef>
                        <a:spcAft>
                          <a:spcPts val="0"/>
                        </a:spcAft>
                        <a:buClr>
                          <a:schemeClr val="dk1"/>
                        </a:buClr>
                        <a:buSzPts val="2000"/>
                        <a:buFont typeface="Calibri"/>
                        <a:buNone/>
                      </a:pPr>
                      <a:endParaRPr sz="2000" b="0" u="none" strike="noStrike" cap="none" dirty="0">
                        <a:solidFill>
                          <a:schemeClr val="lt1"/>
                        </a:solidFill>
                        <a:latin typeface="Century Gothic"/>
                        <a:ea typeface="Century Gothic"/>
                        <a:cs typeface="Century Gothic"/>
                        <a:sym typeface="Century Gothic"/>
                      </a:endParaRPr>
                    </a:p>
                    <a:p>
                      <a:pPr marL="285750" marR="0" lvl="0" indent="-285750" algn="l" rtl="0">
                        <a:lnSpc>
                          <a:spcPct val="100000"/>
                        </a:lnSpc>
                        <a:spcBef>
                          <a:spcPts val="0"/>
                        </a:spcBef>
                        <a:spcAft>
                          <a:spcPts val="0"/>
                        </a:spcAft>
                        <a:buClr>
                          <a:schemeClr val="lt1"/>
                        </a:buClr>
                        <a:buSzPts val="2000"/>
                        <a:buFont typeface="Noto Sans Symbols"/>
                        <a:buChar char="❑"/>
                      </a:pPr>
                      <a:r>
                        <a:rPr lang="en-GB" sz="2000" b="0" i="0" u="none" strike="noStrike" cap="none" dirty="0">
                          <a:solidFill>
                            <a:schemeClr val="lt1"/>
                          </a:solidFill>
                          <a:latin typeface="Century Gothic"/>
                          <a:ea typeface="Century Gothic"/>
                          <a:cs typeface="Century Gothic"/>
                          <a:sym typeface="Century Gothic"/>
                        </a:rPr>
                        <a:t>I can use my knowledge of times tables facts to multiply by 7.</a:t>
                      </a:r>
                      <a:endParaRPr dirty="0"/>
                    </a:p>
                    <a:p>
                      <a:pPr marL="285750" marR="0" lvl="0" indent="-285750" algn="l" rtl="0">
                        <a:lnSpc>
                          <a:spcPct val="100000"/>
                        </a:lnSpc>
                        <a:spcBef>
                          <a:spcPts val="0"/>
                        </a:spcBef>
                        <a:spcAft>
                          <a:spcPts val="0"/>
                        </a:spcAft>
                        <a:buClr>
                          <a:schemeClr val="lt1"/>
                        </a:buClr>
                        <a:buSzPts val="2000"/>
                        <a:buFont typeface="Noto Sans Symbols"/>
                        <a:buChar char="❑"/>
                      </a:pPr>
                      <a:r>
                        <a:rPr lang="en-GB" sz="2000" b="0" i="0" u="none" strike="noStrike" cap="none" dirty="0">
                          <a:solidFill>
                            <a:schemeClr val="lt1"/>
                          </a:solidFill>
                          <a:latin typeface="Century Gothic"/>
                          <a:ea typeface="Century Gothic"/>
                          <a:cs typeface="Century Gothic"/>
                          <a:sym typeface="Century Gothic"/>
                        </a:rPr>
                        <a:t>I can use my knowledge of times tables facts to divide by 7.</a:t>
                      </a:r>
                      <a:endParaRPr dirty="0"/>
                    </a:p>
                    <a:p>
                      <a:pPr marL="285750" marR="0" lvl="0" indent="-285750" algn="l" rtl="0">
                        <a:lnSpc>
                          <a:spcPct val="100000"/>
                        </a:lnSpc>
                        <a:spcBef>
                          <a:spcPts val="0"/>
                        </a:spcBef>
                        <a:spcAft>
                          <a:spcPts val="0"/>
                        </a:spcAft>
                        <a:buClr>
                          <a:schemeClr val="lt1"/>
                        </a:buClr>
                        <a:buSzPts val="2000"/>
                        <a:buFont typeface="Noto Sans Symbols"/>
                        <a:buChar char="❑"/>
                      </a:pPr>
                      <a:r>
                        <a:rPr lang="en-GB" sz="2000" b="0" i="0" u="none" strike="noStrike" cap="none" dirty="0">
                          <a:solidFill>
                            <a:schemeClr val="lt1"/>
                          </a:solidFill>
                          <a:latin typeface="Century Gothic"/>
                          <a:ea typeface="Century Gothic"/>
                          <a:cs typeface="Century Gothic"/>
                          <a:sym typeface="Century Gothic"/>
                        </a:rPr>
                        <a:t>I can explain patterns when multiplying and dividing by 7.</a:t>
                      </a:r>
                      <a:endParaRPr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22"/>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Let’s Reflect:</a:t>
            </a:r>
            <a:endParaRPr b="1"/>
          </a:p>
        </p:txBody>
      </p:sp>
      <p:sp>
        <p:nvSpPr>
          <p:cNvPr id="274" name="Google Shape;274;p22"/>
          <p:cNvSpPr txBox="1">
            <a:spLocks noGrp="1"/>
          </p:cNvSpPr>
          <p:nvPr>
            <p:ph type="body" idx="2"/>
          </p:nvPr>
        </p:nvSpPr>
        <p:spPr>
          <a:xfrm>
            <a:off x="360000" y="1170000"/>
            <a:ext cx="11527800" cy="1573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solidFill>
                  <a:srgbClr val="2779F5"/>
                </a:solidFill>
              </a:rPr>
              <a:t>Explain how we have used representations and concrete resources to help us multiply by the 7 times table. </a:t>
            </a:r>
            <a:endParaRPr b="1"/>
          </a:p>
          <a:p>
            <a:pPr marL="0" lvl="0" indent="0" algn="l" rtl="0">
              <a:lnSpc>
                <a:spcPct val="150000"/>
              </a:lnSpc>
              <a:spcBef>
                <a:spcPts val="0"/>
              </a:spcBef>
              <a:spcAft>
                <a:spcPts val="0"/>
              </a:spcAft>
              <a:buClr>
                <a:schemeClr val="dk1"/>
              </a:buClr>
              <a:buSzPts val="1800"/>
              <a:buNone/>
            </a:pPr>
            <a:r>
              <a:rPr lang="en-GB">
                <a:solidFill>
                  <a:srgbClr val="2779F5"/>
                </a:solidFill>
              </a:rPr>
              <a:t>What is 12 x 7? </a:t>
            </a:r>
            <a:endParaRPr>
              <a:solidFill>
                <a:srgbClr val="2779F5"/>
              </a:solidFill>
            </a:endParaRPr>
          </a:p>
          <a:p>
            <a:pPr marL="0" lvl="0" indent="0" algn="l" rtl="0">
              <a:lnSpc>
                <a:spcPct val="150000"/>
              </a:lnSpc>
              <a:spcBef>
                <a:spcPts val="0"/>
              </a:spcBef>
              <a:spcAft>
                <a:spcPts val="0"/>
              </a:spcAft>
              <a:buClr>
                <a:schemeClr val="dk1"/>
              </a:buClr>
              <a:buSzPts val="1800"/>
              <a:buNone/>
            </a:pPr>
            <a:r>
              <a:rPr lang="en-GB">
                <a:solidFill>
                  <a:srgbClr val="2779F5"/>
                </a:solidFill>
              </a:rPr>
              <a:t>How did you work it out?</a:t>
            </a:r>
            <a:endParaRPr>
              <a:solidFill>
                <a:srgbClr val="2779F5"/>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23"/>
          <p:cNvSpPr txBox="1">
            <a:spLocks noGrp="1"/>
          </p:cNvSpPr>
          <p:nvPr>
            <p:ph type="body" idx="4294967295"/>
          </p:nvPr>
        </p:nvSpPr>
        <p:spPr>
          <a:xfrm>
            <a:off x="838200" y="3505200"/>
            <a:ext cx="10515600" cy="885826"/>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800"/>
              <a:buNone/>
            </a:pPr>
            <a:r>
              <a:rPr lang="en-GB"/>
              <a:t>The following slides are based on recapping lesson 7 (multiplying and dividing by 6)</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24"/>
          <p:cNvSpPr txBox="1">
            <a:spLocks noGrp="1"/>
          </p:cNvSpPr>
          <p:nvPr>
            <p:ph type="body" idx="1"/>
          </p:nvPr>
        </p:nvSpPr>
        <p:spPr>
          <a:xfrm>
            <a:off x="360000" y="810000"/>
            <a:ext cx="11536800" cy="385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SzPts val="1800"/>
              <a:buNone/>
            </a:pPr>
            <a:r>
              <a:rPr lang="en-GB" b="1"/>
              <a:t>Using the digit cards, how many different calculations can you make? </a:t>
            </a:r>
            <a:endParaRPr/>
          </a:p>
          <a:p>
            <a:pPr marL="0" lvl="0" indent="0" algn="l" rtl="0">
              <a:lnSpc>
                <a:spcPct val="150000"/>
              </a:lnSpc>
              <a:spcBef>
                <a:spcPts val="0"/>
              </a:spcBef>
              <a:spcAft>
                <a:spcPts val="0"/>
              </a:spcAft>
              <a:buSzPts val="1800"/>
              <a:buNone/>
            </a:pPr>
            <a:endParaRPr/>
          </a:p>
        </p:txBody>
      </p:sp>
      <p:sp>
        <p:nvSpPr>
          <p:cNvPr id="287" name="Google Shape;287;p24"/>
          <p:cNvSpPr/>
          <p:nvPr/>
        </p:nvSpPr>
        <p:spPr>
          <a:xfrm>
            <a:off x="2093750" y="1586300"/>
            <a:ext cx="811200" cy="10854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88" name="Google Shape;288;p24"/>
          <p:cNvSpPr/>
          <p:nvPr/>
        </p:nvSpPr>
        <p:spPr>
          <a:xfrm>
            <a:off x="5690400" y="1622100"/>
            <a:ext cx="811200" cy="10854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89" name="Google Shape;289;p24"/>
          <p:cNvSpPr/>
          <p:nvPr/>
        </p:nvSpPr>
        <p:spPr>
          <a:xfrm>
            <a:off x="3892075" y="1622100"/>
            <a:ext cx="811200" cy="10854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90" name="Google Shape;290;p24"/>
          <p:cNvSpPr/>
          <p:nvPr/>
        </p:nvSpPr>
        <p:spPr>
          <a:xfrm>
            <a:off x="7488725" y="1622100"/>
            <a:ext cx="811200" cy="10854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91" name="Google Shape;291;p24"/>
          <p:cNvSpPr/>
          <p:nvPr/>
        </p:nvSpPr>
        <p:spPr>
          <a:xfrm>
            <a:off x="9287050" y="1586300"/>
            <a:ext cx="811200" cy="10854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grpSp>
        <p:nvGrpSpPr>
          <p:cNvPr id="292" name="Google Shape;292;p24"/>
          <p:cNvGrpSpPr/>
          <p:nvPr/>
        </p:nvGrpSpPr>
        <p:grpSpPr>
          <a:xfrm>
            <a:off x="1875575" y="3468125"/>
            <a:ext cx="8440850" cy="1085400"/>
            <a:chOff x="983475" y="3491975"/>
            <a:chExt cx="8440850" cy="1085400"/>
          </a:xfrm>
        </p:grpSpPr>
        <p:grpSp>
          <p:nvGrpSpPr>
            <p:cNvPr id="293" name="Google Shape;293;p24"/>
            <p:cNvGrpSpPr/>
            <p:nvPr/>
          </p:nvGrpSpPr>
          <p:grpSpPr>
            <a:xfrm>
              <a:off x="3750675" y="3491975"/>
              <a:ext cx="5673650" cy="1085400"/>
              <a:chOff x="3080875" y="3480050"/>
              <a:chExt cx="5673650" cy="1085400"/>
            </a:xfrm>
          </p:grpSpPr>
          <p:sp>
            <p:nvSpPr>
              <p:cNvPr id="294" name="Google Shape;294;p24"/>
              <p:cNvSpPr/>
              <p:nvPr/>
            </p:nvSpPr>
            <p:spPr>
              <a:xfrm>
                <a:off x="3892075" y="3480050"/>
                <a:ext cx="811200" cy="1085400"/>
              </a:xfrm>
              <a:prstGeom prst="roundRect">
                <a:avLst>
                  <a:gd name="adj" fmla="val 16667"/>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95" name="Google Shape;295;p24"/>
              <p:cNvSpPr/>
              <p:nvPr/>
            </p:nvSpPr>
            <p:spPr>
              <a:xfrm>
                <a:off x="3080875" y="3480050"/>
                <a:ext cx="811200" cy="1085400"/>
              </a:xfrm>
              <a:prstGeom prst="roundRect">
                <a:avLst>
                  <a:gd name="adj" fmla="val 16667"/>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x</a:t>
                </a:r>
                <a:endParaRPr kumimoji="0"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96" name="Google Shape;296;p24"/>
              <p:cNvSpPr/>
              <p:nvPr/>
            </p:nvSpPr>
            <p:spPr>
              <a:xfrm>
                <a:off x="4879200" y="3480050"/>
                <a:ext cx="811200" cy="1085400"/>
              </a:xfrm>
              <a:prstGeom prst="roundRect">
                <a:avLst>
                  <a:gd name="adj" fmla="val 16667"/>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a:t>
                </a:r>
                <a:endParaRPr kumimoji="0"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cxnSp>
            <p:nvCxnSpPr>
              <p:cNvPr id="297" name="Google Shape;297;p24"/>
              <p:cNvCxnSpPr/>
              <p:nvPr/>
            </p:nvCxnSpPr>
            <p:spPr>
              <a:xfrm>
                <a:off x="5987325" y="4496475"/>
                <a:ext cx="2767200" cy="12000"/>
              </a:xfrm>
              <a:prstGeom prst="straightConnector1">
                <a:avLst/>
              </a:prstGeom>
              <a:noFill/>
              <a:ln w="28575" cap="flat" cmpd="sng">
                <a:solidFill>
                  <a:srgbClr val="000000"/>
                </a:solidFill>
                <a:prstDash val="solid"/>
                <a:round/>
                <a:headEnd type="none" w="med" len="med"/>
                <a:tailEnd type="none" w="med" len="med"/>
              </a:ln>
            </p:spPr>
          </p:cxnSp>
        </p:grpSp>
        <p:cxnSp>
          <p:nvCxnSpPr>
            <p:cNvPr id="298" name="Google Shape;298;p24"/>
            <p:cNvCxnSpPr/>
            <p:nvPr/>
          </p:nvCxnSpPr>
          <p:spPr>
            <a:xfrm>
              <a:off x="983475" y="4469950"/>
              <a:ext cx="2767200" cy="12000"/>
            </a:xfrm>
            <a:prstGeom prst="straightConnector1">
              <a:avLst/>
            </a:prstGeom>
            <a:noFill/>
            <a:ln w="28575" cap="flat" cmpd="sng">
              <a:solidFill>
                <a:srgbClr val="000000"/>
              </a:solidFill>
              <a:prstDash val="solid"/>
              <a:round/>
              <a:headEnd type="none" w="med" len="med"/>
              <a:tailEnd type="none" w="med" len="med"/>
            </a:ln>
          </p:spPr>
        </p:cxn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25"/>
          <p:cNvSpPr txBox="1">
            <a:spLocks noGrp="1"/>
          </p:cNvSpPr>
          <p:nvPr>
            <p:ph type="body" idx="1"/>
          </p:nvPr>
        </p:nvSpPr>
        <p:spPr>
          <a:xfrm>
            <a:off x="360000" y="810000"/>
            <a:ext cx="11536800" cy="41658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SzPts val="1800"/>
              <a:buNone/>
            </a:pPr>
            <a:r>
              <a:rPr lang="en-GB" b="1" dirty="0"/>
              <a:t>Ping Pong Game</a:t>
            </a:r>
            <a:endParaRPr b="1" dirty="0"/>
          </a:p>
          <a:p>
            <a:pPr marL="0" lvl="0" indent="0" algn="l" rtl="0">
              <a:lnSpc>
                <a:spcPct val="150000"/>
              </a:lnSpc>
              <a:spcBef>
                <a:spcPts val="0"/>
              </a:spcBef>
              <a:spcAft>
                <a:spcPts val="0"/>
              </a:spcAft>
              <a:buSzPts val="1800"/>
              <a:buNone/>
            </a:pPr>
            <a:endParaRPr dirty="0"/>
          </a:p>
          <a:p>
            <a:pPr marL="0" lvl="0" indent="0" algn="l" rtl="0">
              <a:lnSpc>
                <a:spcPct val="150000"/>
              </a:lnSpc>
              <a:spcBef>
                <a:spcPts val="0"/>
              </a:spcBef>
              <a:spcAft>
                <a:spcPts val="0"/>
              </a:spcAft>
              <a:buSzPts val="1800"/>
              <a:buNone/>
            </a:pPr>
            <a:r>
              <a:rPr lang="en-GB" dirty="0"/>
              <a:t>For this game you will need a partner. </a:t>
            </a:r>
            <a:endParaRPr dirty="0"/>
          </a:p>
          <a:p>
            <a:pPr marL="0" lvl="0" indent="0" algn="l" rtl="0">
              <a:lnSpc>
                <a:spcPct val="150000"/>
              </a:lnSpc>
              <a:spcBef>
                <a:spcPts val="0"/>
              </a:spcBef>
              <a:spcAft>
                <a:spcPts val="0"/>
              </a:spcAft>
              <a:buSzPts val="1800"/>
              <a:buNone/>
            </a:pPr>
            <a:r>
              <a:rPr lang="en-GB" dirty="0"/>
              <a:t>You need to imagine you are playing ping pong with the multiples of 6. </a:t>
            </a:r>
            <a:endParaRPr dirty="0"/>
          </a:p>
          <a:p>
            <a:pPr marL="0" lvl="0" indent="0" algn="l" rtl="0">
              <a:lnSpc>
                <a:spcPct val="150000"/>
              </a:lnSpc>
              <a:spcBef>
                <a:spcPts val="0"/>
              </a:spcBef>
              <a:spcAft>
                <a:spcPts val="0"/>
              </a:spcAft>
              <a:buSzPts val="1800"/>
              <a:buNone/>
            </a:pPr>
            <a:endParaRPr dirty="0"/>
          </a:p>
          <a:p>
            <a:pPr marL="0" lvl="0" indent="0" algn="l" rtl="0">
              <a:lnSpc>
                <a:spcPct val="150000"/>
              </a:lnSpc>
              <a:spcBef>
                <a:spcPts val="0"/>
              </a:spcBef>
              <a:spcAft>
                <a:spcPts val="0"/>
              </a:spcAft>
              <a:buSzPts val="1800"/>
              <a:buNone/>
            </a:pPr>
            <a:r>
              <a:rPr lang="en-GB" dirty="0"/>
              <a:t>One person starts by saying the first multiple of 6 (6).</a:t>
            </a:r>
            <a:endParaRPr dirty="0"/>
          </a:p>
          <a:p>
            <a:pPr marL="0" lvl="0" indent="0" algn="l" rtl="0">
              <a:lnSpc>
                <a:spcPct val="150000"/>
              </a:lnSpc>
              <a:spcBef>
                <a:spcPts val="0"/>
              </a:spcBef>
              <a:spcAft>
                <a:spcPts val="0"/>
              </a:spcAft>
              <a:buSzPts val="1800"/>
              <a:buNone/>
            </a:pPr>
            <a:r>
              <a:rPr lang="en-GB" dirty="0"/>
              <a:t>The next person replies with the next multiple of 6 (12). </a:t>
            </a:r>
            <a:endParaRPr dirty="0"/>
          </a:p>
          <a:p>
            <a:pPr marL="0" lvl="0" indent="0" algn="l" rtl="0">
              <a:lnSpc>
                <a:spcPct val="150000"/>
              </a:lnSpc>
              <a:spcBef>
                <a:spcPts val="0"/>
              </a:spcBef>
              <a:spcAft>
                <a:spcPts val="0"/>
              </a:spcAft>
              <a:buSzPts val="1800"/>
              <a:buNone/>
            </a:pPr>
            <a:br>
              <a:rPr lang="en-GB" dirty="0"/>
            </a:br>
            <a:r>
              <a:rPr lang="en-GB" dirty="0"/>
              <a:t>Continue going up in the multiples of 6 until you get to 6 x 12. </a:t>
            </a:r>
            <a:endParaRPr dirty="0"/>
          </a:p>
          <a:p>
            <a:pPr marL="0" lvl="0" indent="0" algn="l" rtl="0">
              <a:lnSpc>
                <a:spcPct val="150000"/>
              </a:lnSpc>
              <a:spcBef>
                <a:spcPts val="0"/>
              </a:spcBef>
              <a:spcAft>
                <a:spcPts val="0"/>
              </a:spcAft>
              <a:buSzPts val="1800"/>
              <a:buNone/>
            </a:pPr>
            <a:r>
              <a:rPr lang="en-GB" dirty="0"/>
              <a:t>If you get to this point without making a mistake, go backwards, starting with 72.</a:t>
            </a:r>
            <a:endParaRPr dirty="0"/>
          </a:p>
          <a:p>
            <a:pPr marL="0" lvl="0" indent="0" algn="l" rtl="0">
              <a:lnSpc>
                <a:spcPct val="150000"/>
              </a:lnSpc>
              <a:spcBef>
                <a:spcPts val="0"/>
              </a:spcBef>
              <a:spcAft>
                <a:spcPts val="0"/>
              </a:spcAft>
              <a:buSzPts val="18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4"/>
          <p:cNvSpPr txBox="1">
            <a:spLocks noGrp="1"/>
          </p:cNvSpPr>
          <p:nvPr>
            <p:ph type="body" idx="2"/>
          </p:nvPr>
        </p:nvSpPr>
        <p:spPr>
          <a:xfrm>
            <a:off x="360000" y="1170000"/>
            <a:ext cx="11527800" cy="12153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t>Place a counter on all numbers within the 7 times table. </a:t>
            </a:r>
            <a:endParaRPr/>
          </a:p>
          <a:p>
            <a:pPr marL="0" lvl="0" indent="0" algn="l" rtl="0">
              <a:lnSpc>
                <a:spcPct val="150000"/>
              </a:lnSpc>
              <a:spcBef>
                <a:spcPts val="0"/>
              </a:spcBef>
              <a:spcAft>
                <a:spcPts val="0"/>
              </a:spcAft>
              <a:buClr>
                <a:schemeClr val="dk1"/>
              </a:buClr>
              <a:buSzPts val="1800"/>
              <a:buNone/>
            </a:pPr>
            <a:r>
              <a:rPr lang="en-GB"/>
              <a:t>What patterns can you see?</a:t>
            </a:r>
            <a:endParaRPr/>
          </a:p>
        </p:txBody>
      </p:sp>
      <p:sp>
        <p:nvSpPr>
          <p:cNvPr id="91" name="Google Shape;91;p14"/>
          <p:cNvSpPr txBox="1"/>
          <p:nvPr/>
        </p:nvSpPr>
        <p:spPr>
          <a:xfrm>
            <a:off x="360000" y="4941621"/>
            <a:ext cx="8879100" cy="1603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The diagonals to the left – the tens jump in 20. The ones jump in 1s.</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The tens have a pattern of 1, 2, 2, 3, 4, 4, 5, 6, 7,7 </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The ones have a pattern of 7, 4, 1, 8, 5, 2, 9, 6, 3, 0 . The first three add up to 11 (7 + 4 + 1 = 11). The second three add up to 12 (8 + 5 + 2 = 12) and so on. </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sp>
        <p:nvSpPr>
          <p:cNvPr id="92" name="Google Shape;92;p14"/>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Starter:</a:t>
            </a:r>
            <a:endParaRPr b="1"/>
          </a:p>
        </p:txBody>
      </p:sp>
      <p:pic>
        <p:nvPicPr>
          <p:cNvPr id="93" name="Google Shape;93;p14"/>
          <p:cNvPicPr preferRelativeResize="0"/>
          <p:nvPr/>
        </p:nvPicPr>
        <p:blipFill rotWithShape="1">
          <a:blip r:embed="rId3">
            <a:alphaModFix/>
          </a:blip>
          <a:srcRect/>
          <a:stretch/>
        </p:blipFill>
        <p:spPr>
          <a:xfrm>
            <a:off x="4385353" y="1602200"/>
            <a:ext cx="3477088" cy="3429781"/>
          </a:xfrm>
          <a:prstGeom prst="rect">
            <a:avLst/>
          </a:prstGeom>
          <a:solidFill>
            <a:srgbClr val="FFFFFF"/>
          </a:solidFill>
          <a:ln>
            <a:noFill/>
          </a:ln>
        </p:spPr>
      </p:pic>
      <p:pic>
        <p:nvPicPr>
          <p:cNvPr id="94" name="Google Shape;94;p14"/>
          <p:cNvPicPr preferRelativeResize="0"/>
          <p:nvPr/>
        </p:nvPicPr>
        <p:blipFill rotWithShape="1">
          <a:blip r:embed="rId4">
            <a:alphaModFix/>
          </a:blip>
          <a:srcRect/>
          <a:stretch/>
        </p:blipFill>
        <p:spPr>
          <a:xfrm>
            <a:off x="4385349" y="1602200"/>
            <a:ext cx="3477101" cy="3437472"/>
          </a:xfrm>
          <a:prstGeom prst="rect">
            <a:avLst/>
          </a:prstGeom>
          <a:noFill/>
          <a:ln>
            <a:noFill/>
          </a:ln>
        </p:spPr>
      </p:pic>
      <p:sp>
        <p:nvSpPr>
          <p:cNvPr id="2" name="Rectangle: Rounded Corners 1">
            <a:extLst>
              <a:ext uri="{FF2B5EF4-FFF2-40B4-BE49-F238E27FC236}">
                <a16:creationId xmlns:a16="http://schemas.microsoft.com/office/drawing/2014/main" id="{372062CF-FE2C-4FE6-8029-75A17BCA8AA6}"/>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1000"/>
                                        <p:tgtEl>
                                          <p:spTgt spid="91"/>
                                        </p:tgtEl>
                                      </p:cBhvr>
                                    </p:animEffect>
                                  </p:childTnLst>
                                </p:cTn>
                              </p:par>
                            </p:childTnLst>
                          </p:cTn>
                        </p:par>
                      </p:childTnLst>
                    </p:cTn>
                  </p:par>
                </p:childTnLst>
              </p:cTn>
              <p:nextCondLst>
                <p:cond evt="onClick" delay="0">
                  <p:tgtEl>
                    <p:spTgt spid="2"/>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5"/>
          <p:cNvSpPr txBox="1">
            <a:spLocks noGrp="1"/>
          </p:cNvSpPr>
          <p:nvPr>
            <p:ph type="body" idx="2"/>
          </p:nvPr>
        </p:nvSpPr>
        <p:spPr>
          <a:xfrm>
            <a:off x="360000" y="810000"/>
            <a:ext cx="11527800" cy="4746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t>Complete the sentences. </a:t>
            </a:r>
            <a:endParaRPr b="1"/>
          </a:p>
        </p:txBody>
      </p:sp>
      <p:grpSp>
        <p:nvGrpSpPr>
          <p:cNvPr id="101" name="Google Shape;101;p15"/>
          <p:cNvGrpSpPr/>
          <p:nvPr/>
        </p:nvGrpSpPr>
        <p:grpSpPr>
          <a:xfrm>
            <a:off x="3772778" y="1279755"/>
            <a:ext cx="999353" cy="664444"/>
            <a:chOff x="505703" y="1830903"/>
            <a:chExt cx="999353" cy="664444"/>
          </a:xfrm>
        </p:grpSpPr>
        <p:pic>
          <p:nvPicPr>
            <p:cNvPr id="102" name="Google Shape;102;p15"/>
            <p:cNvPicPr preferRelativeResize="0"/>
            <p:nvPr/>
          </p:nvPicPr>
          <p:blipFill rotWithShape="1">
            <a:blip r:embed="rId3">
              <a:alphaModFix/>
            </a:blip>
            <a:srcRect l="13382" t="6235"/>
            <a:stretch/>
          </p:blipFill>
          <p:spPr>
            <a:xfrm>
              <a:off x="505704" y="1830904"/>
              <a:ext cx="333117" cy="332223"/>
            </a:xfrm>
            <a:prstGeom prst="rect">
              <a:avLst/>
            </a:prstGeom>
            <a:noFill/>
            <a:ln>
              <a:noFill/>
            </a:ln>
          </p:spPr>
        </p:pic>
        <p:pic>
          <p:nvPicPr>
            <p:cNvPr id="103" name="Google Shape;103;p15"/>
            <p:cNvPicPr preferRelativeResize="0"/>
            <p:nvPr/>
          </p:nvPicPr>
          <p:blipFill rotWithShape="1">
            <a:blip r:embed="rId3">
              <a:alphaModFix/>
            </a:blip>
            <a:srcRect l="13382" t="6235"/>
            <a:stretch/>
          </p:blipFill>
          <p:spPr>
            <a:xfrm>
              <a:off x="838821" y="1830903"/>
              <a:ext cx="333117" cy="332223"/>
            </a:xfrm>
            <a:prstGeom prst="rect">
              <a:avLst/>
            </a:prstGeom>
            <a:noFill/>
            <a:ln>
              <a:noFill/>
            </a:ln>
          </p:spPr>
        </p:pic>
        <p:pic>
          <p:nvPicPr>
            <p:cNvPr id="104" name="Google Shape;104;p15"/>
            <p:cNvPicPr preferRelativeResize="0"/>
            <p:nvPr/>
          </p:nvPicPr>
          <p:blipFill rotWithShape="1">
            <a:blip r:embed="rId3">
              <a:alphaModFix/>
            </a:blip>
            <a:srcRect l="13382" t="6235"/>
            <a:stretch/>
          </p:blipFill>
          <p:spPr>
            <a:xfrm>
              <a:off x="1171939" y="1830903"/>
              <a:ext cx="333117" cy="332223"/>
            </a:xfrm>
            <a:prstGeom prst="rect">
              <a:avLst/>
            </a:prstGeom>
            <a:noFill/>
            <a:ln>
              <a:noFill/>
            </a:ln>
          </p:spPr>
        </p:pic>
        <p:pic>
          <p:nvPicPr>
            <p:cNvPr id="105" name="Google Shape;105;p15"/>
            <p:cNvPicPr preferRelativeResize="0"/>
            <p:nvPr/>
          </p:nvPicPr>
          <p:blipFill rotWithShape="1">
            <a:blip r:embed="rId3">
              <a:alphaModFix/>
            </a:blip>
            <a:srcRect l="13382" t="6235"/>
            <a:stretch/>
          </p:blipFill>
          <p:spPr>
            <a:xfrm>
              <a:off x="505703" y="2163124"/>
              <a:ext cx="333117" cy="332223"/>
            </a:xfrm>
            <a:prstGeom prst="rect">
              <a:avLst/>
            </a:prstGeom>
            <a:noFill/>
            <a:ln>
              <a:noFill/>
            </a:ln>
          </p:spPr>
        </p:pic>
        <p:pic>
          <p:nvPicPr>
            <p:cNvPr id="106" name="Google Shape;106;p15"/>
            <p:cNvPicPr preferRelativeResize="0"/>
            <p:nvPr/>
          </p:nvPicPr>
          <p:blipFill rotWithShape="1">
            <a:blip r:embed="rId3">
              <a:alphaModFix/>
            </a:blip>
            <a:srcRect l="13382" t="6235"/>
            <a:stretch/>
          </p:blipFill>
          <p:spPr>
            <a:xfrm>
              <a:off x="1171938" y="2146625"/>
              <a:ext cx="333117" cy="332223"/>
            </a:xfrm>
            <a:prstGeom prst="rect">
              <a:avLst/>
            </a:prstGeom>
            <a:noFill/>
            <a:ln>
              <a:noFill/>
            </a:ln>
          </p:spPr>
        </p:pic>
        <p:pic>
          <p:nvPicPr>
            <p:cNvPr id="107" name="Google Shape;107;p15"/>
            <p:cNvPicPr preferRelativeResize="0"/>
            <p:nvPr/>
          </p:nvPicPr>
          <p:blipFill rotWithShape="1">
            <a:blip r:embed="rId3">
              <a:alphaModFix/>
            </a:blip>
            <a:srcRect l="13382" t="6235"/>
            <a:stretch/>
          </p:blipFill>
          <p:spPr>
            <a:xfrm>
              <a:off x="838820" y="2163124"/>
              <a:ext cx="333117" cy="332223"/>
            </a:xfrm>
            <a:prstGeom prst="rect">
              <a:avLst/>
            </a:prstGeom>
            <a:noFill/>
            <a:ln>
              <a:noFill/>
            </a:ln>
          </p:spPr>
        </p:pic>
      </p:grpSp>
      <p:grpSp>
        <p:nvGrpSpPr>
          <p:cNvPr id="108" name="Google Shape;108;p15"/>
          <p:cNvGrpSpPr/>
          <p:nvPr/>
        </p:nvGrpSpPr>
        <p:grpSpPr>
          <a:xfrm>
            <a:off x="3815873" y="2133192"/>
            <a:ext cx="999353" cy="664444"/>
            <a:chOff x="505703" y="1830903"/>
            <a:chExt cx="999353" cy="664444"/>
          </a:xfrm>
        </p:grpSpPr>
        <p:pic>
          <p:nvPicPr>
            <p:cNvPr id="109" name="Google Shape;109;p15"/>
            <p:cNvPicPr preferRelativeResize="0"/>
            <p:nvPr/>
          </p:nvPicPr>
          <p:blipFill rotWithShape="1">
            <a:blip r:embed="rId3">
              <a:alphaModFix/>
            </a:blip>
            <a:srcRect l="13382" t="6235"/>
            <a:stretch/>
          </p:blipFill>
          <p:spPr>
            <a:xfrm>
              <a:off x="505704" y="1830904"/>
              <a:ext cx="333117" cy="332223"/>
            </a:xfrm>
            <a:prstGeom prst="rect">
              <a:avLst/>
            </a:prstGeom>
            <a:noFill/>
            <a:ln>
              <a:noFill/>
            </a:ln>
          </p:spPr>
        </p:pic>
        <p:pic>
          <p:nvPicPr>
            <p:cNvPr id="110" name="Google Shape;110;p15"/>
            <p:cNvPicPr preferRelativeResize="0"/>
            <p:nvPr/>
          </p:nvPicPr>
          <p:blipFill rotWithShape="1">
            <a:blip r:embed="rId3">
              <a:alphaModFix/>
            </a:blip>
            <a:srcRect l="13382" t="6235"/>
            <a:stretch/>
          </p:blipFill>
          <p:spPr>
            <a:xfrm>
              <a:off x="838821" y="1830903"/>
              <a:ext cx="333117" cy="332223"/>
            </a:xfrm>
            <a:prstGeom prst="rect">
              <a:avLst/>
            </a:prstGeom>
            <a:noFill/>
            <a:ln>
              <a:noFill/>
            </a:ln>
          </p:spPr>
        </p:pic>
        <p:pic>
          <p:nvPicPr>
            <p:cNvPr id="111" name="Google Shape;111;p15"/>
            <p:cNvPicPr preferRelativeResize="0"/>
            <p:nvPr/>
          </p:nvPicPr>
          <p:blipFill rotWithShape="1">
            <a:blip r:embed="rId3">
              <a:alphaModFix/>
            </a:blip>
            <a:srcRect l="13382" t="6235"/>
            <a:stretch/>
          </p:blipFill>
          <p:spPr>
            <a:xfrm>
              <a:off x="1171939" y="1830903"/>
              <a:ext cx="333117" cy="332223"/>
            </a:xfrm>
            <a:prstGeom prst="rect">
              <a:avLst/>
            </a:prstGeom>
            <a:noFill/>
            <a:ln>
              <a:noFill/>
            </a:ln>
          </p:spPr>
        </p:pic>
        <p:pic>
          <p:nvPicPr>
            <p:cNvPr id="112" name="Google Shape;112;p15"/>
            <p:cNvPicPr preferRelativeResize="0"/>
            <p:nvPr/>
          </p:nvPicPr>
          <p:blipFill rotWithShape="1">
            <a:blip r:embed="rId3">
              <a:alphaModFix/>
            </a:blip>
            <a:srcRect l="13382" t="6235"/>
            <a:stretch/>
          </p:blipFill>
          <p:spPr>
            <a:xfrm>
              <a:off x="505703" y="2163124"/>
              <a:ext cx="333117" cy="332223"/>
            </a:xfrm>
            <a:prstGeom prst="rect">
              <a:avLst/>
            </a:prstGeom>
            <a:noFill/>
            <a:ln>
              <a:noFill/>
            </a:ln>
          </p:spPr>
        </p:pic>
        <p:pic>
          <p:nvPicPr>
            <p:cNvPr id="113" name="Google Shape;113;p15"/>
            <p:cNvPicPr preferRelativeResize="0"/>
            <p:nvPr/>
          </p:nvPicPr>
          <p:blipFill rotWithShape="1">
            <a:blip r:embed="rId3">
              <a:alphaModFix/>
            </a:blip>
            <a:srcRect l="13382" t="6235"/>
            <a:stretch/>
          </p:blipFill>
          <p:spPr>
            <a:xfrm>
              <a:off x="1171938" y="2146625"/>
              <a:ext cx="333117" cy="332223"/>
            </a:xfrm>
            <a:prstGeom prst="rect">
              <a:avLst/>
            </a:prstGeom>
            <a:noFill/>
            <a:ln>
              <a:noFill/>
            </a:ln>
          </p:spPr>
        </p:pic>
        <p:pic>
          <p:nvPicPr>
            <p:cNvPr id="114" name="Google Shape;114;p15"/>
            <p:cNvPicPr preferRelativeResize="0"/>
            <p:nvPr/>
          </p:nvPicPr>
          <p:blipFill rotWithShape="1">
            <a:blip r:embed="rId3">
              <a:alphaModFix/>
            </a:blip>
            <a:srcRect l="13382" t="6235"/>
            <a:stretch/>
          </p:blipFill>
          <p:spPr>
            <a:xfrm>
              <a:off x="838820" y="2163124"/>
              <a:ext cx="333117" cy="332223"/>
            </a:xfrm>
            <a:prstGeom prst="rect">
              <a:avLst/>
            </a:prstGeom>
            <a:noFill/>
            <a:ln>
              <a:noFill/>
            </a:ln>
          </p:spPr>
        </p:pic>
      </p:grpSp>
      <p:grpSp>
        <p:nvGrpSpPr>
          <p:cNvPr id="116" name="Google Shape;116;p15"/>
          <p:cNvGrpSpPr/>
          <p:nvPr/>
        </p:nvGrpSpPr>
        <p:grpSpPr>
          <a:xfrm>
            <a:off x="6078960" y="1279755"/>
            <a:ext cx="999353" cy="664444"/>
            <a:chOff x="505703" y="1830903"/>
            <a:chExt cx="999353" cy="664444"/>
          </a:xfrm>
        </p:grpSpPr>
        <p:pic>
          <p:nvPicPr>
            <p:cNvPr id="117" name="Google Shape;117;p15"/>
            <p:cNvPicPr preferRelativeResize="0"/>
            <p:nvPr/>
          </p:nvPicPr>
          <p:blipFill rotWithShape="1">
            <a:blip r:embed="rId3">
              <a:alphaModFix/>
            </a:blip>
            <a:srcRect l="13382" t="6235"/>
            <a:stretch/>
          </p:blipFill>
          <p:spPr>
            <a:xfrm>
              <a:off x="505704" y="1830904"/>
              <a:ext cx="333117" cy="332223"/>
            </a:xfrm>
            <a:prstGeom prst="rect">
              <a:avLst/>
            </a:prstGeom>
            <a:noFill/>
            <a:ln>
              <a:noFill/>
            </a:ln>
          </p:spPr>
        </p:pic>
        <p:pic>
          <p:nvPicPr>
            <p:cNvPr id="118" name="Google Shape;118;p15"/>
            <p:cNvPicPr preferRelativeResize="0"/>
            <p:nvPr/>
          </p:nvPicPr>
          <p:blipFill rotWithShape="1">
            <a:blip r:embed="rId3">
              <a:alphaModFix/>
            </a:blip>
            <a:srcRect l="13382" t="6235"/>
            <a:stretch/>
          </p:blipFill>
          <p:spPr>
            <a:xfrm>
              <a:off x="838821" y="1830903"/>
              <a:ext cx="333117" cy="332223"/>
            </a:xfrm>
            <a:prstGeom prst="rect">
              <a:avLst/>
            </a:prstGeom>
            <a:noFill/>
            <a:ln>
              <a:noFill/>
            </a:ln>
          </p:spPr>
        </p:pic>
        <p:pic>
          <p:nvPicPr>
            <p:cNvPr id="119" name="Google Shape;119;p15"/>
            <p:cNvPicPr preferRelativeResize="0"/>
            <p:nvPr/>
          </p:nvPicPr>
          <p:blipFill rotWithShape="1">
            <a:blip r:embed="rId3">
              <a:alphaModFix/>
            </a:blip>
            <a:srcRect l="13382" t="6235"/>
            <a:stretch/>
          </p:blipFill>
          <p:spPr>
            <a:xfrm>
              <a:off x="1171939" y="1830903"/>
              <a:ext cx="333117" cy="332223"/>
            </a:xfrm>
            <a:prstGeom prst="rect">
              <a:avLst/>
            </a:prstGeom>
            <a:noFill/>
            <a:ln>
              <a:noFill/>
            </a:ln>
          </p:spPr>
        </p:pic>
        <p:pic>
          <p:nvPicPr>
            <p:cNvPr id="120" name="Google Shape;120;p15"/>
            <p:cNvPicPr preferRelativeResize="0"/>
            <p:nvPr/>
          </p:nvPicPr>
          <p:blipFill rotWithShape="1">
            <a:blip r:embed="rId3">
              <a:alphaModFix/>
            </a:blip>
            <a:srcRect l="13382" t="6235"/>
            <a:stretch/>
          </p:blipFill>
          <p:spPr>
            <a:xfrm>
              <a:off x="505703" y="2163124"/>
              <a:ext cx="333117" cy="332223"/>
            </a:xfrm>
            <a:prstGeom prst="rect">
              <a:avLst/>
            </a:prstGeom>
            <a:noFill/>
            <a:ln>
              <a:noFill/>
            </a:ln>
          </p:spPr>
        </p:pic>
        <p:pic>
          <p:nvPicPr>
            <p:cNvPr id="121" name="Google Shape;121;p15"/>
            <p:cNvPicPr preferRelativeResize="0"/>
            <p:nvPr/>
          </p:nvPicPr>
          <p:blipFill rotWithShape="1">
            <a:blip r:embed="rId3">
              <a:alphaModFix/>
            </a:blip>
            <a:srcRect l="13382" t="6235"/>
            <a:stretch/>
          </p:blipFill>
          <p:spPr>
            <a:xfrm>
              <a:off x="1171938" y="2146625"/>
              <a:ext cx="333117" cy="332223"/>
            </a:xfrm>
            <a:prstGeom prst="rect">
              <a:avLst/>
            </a:prstGeom>
            <a:noFill/>
            <a:ln>
              <a:noFill/>
            </a:ln>
          </p:spPr>
        </p:pic>
        <p:pic>
          <p:nvPicPr>
            <p:cNvPr id="122" name="Google Shape;122;p15"/>
            <p:cNvPicPr preferRelativeResize="0"/>
            <p:nvPr/>
          </p:nvPicPr>
          <p:blipFill rotWithShape="1">
            <a:blip r:embed="rId3">
              <a:alphaModFix/>
            </a:blip>
            <a:srcRect l="13382" t="6235"/>
            <a:stretch/>
          </p:blipFill>
          <p:spPr>
            <a:xfrm>
              <a:off x="838820" y="2163124"/>
              <a:ext cx="333117" cy="332223"/>
            </a:xfrm>
            <a:prstGeom prst="rect">
              <a:avLst/>
            </a:prstGeom>
            <a:noFill/>
            <a:ln>
              <a:noFill/>
            </a:ln>
          </p:spPr>
        </p:pic>
      </p:grpSp>
      <p:pic>
        <p:nvPicPr>
          <p:cNvPr id="123" name="Google Shape;123;p15"/>
          <p:cNvPicPr preferRelativeResize="0"/>
          <p:nvPr/>
        </p:nvPicPr>
        <p:blipFill rotWithShape="1">
          <a:blip r:embed="rId3">
            <a:alphaModFix/>
          </a:blip>
          <a:srcRect l="13382" t="6235"/>
          <a:stretch/>
        </p:blipFill>
        <p:spPr>
          <a:xfrm>
            <a:off x="7078311" y="1279755"/>
            <a:ext cx="333117" cy="332223"/>
          </a:xfrm>
          <a:prstGeom prst="rect">
            <a:avLst/>
          </a:prstGeom>
          <a:noFill/>
          <a:ln>
            <a:noFill/>
          </a:ln>
        </p:spPr>
      </p:pic>
      <p:pic>
        <p:nvPicPr>
          <p:cNvPr id="124" name="Google Shape;124;p15"/>
          <p:cNvPicPr preferRelativeResize="0"/>
          <p:nvPr/>
        </p:nvPicPr>
        <p:blipFill rotWithShape="1">
          <a:blip r:embed="rId3">
            <a:alphaModFix/>
          </a:blip>
          <a:srcRect l="13382" t="6235"/>
          <a:stretch/>
        </p:blipFill>
        <p:spPr>
          <a:xfrm>
            <a:off x="4818366" y="1263256"/>
            <a:ext cx="333117" cy="332223"/>
          </a:xfrm>
          <a:prstGeom prst="rect">
            <a:avLst/>
          </a:prstGeom>
          <a:noFill/>
          <a:ln>
            <a:noFill/>
          </a:ln>
        </p:spPr>
      </p:pic>
      <p:pic>
        <p:nvPicPr>
          <p:cNvPr id="125" name="Google Shape;125;p15"/>
          <p:cNvPicPr preferRelativeResize="0"/>
          <p:nvPr/>
        </p:nvPicPr>
        <p:blipFill rotWithShape="1">
          <a:blip r:embed="rId3">
            <a:alphaModFix/>
          </a:blip>
          <a:srcRect l="13382" t="6235"/>
          <a:stretch/>
        </p:blipFill>
        <p:spPr>
          <a:xfrm>
            <a:off x="4821507" y="2136220"/>
            <a:ext cx="333117" cy="332223"/>
          </a:xfrm>
          <a:prstGeom prst="rect">
            <a:avLst/>
          </a:prstGeom>
          <a:noFill/>
          <a:ln>
            <a:noFill/>
          </a:ln>
        </p:spPr>
      </p:pic>
      <p:sp>
        <p:nvSpPr>
          <p:cNvPr id="126" name="Google Shape;126;p15"/>
          <p:cNvSpPr txBox="1"/>
          <p:nvPr/>
        </p:nvSpPr>
        <p:spPr>
          <a:xfrm>
            <a:off x="360375" y="3257250"/>
            <a:ext cx="4772100" cy="21906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There are _____ lots of _____ apples.</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There are _____ apples in total.</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_____ x _____ = _____</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7" name="Google Shape;127;p15"/>
          <p:cNvSpPr txBox="1"/>
          <p:nvPr/>
        </p:nvSpPr>
        <p:spPr>
          <a:xfrm>
            <a:off x="1553225" y="31916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3</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128" name="Google Shape;128;p15"/>
          <p:cNvSpPr txBox="1"/>
          <p:nvPr/>
        </p:nvSpPr>
        <p:spPr>
          <a:xfrm>
            <a:off x="2910900" y="31916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7</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129" name="Google Shape;129;p15"/>
          <p:cNvSpPr txBox="1"/>
          <p:nvPr/>
        </p:nvSpPr>
        <p:spPr>
          <a:xfrm>
            <a:off x="1553225" y="3990670"/>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21</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130" name="Google Shape;130;p15"/>
          <p:cNvSpPr txBox="1"/>
          <p:nvPr/>
        </p:nvSpPr>
        <p:spPr>
          <a:xfrm>
            <a:off x="443575" y="48179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3</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131" name="Google Shape;131;p15"/>
          <p:cNvSpPr txBox="1"/>
          <p:nvPr/>
        </p:nvSpPr>
        <p:spPr>
          <a:xfrm>
            <a:off x="1270925" y="48179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7</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132" name="Google Shape;132;p15"/>
          <p:cNvSpPr txBox="1"/>
          <p:nvPr/>
        </p:nvSpPr>
        <p:spPr>
          <a:xfrm>
            <a:off x="2098275" y="48179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21</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133" name="Google Shape;133;p15"/>
          <p:cNvSpPr txBox="1"/>
          <p:nvPr/>
        </p:nvSpPr>
        <p:spPr>
          <a:xfrm>
            <a:off x="6211175" y="3257250"/>
            <a:ext cx="4991100" cy="28995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First there were _____ apples.</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Then they were shared into groups of _____.</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There are _____ groups of _____.</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_____ ÷ _____ = _____</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4" name="Google Shape;134;p15"/>
          <p:cNvSpPr txBox="1"/>
          <p:nvPr/>
        </p:nvSpPr>
        <p:spPr>
          <a:xfrm>
            <a:off x="10467975" y="3990670"/>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7</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135" name="Google Shape;135;p15"/>
          <p:cNvSpPr txBox="1"/>
          <p:nvPr/>
        </p:nvSpPr>
        <p:spPr>
          <a:xfrm>
            <a:off x="7426375" y="48179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3</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136" name="Google Shape;136;p15"/>
          <p:cNvSpPr txBox="1"/>
          <p:nvPr/>
        </p:nvSpPr>
        <p:spPr>
          <a:xfrm>
            <a:off x="9121550" y="48179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7</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137" name="Google Shape;137;p15"/>
          <p:cNvSpPr txBox="1"/>
          <p:nvPr/>
        </p:nvSpPr>
        <p:spPr>
          <a:xfrm>
            <a:off x="7128550" y="56332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7</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138" name="Google Shape;138;p15"/>
          <p:cNvSpPr txBox="1"/>
          <p:nvPr/>
        </p:nvSpPr>
        <p:spPr>
          <a:xfrm>
            <a:off x="7982275" y="56332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3</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139" name="Google Shape;139;p15"/>
          <p:cNvSpPr txBox="1"/>
          <p:nvPr/>
        </p:nvSpPr>
        <p:spPr>
          <a:xfrm>
            <a:off x="6274825" y="56332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21</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140" name="Google Shape;140;p15"/>
          <p:cNvSpPr txBox="1"/>
          <p:nvPr/>
        </p:nvSpPr>
        <p:spPr>
          <a:xfrm>
            <a:off x="8031700" y="31375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21</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Rounded Corners 1">
            <a:extLst>
              <a:ext uri="{FF2B5EF4-FFF2-40B4-BE49-F238E27FC236}">
                <a16:creationId xmlns:a16="http://schemas.microsoft.com/office/drawing/2014/main" id="{6C401E34-7443-4A0B-B876-9DA2FD6FAE24}"/>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fade">
                                      <p:cBhvr>
                                        <p:cTn id="7" dur="1000"/>
                                        <p:tgtEl>
                                          <p:spTgt spid="127"/>
                                        </p:tgtEl>
                                      </p:cBhvr>
                                    </p:animEffect>
                                  </p:childTnLst>
                                </p:cTn>
                              </p:par>
                              <p:par>
                                <p:cTn id="8" presetID="10" presetClass="entr" presetSubtype="0" fill="hold" nodeType="withEffect">
                                  <p:stCondLst>
                                    <p:cond delay="0"/>
                                  </p:stCondLst>
                                  <p:childTnLst>
                                    <p:set>
                                      <p:cBhvr>
                                        <p:cTn id="9" dur="1" fill="hold">
                                          <p:stCondLst>
                                            <p:cond delay="0"/>
                                          </p:stCondLst>
                                        </p:cTn>
                                        <p:tgtEl>
                                          <p:spTgt spid="128"/>
                                        </p:tgtEl>
                                        <p:attrNameLst>
                                          <p:attrName>style.visibility</p:attrName>
                                        </p:attrNameLst>
                                      </p:cBhvr>
                                      <p:to>
                                        <p:strVal val="visible"/>
                                      </p:to>
                                    </p:set>
                                    <p:animEffect transition="in" filter="fade">
                                      <p:cBhvr>
                                        <p:cTn id="10" dur="1000"/>
                                        <p:tgtEl>
                                          <p:spTgt spid="128"/>
                                        </p:tgtEl>
                                      </p:cBhvr>
                                    </p:animEffect>
                                  </p:childTnLst>
                                </p:cTn>
                              </p:par>
                              <p:par>
                                <p:cTn id="11" presetID="10" presetClass="entr" presetSubtype="0" fill="hold" nodeType="withEffect">
                                  <p:stCondLst>
                                    <p:cond delay="0"/>
                                  </p:stCondLst>
                                  <p:childTnLst>
                                    <p:set>
                                      <p:cBhvr>
                                        <p:cTn id="12" dur="1" fill="hold">
                                          <p:stCondLst>
                                            <p:cond delay="0"/>
                                          </p:stCondLst>
                                        </p:cTn>
                                        <p:tgtEl>
                                          <p:spTgt spid="129"/>
                                        </p:tgtEl>
                                        <p:attrNameLst>
                                          <p:attrName>style.visibility</p:attrName>
                                        </p:attrNameLst>
                                      </p:cBhvr>
                                      <p:to>
                                        <p:strVal val="visible"/>
                                      </p:to>
                                    </p:set>
                                    <p:animEffect transition="in" filter="fade">
                                      <p:cBhvr>
                                        <p:cTn id="13" dur="1000"/>
                                        <p:tgtEl>
                                          <p:spTgt spid="129"/>
                                        </p:tgtEl>
                                      </p:cBhvr>
                                    </p:animEffect>
                                  </p:childTnLst>
                                </p:cTn>
                              </p:par>
                              <p:par>
                                <p:cTn id="14" presetID="10" presetClass="entr" presetSubtype="0" fill="hold" nodeType="withEffect">
                                  <p:stCondLst>
                                    <p:cond delay="0"/>
                                  </p:stCondLst>
                                  <p:childTnLst>
                                    <p:set>
                                      <p:cBhvr>
                                        <p:cTn id="15" dur="1" fill="hold">
                                          <p:stCondLst>
                                            <p:cond delay="0"/>
                                          </p:stCondLst>
                                        </p:cTn>
                                        <p:tgtEl>
                                          <p:spTgt spid="130"/>
                                        </p:tgtEl>
                                        <p:attrNameLst>
                                          <p:attrName>style.visibility</p:attrName>
                                        </p:attrNameLst>
                                      </p:cBhvr>
                                      <p:to>
                                        <p:strVal val="visible"/>
                                      </p:to>
                                    </p:set>
                                    <p:animEffect transition="in" filter="fade">
                                      <p:cBhvr>
                                        <p:cTn id="16" dur="1000"/>
                                        <p:tgtEl>
                                          <p:spTgt spid="130"/>
                                        </p:tgtEl>
                                      </p:cBhvr>
                                    </p:animEffect>
                                  </p:childTnLst>
                                </p:cTn>
                              </p:par>
                              <p:par>
                                <p:cTn id="17" presetID="10" presetClass="entr" presetSubtype="0" fill="hold" nodeType="withEffect">
                                  <p:stCondLst>
                                    <p:cond delay="0"/>
                                  </p:stCondLst>
                                  <p:childTnLst>
                                    <p:set>
                                      <p:cBhvr>
                                        <p:cTn id="18" dur="1" fill="hold">
                                          <p:stCondLst>
                                            <p:cond delay="0"/>
                                          </p:stCondLst>
                                        </p:cTn>
                                        <p:tgtEl>
                                          <p:spTgt spid="131"/>
                                        </p:tgtEl>
                                        <p:attrNameLst>
                                          <p:attrName>style.visibility</p:attrName>
                                        </p:attrNameLst>
                                      </p:cBhvr>
                                      <p:to>
                                        <p:strVal val="visible"/>
                                      </p:to>
                                    </p:set>
                                    <p:animEffect transition="in" filter="fade">
                                      <p:cBhvr>
                                        <p:cTn id="19" dur="1000"/>
                                        <p:tgtEl>
                                          <p:spTgt spid="131"/>
                                        </p:tgtEl>
                                      </p:cBhvr>
                                    </p:animEffect>
                                  </p:childTnLst>
                                </p:cTn>
                              </p:par>
                              <p:par>
                                <p:cTn id="20" presetID="10" presetClass="entr" presetSubtype="0" fill="hold" nodeType="withEffect">
                                  <p:stCondLst>
                                    <p:cond delay="0"/>
                                  </p:stCondLst>
                                  <p:childTnLst>
                                    <p:set>
                                      <p:cBhvr>
                                        <p:cTn id="21" dur="1" fill="hold">
                                          <p:stCondLst>
                                            <p:cond delay="0"/>
                                          </p:stCondLst>
                                        </p:cTn>
                                        <p:tgtEl>
                                          <p:spTgt spid="132"/>
                                        </p:tgtEl>
                                        <p:attrNameLst>
                                          <p:attrName>style.visibility</p:attrName>
                                        </p:attrNameLst>
                                      </p:cBhvr>
                                      <p:to>
                                        <p:strVal val="visible"/>
                                      </p:to>
                                    </p:set>
                                    <p:animEffect transition="in" filter="fade">
                                      <p:cBhvr>
                                        <p:cTn id="22" dur="1000"/>
                                        <p:tgtEl>
                                          <p:spTgt spid="132"/>
                                        </p:tgtEl>
                                      </p:cBhvr>
                                    </p:animEffect>
                                  </p:childTnLst>
                                </p:cTn>
                              </p:par>
                              <p:par>
                                <p:cTn id="23" presetID="10" presetClass="entr" presetSubtype="0" fill="hold" nodeType="withEffect">
                                  <p:stCondLst>
                                    <p:cond delay="0"/>
                                  </p:stCondLst>
                                  <p:childTnLst>
                                    <p:set>
                                      <p:cBhvr>
                                        <p:cTn id="24" dur="1" fill="hold">
                                          <p:stCondLst>
                                            <p:cond delay="0"/>
                                          </p:stCondLst>
                                        </p:cTn>
                                        <p:tgtEl>
                                          <p:spTgt spid="134"/>
                                        </p:tgtEl>
                                        <p:attrNameLst>
                                          <p:attrName>style.visibility</p:attrName>
                                        </p:attrNameLst>
                                      </p:cBhvr>
                                      <p:to>
                                        <p:strVal val="visible"/>
                                      </p:to>
                                    </p:set>
                                    <p:animEffect transition="in" filter="fade">
                                      <p:cBhvr>
                                        <p:cTn id="25" dur="1000"/>
                                        <p:tgtEl>
                                          <p:spTgt spid="134"/>
                                        </p:tgtEl>
                                      </p:cBhvr>
                                    </p:animEffect>
                                  </p:childTnLst>
                                </p:cTn>
                              </p:par>
                              <p:par>
                                <p:cTn id="26" presetID="10" presetClass="entr" presetSubtype="0" fill="hold" nodeType="withEffect">
                                  <p:stCondLst>
                                    <p:cond delay="0"/>
                                  </p:stCondLst>
                                  <p:childTnLst>
                                    <p:set>
                                      <p:cBhvr>
                                        <p:cTn id="27" dur="1" fill="hold">
                                          <p:stCondLst>
                                            <p:cond delay="0"/>
                                          </p:stCondLst>
                                        </p:cTn>
                                        <p:tgtEl>
                                          <p:spTgt spid="135"/>
                                        </p:tgtEl>
                                        <p:attrNameLst>
                                          <p:attrName>style.visibility</p:attrName>
                                        </p:attrNameLst>
                                      </p:cBhvr>
                                      <p:to>
                                        <p:strVal val="visible"/>
                                      </p:to>
                                    </p:set>
                                    <p:animEffect transition="in" filter="fade">
                                      <p:cBhvr>
                                        <p:cTn id="28" dur="1000"/>
                                        <p:tgtEl>
                                          <p:spTgt spid="135"/>
                                        </p:tgtEl>
                                      </p:cBhvr>
                                    </p:animEffect>
                                  </p:childTnLst>
                                </p:cTn>
                              </p:par>
                              <p:par>
                                <p:cTn id="29" presetID="10" presetClass="entr" presetSubtype="0" fill="hold" nodeType="withEffect">
                                  <p:stCondLst>
                                    <p:cond delay="0"/>
                                  </p:stCondLst>
                                  <p:childTnLst>
                                    <p:set>
                                      <p:cBhvr>
                                        <p:cTn id="30" dur="1" fill="hold">
                                          <p:stCondLst>
                                            <p:cond delay="0"/>
                                          </p:stCondLst>
                                        </p:cTn>
                                        <p:tgtEl>
                                          <p:spTgt spid="136"/>
                                        </p:tgtEl>
                                        <p:attrNameLst>
                                          <p:attrName>style.visibility</p:attrName>
                                        </p:attrNameLst>
                                      </p:cBhvr>
                                      <p:to>
                                        <p:strVal val="visible"/>
                                      </p:to>
                                    </p:set>
                                    <p:animEffect transition="in" filter="fade">
                                      <p:cBhvr>
                                        <p:cTn id="31" dur="1000"/>
                                        <p:tgtEl>
                                          <p:spTgt spid="136"/>
                                        </p:tgtEl>
                                      </p:cBhvr>
                                    </p:animEffect>
                                  </p:childTnLst>
                                </p:cTn>
                              </p:par>
                              <p:par>
                                <p:cTn id="32" presetID="10" presetClass="entr" presetSubtype="0" fill="hold" nodeType="withEffect">
                                  <p:stCondLst>
                                    <p:cond delay="0"/>
                                  </p:stCondLst>
                                  <p:childTnLst>
                                    <p:set>
                                      <p:cBhvr>
                                        <p:cTn id="33" dur="1" fill="hold">
                                          <p:stCondLst>
                                            <p:cond delay="0"/>
                                          </p:stCondLst>
                                        </p:cTn>
                                        <p:tgtEl>
                                          <p:spTgt spid="137"/>
                                        </p:tgtEl>
                                        <p:attrNameLst>
                                          <p:attrName>style.visibility</p:attrName>
                                        </p:attrNameLst>
                                      </p:cBhvr>
                                      <p:to>
                                        <p:strVal val="visible"/>
                                      </p:to>
                                    </p:set>
                                    <p:animEffect transition="in" filter="fade">
                                      <p:cBhvr>
                                        <p:cTn id="34" dur="1000"/>
                                        <p:tgtEl>
                                          <p:spTgt spid="137"/>
                                        </p:tgtEl>
                                      </p:cBhvr>
                                    </p:animEffect>
                                  </p:childTnLst>
                                </p:cTn>
                              </p:par>
                              <p:par>
                                <p:cTn id="35" presetID="10" presetClass="entr" presetSubtype="0" fill="hold" nodeType="withEffect">
                                  <p:stCondLst>
                                    <p:cond delay="0"/>
                                  </p:stCondLst>
                                  <p:childTnLst>
                                    <p:set>
                                      <p:cBhvr>
                                        <p:cTn id="36" dur="1" fill="hold">
                                          <p:stCondLst>
                                            <p:cond delay="0"/>
                                          </p:stCondLst>
                                        </p:cTn>
                                        <p:tgtEl>
                                          <p:spTgt spid="138"/>
                                        </p:tgtEl>
                                        <p:attrNameLst>
                                          <p:attrName>style.visibility</p:attrName>
                                        </p:attrNameLst>
                                      </p:cBhvr>
                                      <p:to>
                                        <p:strVal val="visible"/>
                                      </p:to>
                                    </p:set>
                                    <p:animEffect transition="in" filter="fade">
                                      <p:cBhvr>
                                        <p:cTn id="37" dur="1000"/>
                                        <p:tgtEl>
                                          <p:spTgt spid="138"/>
                                        </p:tgtEl>
                                      </p:cBhvr>
                                    </p:animEffect>
                                  </p:childTnLst>
                                </p:cTn>
                              </p:par>
                              <p:par>
                                <p:cTn id="38" presetID="10" presetClass="entr" presetSubtype="0" fill="hold" nodeType="withEffect">
                                  <p:stCondLst>
                                    <p:cond delay="0"/>
                                  </p:stCondLst>
                                  <p:childTnLst>
                                    <p:set>
                                      <p:cBhvr>
                                        <p:cTn id="39" dur="1" fill="hold">
                                          <p:stCondLst>
                                            <p:cond delay="0"/>
                                          </p:stCondLst>
                                        </p:cTn>
                                        <p:tgtEl>
                                          <p:spTgt spid="139"/>
                                        </p:tgtEl>
                                        <p:attrNameLst>
                                          <p:attrName>style.visibility</p:attrName>
                                        </p:attrNameLst>
                                      </p:cBhvr>
                                      <p:to>
                                        <p:strVal val="visible"/>
                                      </p:to>
                                    </p:set>
                                    <p:animEffect transition="in" filter="fade">
                                      <p:cBhvr>
                                        <p:cTn id="40" dur="1000"/>
                                        <p:tgtEl>
                                          <p:spTgt spid="139"/>
                                        </p:tgtEl>
                                      </p:cBhvr>
                                    </p:animEffect>
                                  </p:childTnLst>
                                </p:cTn>
                              </p:par>
                              <p:par>
                                <p:cTn id="41" presetID="10" presetClass="entr" presetSubtype="0" fill="hold" nodeType="withEffect">
                                  <p:stCondLst>
                                    <p:cond delay="0"/>
                                  </p:stCondLst>
                                  <p:childTnLst>
                                    <p:set>
                                      <p:cBhvr>
                                        <p:cTn id="42" dur="1" fill="hold">
                                          <p:stCondLst>
                                            <p:cond delay="0"/>
                                          </p:stCondLst>
                                        </p:cTn>
                                        <p:tgtEl>
                                          <p:spTgt spid="140"/>
                                        </p:tgtEl>
                                        <p:attrNameLst>
                                          <p:attrName>style.visibility</p:attrName>
                                        </p:attrNameLst>
                                      </p:cBhvr>
                                      <p:to>
                                        <p:strVal val="visible"/>
                                      </p:to>
                                    </p:set>
                                    <p:animEffect transition="in" filter="fade">
                                      <p:cBhvr>
                                        <p:cTn id="43" dur="1000"/>
                                        <p:tgtEl>
                                          <p:spTgt spid="140"/>
                                        </p:tgtEl>
                                      </p:cBhvr>
                                    </p:animEffect>
                                  </p:childTnLst>
                                </p:cTn>
                              </p:par>
                            </p:childTnLst>
                          </p:cTn>
                        </p:par>
                      </p:childTnLst>
                    </p:cTn>
                  </p:par>
                </p:childTnLst>
              </p:cTn>
              <p:nextCondLst>
                <p:cond evt="onClick" delay="0">
                  <p:tgtEl>
                    <p:spTgt spid="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6"/>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p:sp>
        <p:nvSpPr>
          <p:cNvPr id="147" name="Google Shape;147;p16"/>
          <p:cNvSpPr txBox="1">
            <a:spLocks noGrp="1"/>
          </p:cNvSpPr>
          <p:nvPr>
            <p:ph type="body" idx="2"/>
          </p:nvPr>
        </p:nvSpPr>
        <p:spPr>
          <a:xfrm>
            <a:off x="360000" y="1170000"/>
            <a:ext cx="11527800" cy="4758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t>Complete the sentences. </a:t>
            </a:r>
            <a:endParaRPr b="1"/>
          </a:p>
        </p:txBody>
      </p:sp>
      <p:grpSp>
        <p:nvGrpSpPr>
          <p:cNvPr id="148" name="Google Shape;148;p16"/>
          <p:cNvGrpSpPr/>
          <p:nvPr/>
        </p:nvGrpSpPr>
        <p:grpSpPr>
          <a:xfrm>
            <a:off x="3571908" y="1350494"/>
            <a:ext cx="1278518" cy="982254"/>
            <a:chOff x="4134949" y="923797"/>
            <a:chExt cx="1278518" cy="982254"/>
          </a:xfrm>
        </p:grpSpPr>
        <p:grpSp>
          <p:nvGrpSpPr>
            <p:cNvPr id="149" name="Google Shape;149;p16"/>
            <p:cNvGrpSpPr/>
            <p:nvPr/>
          </p:nvGrpSpPr>
          <p:grpSpPr>
            <a:xfrm>
              <a:off x="4134949" y="923797"/>
              <a:ext cx="1272855" cy="498051"/>
              <a:chOff x="4258737" y="417554"/>
              <a:chExt cx="5430963" cy="2125063"/>
            </a:xfrm>
          </p:grpSpPr>
          <p:pic>
            <p:nvPicPr>
              <p:cNvPr id="150" name="Google Shape;150;p16"/>
              <p:cNvPicPr preferRelativeResize="0"/>
              <p:nvPr/>
            </p:nvPicPr>
            <p:blipFill rotWithShape="1">
              <a:blip r:embed="rId3">
                <a:alphaModFix/>
              </a:blip>
              <a:srcRect/>
              <a:stretch/>
            </p:blipFill>
            <p:spPr>
              <a:xfrm>
                <a:off x="4258737" y="455846"/>
                <a:ext cx="1804775" cy="2086771"/>
              </a:xfrm>
              <a:prstGeom prst="rect">
                <a:avLst/>
              </a:prstGeom>
              <a:noFill/>
              <a:ln>
                <a:noFill/>
              </a:ln>
            </p:spPr>
          </p:pic>
          <p:pic>
            <p:nvPicPr>
              <p:cNvPr id="151" name="Google Shape;151;p16"/>
              <p:cNvPicPr preferRelativeResize="0"/>
              <p:nvPr/>
            </p:nvPicPr>
            <p:blipFill rotWithShape="1">
              <a:blip r:embed="rId3">
                <a:alphaModFix/>
              </a:blip>
              <a:srcRect/>
              <a:stretch/>
            </p:blipFill>
            <p:spPr>
              <a:xfrm>
                <a:off x="6096000" y="455846"/>
                <a:ext cx="1804775" cy="2086771"/>
              </a:xfrm>
              <a:prstGeom prst="rect">
                <a:avLst/>
              </a:prstGeom>
              <a:noFill/>
              <a:ln>
                <a:noFill/>
              </a:ln>
            </p:spPr>
          </p:pic>
          <p:pic>
            <p:nvPicPr>
              <p:cNvPr id="152" name="Google Shape;152;p16"/>
              <p:cNvPicPr preferRelativeResize="0"/>
              <p:nvPr/>
            </p:nvPicPr>
            <p:blipFill rotWithShape="1">
              <a:blip r:embed="rId3">
                <a:alphaModFix/>
              </a:blip>
              <a:srcRect/>
              <a:stretch/>
            </p:blipFill>
            <p:spPr>
              <a:xfrm>
                <a:off x="7884925" y="417554"/>
                <a:ext cx="1804775" cy="2086771"/>
              </a:xfrm>
              <a:prstGeom prst="rect">
                <a:avLst/>
              </a:prstGeom>
              <a:noFill/>
              <a:ln>
                <a:noFill/>
              </a:ln>
            </p:spPr>
          </p:pic>
        </p:grpSp>
        <p:grpSp>
          <p:nvGrpSpPr>
            <p:cNvPr id="153" name="Google Shape;153;p16"/>
            <p:cNvGrpSpPr/>
            <p:nvPr/>
          </p:nvGrpSpPr>
          <p:grpSpPr>
            <a:xfrm>
              <a:off x="4140612" y="1408000"/>
              <a:ext cx="1272855" cy="498051"/>
              <a:chOff x="4258737" y="417554"/>
              <a:chExt cx="5430963" cy="2125063"/>
            </a:xfrm>
          </p:grpSpPr>
          <p:pic>
            <p:nvPicPr>
              <p:cNvPr id="154" name="Google Shape;154;p16"/>
              <p:cNvPicPr preferRelativeResize="0"/>
              <p:nvPr/>
            </p:nvPicPr>
            <p:blipFill rotWithShape="1">
              <a:blip r:embed="rId3">
                <a:alphaModFix/>
              </a:blip>
              <a:srcRect/>
              <a:stretch/>
            </p:blipFill>
            <p:spPr>
              <a:xfrm>
                <a:off x="4258737" y="455846"/>
                <a:ext cx="1804775" cy="2086771"/>
              </a:xfrm>
              <a:prstGeom prst="rect">
                <a:avLst/>
              </a:prstGeom>
              <a:noFill/>
              <a:ln>
                <a:noFill/>
              </a:ln>
            </p:spPr>
          </p:pic>
          <p:pic>
            <p:nvPicPr>
              <p:cNvPr id="155" name="Google Shape;155;p16"/>
              <p:cNvPicPr preferRelativeResize="0"/>
              <p:nvPr/>
            </p:nvPicPr>
            <p:blipFill rotWithShape="1">
              <a:blip r:embed="rId3">
                <a:alphaModFix/>
              </a:blip>
              <a:srcRect/>
              <a:stretch/>
            </p:blipFill>
            <p:spPr>
              <a:xfrm>
                <a:off x="6096000" y="455846"/>
                <a:ext cx="1804775" cy="2086771"/>
              </a:xfrm>
              <a:prstGeom prst="rect">
                <a:avLst/>
              </a:prstGeom>
              <a:noFill/>
              <a:ln>
                <a:noFill/>
              </a:ln>
            </p:spPr>
          </p:pic>
          <p:pic>
            <p:nvPicPr>
              <p:cNvPr id="156" name="Google Shape;156;p16"/>
              <p:cNvPicPr preferRelativeResize="0"/>
              <p:nvPr/>
            </p:nvPicPr>
            <p:blipFill rotWithShape="1">
              <a:blip r:embed="rId3">
                <a:alphaModFix/>
              </a:blip>
              <a:srcRect/>
              <a:stretch/>
            </p:blipFill>
            <p:spPr>
              <a:xfrm>
                <a:off x="7884925" y="417554"/>
                <a:ext cx="1804775" cy="2086771"/>
              </a:xfrm>
              <a:prstGeom prst="rect">
                <a:avLst/>
              </a:prstGeom>
              <a:noFill/>
              <a:ln>
                <a:noFill/>
              </a:ln>
            </p:spPr>
          </p:pic>
        </p:grpSp>
      </p:grpSp>
      <p:grpSp>
        <p:nvGrpSpPr>
          <p:cNvPr id="157" name="Google Shape;157;p16"/>
          <p:cNvGrpSpPr/>
          <p:nvPr/>
        </p:nvGrpSpPr>
        <p:grpSpPr>
          <a:xfrm>
            <a:off x="6619908" y="1336279"/>
            <a:ext cx="1278518" cy="982254"/>
            <a:chOff x="4134949" y="923797"/>
            <a:chExt cx="1278518" cy="982254"/>
          </a:xfrm>
        </p:grpSpPr>
        <p:grpSp>
          <p:nvGrpSpPr>
            <p:cNvPr id="158" name="Google Shape;158;p16"/>
            <p:cNvGrpSpPr/>
            <p:nvPr/>
          </p:nvGrpSpPr>
          <p:grpSpPr>
            <a:xfrm>
              <a:off x="4134949" y="923797"/>
              <a:ext cx="1272855" cy="498051"/>
              <a:chOff x="4258737" y="417554"/>
              <a:chExt cx="5430963" cy="2125063"/>
            </a:xfrm>
          </p:grpSpPr>
          <p:pic>
            <p:nvPicPr>
              <p:cNvPr id="159" name="Google Shape;159;p16"/>
              <p:cNvPicPr preferRelativeResize="0"/>
              <p:nvPr/>
            </p:nvPicPr>
            <p:blipFill rotWithShape="1">
              <a:blip r:embed="rId3">
                <a:alphaModFix/>
              </a:blip>
              <a:srcRect/>
              <a:stretch/>
            </p:blipFill>
            <p:spPr>
              <a:xfrm>
                <a:off x="4258737" y="455846"/>
                <a:ext cx="1804775" cy="2086771"/>
              </a:xfrm>
              <a:prstGeom prst="rect">
                <a:avLst/>
              </a:prstGeom>
              <a:noFill/>
              <a:ln>
                <a:noFill/>
              </a:ln>
            </p:spPr>
          </p:pic>
          <p:pic>
            <p:nvPicPr>
              <p:cNvPr id="160" name="Google Shape;160;p16"/>
              <p:cNvPicPr preferRelativeResize="0"/>
              <p:nvPr/>
            </p:nvPicPr>
            <p:blipFill rotWithShape="1">
              <a:blip r:embed="rId3">
                <a:alphaModFix/>
              </a:blip>
              <a:srcRect/>
              <a:stretch/>
            </p:blipFill>
            <p:spPr>
              <a:xfrm>
                <a:off x="6096000" y="455846"/>
                <a:ext cx="1804775" cy="2086771"/>
              </a:xfrm>
              <a:prstGeom prst="rect">
                <a:avLst/>
              </a:prstGeom>
              <a:noFill/>
              <a:ln>
                <a:noFill/>
              </a:ln>
            </p:spPr>
          </p:pic>
          <p:pic>
            <p:nvPicPr>
              <p:cNvPr id="161" name="Google Shape;161;p16"/>
              <p:cNvPicPr preferRelativeResize="0"/>
              <p:nvPr/>
            </p:nvPicPr>
            <p:blipFill rotWithShape="1">
              <a:blip r:embed="rId3">
                <a:alphaModFix/>
              </a:blip>
              <a:srcRect/>
              <a:stretch/>
            </p:blipFill>
            <p:spPr>
              <a:xfrm>
                <a:off x="7884925" y="417554"/>
                <a:ext cx="1804775" cy="2086771"/>
              </a:xfrm>
              <a:prstGeom prst="rect">
                <a:avLst/>
              </a:prstGeom>
              <a:noFill/>
              <a:ln>
                <a:noFill/>
              </a:ln>
            </p:spPr>
          </p:pic>
        </p:grpSp>
        <p:grpSp>
          <p:nvGrpSpPr>
            <p:cNvPr id="162" name="Google Shape;162;p16"/>
            <p:cNvGrpSpPr/>
            <p:nvPr/>
          </p:nvGrpSpPr>
          <p:grpSpPr>
            <a:xfrm>
              <a:off x="4140612" y="1408000"/>
              <a:ext cx="1272855" cy="498051"/>
              <a:chOff x="4258737" y="417554"/>
              <a:chExt cx="5430963" cy="2125063"/>
            </a:xfrm>
          </p:grpSpPr>
          <p:pic>
            <p:nvPicPr>
              <p:cNvPr id="163" name="Google Shape;163;p16"/>
              <p:cNvPicPr preferRelativeResize="0"/>
              <p:nvPr/>
            </p:nvPicPr>
            <p:blipFill rotWithShape="1">
              <a:blip r:embed="rId3">
                <a:alphaModFix/>
              </a:blip>
              <a:srcRect/>
              <a:stretch/>
            </p:blipFill>
            <p:spPr>
              <a:xfrm>
                <a:off x="4258737" y="455846"/>
                <a:ext cx="1804775" cy="2086771"/>
              </a:xfrm>
              <a:prstGeom prst="rect">
                <a:avLst/>
              </a:prstGeom>
              <a:noFill/>
              <a:ln>
                <a:noFill/>
              </a:ln>
            </p:spPr>
          </p:pic>
          <p:pic>
            <p:nvPicPr>
              <p:cNvPr id="164" name="Google Shape;164;p16"/>
              <p:cNvPicPr preferRelativeResize="0"/>
              <p:nvPr/>
            </p:nvPicPr>
            <p:blipFill rotWithShape="1">
              <a:blip r:embed="rId3">
                <a:alphaModFix/>
              </a:blip>
              <a:srcRect/>
              <a:stretch/>
            </p:blipFill>
            <p:spPr>
              <a:xfrm>
                <a:off x="6096000" y="455846"/>
                <a:ext cx="1804775" cy="2086771"/>
              </a:xfrm>
              <a:prstGeom prst="rect">
                <a:avLst/>
              </a:prstGeom>
              <a:noFill/>
              <a:ln>
                <a:noFill/>
              </a:ln>
            </p:spPr>
          </p:pic>
          <p:pic>
            <p:nvPicPr>
              <p:cNvPr id="165" name="Google Shape;165;p16"/>
              <p:cNvPicPr preferRelativeResize="0"/>
              <p:nvPr/>
            </p:nvPicPr>
            <p:blipFill rotWithShape="1">
              <a:blip r:embed="rId3">
                <a:alphaModFix/>
              </a:blip>
              <a:srcRect/>
              <a:stretch/>
            </p:blipFill>
            <p:spPr>
              <a:xfrm>
                <a:off x="7884925" y="417554"/>
                <a:ext cx="1804775" cy="2086771"/>
              </a:xfrm>
              <a:prstGeom prst="rect">
                <a:avLst/>
              </a:prstGeom>
              <a:noFill/>
              <a:ln>
                <a:noFill/>
              </a:ln>
            </p:spPr>
          </p:pic>
        </p:grpSp>
      </p:grpSp>
      <p:grpSp>
        <p:nvGrpSpPr>
          <p:cNvPr id="166" name="Google Shape;166;p16"/>
          <p:cNvGrpSpPr/>
          <p:nvPr/>
        </p:nvGrpSpPr>
        <p:grpSpPr>
          <a:xfrm>
            <a:off x="5097593" y="1343203"/>
            <a:ext cx="1278518" cy="982254"/>
            <a:chOff x="4134949" y="923797"/>
            <a:chExt cx="1278518" cy="982254"/>
          </a:xfrm>
        </p:grpSpPr>
        <p:grpSp>
          <p:nvGrpSpPr>
            <p:cNvPr id="167" name="Google Shape;167;p16"/>
            <p:cNvGrpSpPr/>
            <p:nvPr/>
          </p:nvGrpSpPr>
          <p:grpSpPr>
            <a:xfrm>
              <a:off x="4134949" y="923797"/>
              <a:ext cx="1272855" cy="498051"/>
              <a:chOff x="4258737" y="417554"/>
              <a:chExt cx="5430963" cy="2125063"/>
            </a:xfrm>
          </p:grpSpPr>
          <p:pic>
            <p:nvPicPr>
              <p:cNvPr id="168" name="Google Shape;168;p16"/>
              <p:cNvPicPr preferRelativeResize="0"/>
              <p:nvPr/>
            </p:nvPicPr>
            <p:blipFill rotWithShape="1">
              <a:blip r:embed="rId3">
                <a:alphaModFix/>
              </a:blip>
              <a:srcRect/>
              <a:stretch/>
            </p:blipFill>
            <p:spPr>
              <a:xfrm>
                <a:off x="4258737" y="455846"/>
                <a:ext cx="1804775" cy="2086771"/>
              </a:xfrm>
              <a:prstGeom prst="rect">
                <a:avLst/>
              </a:prstGeom>
              <a:noFill/>
              <a:ln>
                <a:noFill/>
              </a:ln>
            </p:spPr>
          </p:pic>
          <p:pic>
            <p:nvPicPr>
              <p:cNvPr id="169" name="Google Shape;169;p16"/>
              <p:cNvPicPr preferRelativeResize="0"/>
              <p:nvPr/>
            </p:nvPicPr>
            <p:blipFill rotWithShape="1">
              <a:blip r:embed="rId3">
                <a:alphaModFix/>
              </a:blip>
              <a:srcRect/>
              <a:stretch/>
            </p:blipFill>
            <p:spPr>
              <a:xfrm>
                <a:off x="6096000" y="455846"/>
                <a:ext cx="1804775" cy="2086771"/>
              </a:xfrm>
              <a:prstGeom prst="rect">
                <a:avLst/>
              </a:prstGeom>
              <a:noFill/>
              <a:ln>
                <a:noFill/>
              </a:ln>
            </p:spPr>
          </p:pic>
          <p:pic>
            <p:nvPicPr>
              <p:cNvPr id="170" name="Google Shape;170;p16"/>
              <p:cNvPicPr preferRelativeResize="0"/>
              <p:nvPr/>
            </p:nvPicPr>
            <p:blipFill rotWithShape="1">
              <a:blip r:embed="rId3">
                <a:alphaModFix/>
              </a:blip>
              <a:srcRect/>
              <a:stretch/>
            </p:blipFill>
            <p:spPr>
              <a:xfrm>
                <a:off x="7884925" y="417554"/>
                <a:ext cx="1804775" cy="2086771"/>
              </a:xfrm>
              <a:prstGeom prst="rect">
                <a:avLst/>
              </a:prstGeom>
              <a:noFill/>
              <a:ln>
                <a:noFill/>
              </a:ln>
            </p:spPr>
          </p:pic>
        </p:grpSp>
        <p:grpSp>
          <p:nvGrpSpPr>
            <p:cNvPr id="171" name="Google Shape;171;p16"/>
            <p:cNvGrpSpPr/>
            <p:nvPr/>
          </p:nvGrpSpPr>
          <p:grpSpPr>
            <a:xfrm>
              <a:off x="4140612" y="1408000"/>
              <a:ext cx="1272855" cy="498051"/>
              <a:chOff x="4258737" y="417554"/>
              <a:chExt cx="5430963" cy="2125063"/>
            </a:xfrm>
          </p:grpSpPr>
          <p:pic>
            <p:nvPicPr>
              <p:cNvPr id="172" name="Google Shape;172;p16"/>
              <p:cNvPicPr preferRelativeResize="0"/>
              <p:nvPr/>
            </p:nvPicPr>
            <p:blipFill rotWithShape="1">
              <a:blip r:embed="rId3">
                <a:alphaModFix/>
              </a:blip>
              <a:srcRect/>
              <a:stretch/>
            </p:blipFill>
            <p:spPr>
              <a:xfrm>
                <a:off x="4258737" y="455846"/>
                <a:ext cx="1804775" cy="2086771"/>
              </a:xfrm>
              <a:prstGeom prst="rect">
                <a:avLst/>
              </a:prstGeom>
              <a:noFill/>
              <a:ln>
                <a:noFill/>
              </a:ln>
            </p:spPr>
          </p:pic>
          <p:pic>
            <p:nvPicPr>
              <p:cNvPr id="173" name="Google Shape;173;p16"/>
              <p:cNvPicPr preferRelativeResize="0"/>
              <p:nvPr/>
            </p:nvPicPr>
            <p:blipFill rotWithShape="1">
              <a:blip r:embed="rId3">
                <a:alphaModFix/>
              </a:blip>
              <a:srcRect/>
              <a:stretch/>
            </p:blipFill>
            <p:spPr>
              <a:xfrm>
                <a:off x="6096000" y="455846"/>
                <a:ext cx="1804775" cy="2086771"/>
              </a:xfrm>
              <a:prstGeom prst="rect">
                <a:avLst/>
              </a:prstGeom>
              <a:noFill/>
              <a:ln>
                <a:noFill/>
              </a:ln>
            </p:spPr>
          </p:pic>
          <p:pic>
            <p:nvPicPr>
              <p:cNvPr id="174" name="Google Shape;174;p16"/>
              <p:cNvPicPr preferRelativeResize="0"/>
              <p:nvPr/>
            </p:nvPicPr>
            <p:blipFill rotWithShape="1">
              <a:blip r:embed="rId3">
                <a:alphaModFix/>
              </a:blip>
              <a:srcRect/>
              <a:stretch/>
            </p:blipFill>
            <p:spPr>
              <a:xfrm>
                <a:off x="7884925" y="417554"/>
                <a:ext cx="1804775" cy="2086771"/>
              </a:xfrm>
              <a:prstGeom prst="rect">
                <a:avLst/>
              </a:prstGeom>
              <a:noFill/>
              <a:ln>
                <a:noFill/>
              </a:ln>
            </p:spPr>
          </p:pic>
        </p:grpSp>
      </p:grpSp>
      <p:grpSp>
        <p:nvGrpSpPr>
          <p:cNvPr id="175" name="Google Shape;175;p16"/>
          <p:cNvGrpSpPr/>
          <p:nvPr/>
        </p:nvGrpSpPr>
        <p:grpSpPr>
          <a:xfrm>
            <a:off x="8306371" y="1327305"/>
            <a:ext cx="1278518" cy="982254"/>
            <a:chOff x="4134949" y="923797"/>
            <a:chExt cx="1278518" cy="982254"/>
          </a:xfrm>
        </p:grpSpPr>
        <p:grpSp>
          <p:nvGrpSpPr>
            <p:cNvPr id="176" name="Google Shape;176;p16"/>
            <p:cNvGrpSpPr/>
            <p:nvPr/>
          </p:nvGrpSpPr>
          <p:grpSpPr>
            <a:xfrm>
              <a:off x="4134949" y="923797"/>
              <a:ext cx="1272855" cy="498051"/>
              <a:chOff x="4258737" y="417554"/>
              <a:chExt cx="5430963" cy="2125063"/>
            </a:xfrm>
          </p:grpSpPr>
          <p:pic>
            <p:nvPicPr>
              <p:cNvPr id="177" name="Google Shape;177;p16"/>
              <p:cNvPicPr preferRelativeResize="0"/>
              <p:nvPr/>
            </p:nvPicPr>
            <p:blipFill rotWithShape="1">
              <a:blip r:embed="rId3">
                <a:alphaModFix/>
              </a:blip>
              <a:srcRect/>
              <a:stretch/>
            </p:blipFill>
            <p:spPr>
              <a:xfrm>
                <a:off x="4258737" y="455846"/>
                <a:ext cx="1804775" cy="2086771"/>
              </a:xfrm>
              <a:prstGeom prst="rect">
                <a:avLst/>
              </a:prstGeom>
              <a:noFill/>
              <a:ln>
                <a:noFill/>
              </a:ln>
            </p:spPr>
          </p:pic>
          <p:pic>
            <p:nvPicPr>
              <p:cNvPr id="178" name="Google Shape;178;p16"/>
              <p:cNvPicPr preferRelativeResize="0"/>
              <p:nvPr/>
            </p:nvPicPr>
            <p:blipFill rotWithShape="1">
              <a:blip r:embed="rId3">
                <a:alphaModFix/>
              </a:blip>
              <a:srcRect/>
              <a:stretch/>
            </p:blipFill>
            <p:spPr>
              <a:xfrm>
                <a:off x="6096000" y="455846"/>
                <a:ext cx="1804775" cy="2086771"/>
              </a:xfrm>
              <a:prstGeom prst="rect">
                <a:avLst/>
              </a:prstGeom>
              <a:noFill/>
              <a:ln>
                <a:noFill/>
              </a:ln>
            </p:spPr>
          </p:pic>
          <p:pic>
            <p:nvPicPr>
              <p:cNvPr id="179" name="Google Shape;179;p16"/>
              <p:cNvPicPr preferRelativeResize="0"/>
              <p:nvPr/>
            </p:nvPicPr>
            <p:blipFill rotWithShape="1">
              <a:blip r:embed="rId3">
                <a:alphaModFix/>
              </a:blip>
              <a:srcRect/>
              <a:stretch/>
            </p:blipFill>
            <p:spPr>
              <a:xfrm>
                <a:off x="7884925" y="417554"/>
                <a:ext cx="1804775" cy="2086771"/>
              </a:xfrm>
              <a:prstGeom prst="rect">
                <a:avLst/>
              </a:prstGeom>
              <a:noFill/>
              <a:ln>
                <a:noFill/>
              </a:ln>
            </p:spPr>
          </p:pic>
        </p:grpSp>
        <p:grpSp>
          <p:nvGrpSpPr>
            <p:cNvPr id="180" name="Google Shape;180;p16"/>
            <p:cNvGrpSpPr/>
            <p:nvPr/>
          </p:nvGrpSpPr>
          <p:grpSpPr>
            <a:xfrm>
              <a:off x="4140612" y="1408000"/>
              <a:ext cx="1272855" cy="498051"/>
              <a:chOff x="4258737" y="417554"/>
              <a:chExt cx="5430963" cy="2125063"/>
            </a:xfrm>
          </p:grpSpPr>
          <p:pic>
            <p:nvPicPr>
              <p:cNvPr id="181" name="Google Shape;181;p16"/>
              <p:cNvPicPr preferRelativeResize="0"/>
              <p:nvPr/>
            </p:nvPicPr>
            <p:blipFill rotWithShape="1">
              <a:blip r:embed="rId3">
                <a:alphaModFix/>
              </a:blip>
              <a:srcRect/>
              <a:stretch/>
            </p:blipFill>
            <p:spPr>
              <a:xfrm>
                <a:off x="4258737" y="455846"/>
                <a:ext cx="1804775" cy="2086771"/>
              </a:xfrm>
              <a:prstGeom prst="rect">
                <a:avLst/>
              </a:prstGeom>
              <a:noFill/>
              <a:ln>
                <a:noFill/>
              </a:ln>
            </p:spPr>
          </p:pic>
          <p:pic>
            <p:nvPicPr>
              <p:cNvPr id="182" name="Google Shape;182;p16"/>
              <p:cNvPicPr preferRelativeResize="0"/>
              <p:nvPr/>
            </p:nvPicPr>
            <p:blipFill rotWithShape="1">
              <a:blip r:embed="rId3">
                <a:alphaModFix/>
              </a:blip>
              <a:srcRect/>
              <a:stretch/>
            </p:blipFill>
            <p:spPr>
              <a:xfrm>
                <a:off x="6096000" y="455846"/>
                <a:ext cx="1804775" cy="2086771"/>
              </a:xfrm>
              <a:prstGeom prst="rect">
                <a:avLst/>
              </a:prstGeom>
              <a:noFill/>
              <a:ln>
                <a:noFill/>
              </a:ln>
            </p:spPr>
          </p:pic>
          <p:pic>
            <p:nvPicPr>
              <p:cNvPr id="183" name="Google Shape;183;p16"/>
              <p:cNvPicPr preferRelativeResize="0"/>
              <p:nvPr/>
            </p:nvPicPr>
            <p:blipFill rotWithShape="1">
              <a:blip r:embed="rId3">
                <a:alphaModFix/>
              </a:blip>
              <a:srcRect/>
              <a:stretch/>
            </p:blipFill>
            <p:spPr>
              <a:xfrm>
                <a:off x="7884925" y="417554"/>
                <a:ext cx="1804775" cy="2086771"/>
              </a:xfrm>
              <a:prstGeom prst="rect">
                <a:avLst/>
              </a:prstGeom>
              <a:noFill/>
              <a:ln>
                <a:noFill/>
              </a:ln>
            </p:spPr>
          </p:pic>
        </p:grpSp>
      </p:grpSp>
      <p:grpSp>
        <p:nvGrpSpPr>
          <p:cNvPr id="185" name="Google Shape;185;p16"/>
          <p:cNvGrpSpPr/>
          <p:nvPr/>
        </p:nvGrpSpPr>
        <p:grpSpPr>
          <a:xfrm>
            <a:off x="3579522" y="2316484"/>
            <a:ext cx="5160868" cy="542197"/>
            <a:chOff x="721616" y="2077223"/>
            <a:chExt cx="5160868" cy="542197"/>
          </a:xfrm>
        </p:grpSpPr>
        <p:pic>
          <p:nvPicPr>
            <p:cNvPr id="186" name="Google Shape;186;p16"/>
            <p:cNvPicPr preferRelativeResize="0"/>
            <p:nvPr/>
          </p:nvPicPr>
          <p:blipFill rotWithShape="1">
            <a:blip r:embed="rId3">
              <a:alphaModFix/>
            </a:blip>
            <a:srcRect/>
            <a:stretch/>
          </p:blipFill>
          <p:spPr>
            <a:xfrm>
              <a:off x="5459499" y="2077223"/>
              <a:ext cx="422985" cy="489077"/>
            </a:xfrm>
            <a:prstGeom prst="rect">
              <a:avLst/>
            </a:prstGeom>
            <a:noFill/>
            <a:ln>
              <a:noFill/>
            </a:ln>
          </p:spPr>
        </p:pic>
        <p:grpSp>
          <p:nvGrpSpPr>
            <p:cNvPr id="187" name="Google Shape;187;p16"/>
            <p:cNvGrpSpPr/>
            <p:nvPr/>
          </p:nvGrpSpPr>
          <p:grpSpPr>
            <a:xfrm>
              <a:off x="721616" y="2081323"/>
              <a:ext cx="3463371" cy="538097"/>
              <a:chOff x="-10329288" y="3290463"/>
              <a:chExt cx="14777359" cy="2295931"/>
            </a:xfrm>
          </p:grpSpPr>
          <p:pic>
            <p:nvPicPr>
              <p:cNvPr id="188" name="Google Shape;188;p16"/>
              <p:cNvPicPr preferRelativeResize="0"/>
              <p:nvPr/>
            </p:nvPicPr>
            <p:blipFill rotWithShape="1">
              <a:blip r:embed="rId3">
                <a:alphaModFix/>
              </a:blip>
              <a:srcRect/>
              <a:stretch/>
            </p:blipFill>
            <p:spPr>
              <a:xfrm>
                <a:off x="2643297" y="3290463"/>
                <a:ext cx="1804774" cy="2086770"/>
              </a:xfrm>
              <a:prstGeom prst="rect">
                <a:avLst/>
              </a:prstGeom>
              <a:noFill/>
              <a:ln>
                <a:noFill/>
              </a:ln>
            </p:spPr>
          </p:pic>
          <p:pic>
            <p:nvPicPr>
              <p:cNvPr id="189" name="Google Shape;189;p16"/>
              <p:cNvPicPr preferRelativeResize="0"/>
              <p:nvPr/>
            </p:nvPicPr>
            <p:blipFill rotWithShape="1">
              <a:blip r:embed="rId3">
                <a:alphaModFix/>
              </a:blip>
              <a:srcRect/>
              <a:stretch/>
            </p:blipFill>
            <p:spPr>
              <a:xfrm>
                <a:off x="-3864947" y="3290463"/>
                <a:ext cx="1804774" cy="2086770"/>
              </a:xfrm>
              <a:prstGeom prst="rect">
                <a:avLst/>
              </a:prstGeom>
              <a:noFill/>
              <a:ln>
                <a:noFill/>
              </a:ln>
            </p:spPr>
          </p:pic>
          <p:pic>
            <p:nvPicPr>
              <p:cNvPr id="190" name="Google Shape;190;p16"/>
              <p:cNvPicPr preferRelativeResize="0"/>
              <p:nvPr/>
            </p:nvPicPr>
            <p:blipFill rotWithShape="1">
              <a:blip r:embed="rId3">
                <a:alphaModFix/>
              </a:blip>
              <a:srcRect/>
              <a:stretch/>
            </p:blipFill>
            <p:spPr>
              <a:xfrm>
                <a:off x="-10329288" y="3499621"/>
                <a:ext cx="1804774" cy="2086773"/>
              </a:xfrm>
              <a:prstGeom prst="rect">
                <a:avLst/>
              </a:prstGeom>
              <a:noFill/>
              <a:ln>
                <a:noFill/>
              </a:ln>
            </p:spPr>
          </p:pic>
        </p:grpSp>
      </p:grpSp>
      <p:sp>
        <p:nvSpPr>
          <p:cNvPr id="191" name="Google Shape;191;p16"/>
          <p:cNvSpPr txBox="1"/>
          <p:nvPr/>
        </p:nvSpPr>
        <p:spPr>
          <a:xfrm>
            <a:off x="360375" y="3257250"/>
            <a:ext cx="4772100" cy="21906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There are _____ lots of _____ cupcakes.</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There are _____ cupcakes in total.</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_____ x _____ = _____</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2" name="Google Shape;192;p16"/>
          <p:cNvSpPr txBox="1"/>
          <p:nvPr/>
        </p:nvSpPr>
        <p:spPr>
          <a:xfrm>
            <a:off x="1553225" y="31916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4</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193" name="Google Shape;193;p16"/>
          <p:cNvSpPr txBox="1"/>
          <p:nvPr/>
        </p:nvSpPr>
        <p:spPr>
          <a:xfrm>
            <a:off x="2910900" y="31916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7</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194" name="Google Shape;194;p16"/>
          <p:cNvSpPr txBox="1"/>
          <p:nvPr/>
        </p:nvSpPr>
        <p:spPr>
          <a:xfrm>
            <a:off x="1553225" y="3990670"/>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28</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195" name="Google Shape;195;p16"/>
          <p:cNvSpPr txBox="1"/>
          <p:nvPr/>
        </p:nvSpPr>
        <p:spPr>
          <a:xfrm>
            <a:off x="443575" y="48179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4</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196" name="Google Shape;196;p16"/>
          <p:cNvSpPr txBox="1"/>
          <p:nvPr/>
        </p:nvSpPr>
        <p:spPr>
          <a:xfrm>
            <a:off x="1270925" y="48179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7</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197" name="Google Shape;197;p16"/>
          <p:cNvSpPr txBox="1"/>
          <p:nvPr/>
        </p:nvSpPr>
        <p:spPr>
          <a:xfrm>
            <a:off x="2098275" y="48179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28</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198" name="Google Shape;198;p16"/>
          <p:cNvSpPr txBox="1"/>
          <p:nvPr/>
        </p:nvSpPr>
        <p:spPr>
          <a:xfrm>
            <a:off x="6211175" y="3257250"/>
            <a:ext cx="4991100" cy="28995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First there were _____ cupcakes.</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Then they were shared into groups of _____.</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There are _____ groups of _____.</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_____ ÷ _____ = _____</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9" name="Google Shape;199;p16"/>
          <p:cNvSpPr txBox="1"/>
          <p:nvPr/>
        </p:nvSpPr>
        <p:spPr>
          <a:xfrm>
            <a:off x="10467975" y="3990670"/>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7</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200" name="Google Shape;200;p16"/>
          <p:cNvSpPr txBox="1"/>
          <p:nvPr/>
        </p:nvSpPr>
        <p:spPr>
          <a:xfrm>
            <a:off x="7426375" y="48179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4</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201" name="Google Shape;201;p16"/>
          <p:cNvSpPr txBox="1"/>
          <p:nvPr/>
        </p:nvSpPr>
        <p:spPr>
          <a:xfrm>
            <a:off x="9121550" y="48179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7</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202" name="Google Shape;202;p16"/>
          <p:cNvSpPr txBox="1"/>
          <p:nvPr/>
        </p:nvSpPr>
        <p:spPr>
          <a:xfrm>
            <a:off x="7128550" y="56332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7</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203" name="Google Shape;203;p16"/>
          <p:cNvSpPr txBox="1"/>
          <p:nvPr/>
        </p:nvSpPr>
        <p:spPr>
          <a:xfrm>
            <a:off x="7982275" y="56332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4</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204" name="Google Shape;204;p16"/>
          <p:cNvSpPr txBox="1"/>
          <p:nvPr/>
        </p:nvSpPr>
        <p:spPr>
          <a:xfrm>
            <a:off x="6274825" y="56332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28</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205" name="Google Shape;205;p16"/>
          <p:cNvSpPr txBox="1"/>
          <p:nvPr/>
        </p:nvSpPr>
        <p:spPr>
          <a:xfrm>
            <a:off x="8031700" y="3137595"/>
            <a:ext cx="555900" cy="474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28</a:t>
            </a:r>
            <a:endParaRPr kumimoji="0" sz="22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Rounded Corners 1">
            <a:extLst>
              <a:ext uri="{FF2B5EF4-FFF2-40B4-BE49-F238E27FC236}">
                <a16:creationId xmlns:a16="http://schemas.microsoft.com/office/drawing/2014/main" id="{1114D61F-B1A2-4988-8A89-AFF36A73E74A}"/>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2"/>
                                        </p:tgtEl>
                                        <p:attrNameLst>
                                          <p:attrName>style.visibility</p:attrName>
                                        </p:attrNameLst>
                                      </p:cBhvr>
                                      <p:to>
                                        <p:strVal val="visible"/>
                                      </p:to>
                                    </p:set>
                                    <p:animEffect transition="in" filter="fade">
                                      <p:cBhvr>
                                        <p:cTn id="7" dur="1000"/>
                                        <p:tgtEl>
                                          <p:spTgt spid="192"/>
                                        </p:tgtEl>
                                      </p:cBhvr>
                                    </p:animEffect>
                                  </p:childTnLst>
                                </p:cTn>
                              </p:par>
                              <p:par>
                                <p:cTn id="8" presetID="10" presetClass="entr" presetSubtype="0" fill="hold" nodeType="withEffect">
                                  <p:stCondLst>
                                    <p:cond delay="0"/>
                                  </p:stCondLst>
                                  <p:childTnLst>
                                    <p:set>
                                      <p:cBhvr>
                                        <p:cTn id="9" dur="1" fill="hold">
                                          <p:stCondLst>
                                            <p:cond delay="0"/>
                                          </p:stCondLst>
                                        </p:cTn>
                                        <p:tgtEl>
                                          <p:spTgt spid="193"/>
                                        </p:tgtEl>
                                        <p:attrNameLst>
                                          <p:attrName>style.visibility</p:attrName>
                                        </p:attrNameLst>
                                      </p:cBhvr>
                                      <p:to>
                                        <p:strVal val="visible"/>
                                      </p:to>
                                    </p:set>
                                    <p:animEffect transition="in" filter="fade">
                                      <p:cBhvr>
                                        <p:cTn id="10" dur="1000"/>
                                        <p:tgtEl>
                                          <p:spTgt spid="193"/>
                                        </p:tgtEl>
                                      </p:cBhvr>
                                    </p:animEffect>
                                  </p:childTnLst>
                                </p:cTn>
                              </p:par>
                              <p:par>
                                <p:cTn id="11" presetID="10" presetClass="entr" presetSubtype="0" fill="hold" nodeType="withEffect">
                                  <p:stCondLst>
                                    <p:cond delay="0"/>
                                  </p:stCondLst>
                                  <p:childTnLst>
                                    <p:set>
                                      <p:cBhvr>
                                        <p:cTn id="12" dur="1" fill="hold">
                                          <p:stCondLst>
                                            <p:cond delay="0"/>
                                          </p:stCondLst>
                                        </p:cTn>
                                        <p:tgtEl>
                                          <p:spTgt spid="194"/>
                                        </p:tgtEl>
                                        <p:attrNameLst>
                                          <p:attrName>style.visibility</p:attrName>
                                        </p:attrNameLst>
                                      </p:cBhvr>
                                      <p:to>
                                        <p:strVal val="visible"/>
                                      </p:to>
                                    </p:set>
                                    <p:animEffect transition="in" filter="fade">
                                      <p:cBhvr>
                                        <p:cTn id="13" dur="1000"/>
                                        <p:tgtEl>
                                          <p:spTgt spid="194"/>
                                        </p:tgtEl>
                                      </p:cBhvr>
                                    </p:animEffect>
                                  </p:childTnLst>
                                </p:cTn>
                              </p:par>
                              <p:par>
                                <p:cTn id="14" presetID="10" presetClass="entr" presetSubtype="0" fill="hold" nodeType="withEffect">
                                  <p:stCondLst>
                                    <p:cond delay="0"/>
                                  </p:stCondLst>
                                  <p:childTnLst>
                                    <p:set>
                                      <p:cBhvr>
                                        <p:cTn id="15" dur="1" fill="hold">
                                          <p:stCondLst>
                                            <p:cond delay="0"/>
                                          </p:stCondLst>
                                        </p:cTn>
                                        <p:tgtEl>
                                          <p:spTgt spid="195"/>
                                        </p:tgtEl>
                                        <p:attrNameLst>
                                          <p:attrName>style.visibility</p:attrName>
                                        </p:attrNameLst>
                                      </p:cBhvr>
                                      <p:to>
                                        <p:strVal val="visible"/>
                                      </p:to>
                                    </p:set>
                                    <p:animEffect transition="in" filter="fade">
                                      <p:cBhvr>
                                        <p:cTn id="16" dur="1000"/>
                                        <p:tgtEl>
                                          <p:spTgt spid="195"/>
                                        </p:tgtEl>
                                      </p:cBhvr>
                                    </p:animEffect>
                                  </p:childTnLst>
                                </p:cTn>
                              </p:par>
                              <p:par>
                                <p:cTn id="17" presetID="10" presetClass="entr" presetSubtype="0" fill="hold" nodeType="withEffect">
                                  <p:stCondLst>
                                    <p:cond delay="0"/>
                                  </p:stCondLst>
                                  <p:childTnLst>
                                    <p:set>
                                      <p:cBhvr>
                                        <p:cTn id="18" dur="1" fill="hold">
                                          <p:stCondLst>
                                            <p:cond delay="0"/>
                                          </p:stCondLst>
                                        </p:cTn>
                                        <p:tgtEl>
                                          <p:spTgt spid="196"/>
                                        </p:tgtEl>
                                        <p:attrNameLst>
                                          <p:attrName>style.visibility</p:attrName>
                                        </p:attrNameLst>
                                      </p:cBhvr>
                                      <p:to>
                                        <p:strVal val="visible"/>
                                      </p:to>
                                    </p:set>
                                    <p:animEffect transition="in" filter="fade">
                                      <p:cBhvr>
                                        <p:cTn id="19" dur="1000"/>
                                        <p:tgtEl>
                                          <p:spTgt spid="196"/>
                                        </p:tgtEl>
                                      </p:cBhvr>
                                    </p:animEffect>
                                  </p:childTnLst>
                                </p:cTn>
                              </p:par>
                              <p:par>
                                <p:cTn id="20" presetID="10" presetClass="entr" presetSubtype="0" fill="hold" nodeType="withEffect">
                                  <p:stCondLst>
                                    <p:cond delay="0"/>
                                  </p:stCondLst>
                                  <p:childTnLst>
                                    <p:set>
                                      <p:cBhvr>
                                        <p:cTn id="21" dur="1" fill="hold">
                                          <p:stCondLst>
                                            <p:cond delay="0"/>
                                          </p:stCondLst>
                                        </p:cTn>
                                        <p:tgtEl>
                                          <p:spTgt spid="197"/>
                                        </p:tgtEl>
                                        <p:attrNameLst>
                                          <p:attrName>style.visibility</p:attrName>
                                        </p:attrNameLst>
                                      </p:cBhvr>
                                      <p:to>
                                        <p:strVal val="visible"/>
                                      </p:to>
                                    </p:set>
                                    <p:animEffect transition="in" filter="fade">
                                      <p:cBhvr>
                                        <p:cTn id="22" dur="1000"/>
                                        <p:tgtEl>
                                          <p:spTgt spid="197"/>
                                        </p:tgtEl>
                                      </p:cBhvr>
                                    </p:animEffect>
                                  </p:childTnLst>
                                </p:cTn>
                              </p:par>
                              <p:par>
                                <p:cTn id="23" presetID="10" presetClass="entr" presetSubtype="0" fill="hold" nodeType="withEffect">
                                  <p:stCondLst>
                                    <p:cond delay="0"/>
                                  </p:stCondLst>
                                  <p:childTnLst>
                                    <p:set>
                                      <p:cBhvr>
                                        <p:cTn id="24" dur="1" fill="hold">
                                          <p:stCondLst>
                                            <p:cond delay="0"/>
                                          </p:stCondLst>
                                        </p:cTn>
                                        <p:tgtEl>
                                          <p:spTgt spid="199"/>
                                        </p:tgtEl>
                                        <p:attrNameLst>
                                          <p:attrName>style.visibility</p:attrName>
                                        </p:attrNameLst>
                                      </p:cBhvr>
                                      <p:to>
                                        <p:strVal val="visible"/>
                                      </p:to>
                                    </p:set>
                                    <p:animEffect transition="in" filter="fade">
                                      <p:cBhvr>
                                        <p:cTn id="25" dur="1000"/>
                                        <p:tgtEl>
                                          <p:spTgt spid="199"/>
                                        </p:tgtEl>
                                      </p:cBhvr>
                                    </p:animEffect>
                                  </p:childTnLst>
                                </p:cTn>
                              </p:par>
                              <p:par>
                                <p:cTn id="26" presetID="10" presetClass="entr" presetSubtype="0" fill="hold" nodeType="withEffect">
                                  <p:stCondLst>
                                    <p:cond delay="0"/>
                                  </p:stCondLst>
                                  <p:childTnLst>
                                    <p:set>
                                      <p:cBhvr>
                                        <p:cTn id="27" dur="1" fill="hold">
                                          <p:stCondLst>
                                            <p:cond delay="0"/>
                                          </p:stCondLst>
                                        </p:cTn>
                                        <p:tgtEl>
                                          <p:spTgt spid="200"/>
                                        </p:tgtEl>
                                        <p:attrNameLst>
                                          <p:attrName>style.visibility</p:attrName>
                                        </p:attrNameLst>
                                      </p:cBhvr>
                                      <p:to>
                                        <p:strVal val="visible"/>
                                      </p:to>
                                    </p:set>
                                    <p:animEffect transition="in" filter="fade">
                                      <p:cBhvr>
                                        <p:cTn id="28" dur="1000"/>
                                        <p:tgtEl>
                                          <p:spTgt spid="200"/>
                                        </p:tgtEl>
                                      </p:cBhvr>
                                    </p:animEffect>
                                  </p:childTnLst>
                                </p:cTn>
                              </p:par>
                              <p:par>
                                <p:cTn id="29" presetID="10" presetClass="entr" presetSubtype="0" fill="hold" nodeType="withEffect">
                                  <p:stCondLst>
                                    <p:cond delay="0"/>
                                  </p:stCondLst>
                                  <p:childTnLst>
                                    <p:set>
                                      <p:cBhvr>
                                        <p:cTn id="30" dur="1" fill="hold">
                                          <p:stCondLst>
                                            <p:cond delay="0"/>
                                          </p:stCondLst>
                                        </p:cTn>
                                        <p:tgtEl>
                                          <p:spTgt spid="201"/>
                                        </p:tgtEl>
                                        <p:attrNameLst>
                                          <p:attrName>style.visibility</p:attrName>
                                        </p:attrNameLst>
                                      </p:cBhvr>
                                      <p:to>
                                        <p:strVal val="visible"/>
                                      </p:to>
                                    </p:set>
                                    <p:animEffect transition="in" filter="fade">
                                      <p:cBhvr>
                                        <p:cTn id="31" dur="1000"/>
                                        <p:tgtEl>
                                          <p:spTgt spid="201"/>
                                        </p:tgtEl>
                                      </p:cBhvr>
                                    </p:animEffect>
                                  </p:childTnLst>
                                </p:cTn>
                              </p:par>
                              <p:par>
                                <p:cTn id="32" presetID="10" presetClass="entr" presetSubtype="0" fill="hold" nodeType="withEffect">
                                  <p:stCondLst>
                                    <p:cond delay="0"/>
                                  </p:stCondLst>
                                  <p:childTnLst>
                                    <p:set>
                                      <p:cBhvr>
                                        <p:cTn id="33" dur="1" fill="hold">
                                          <p:stCondLst>
                                            <p:cond delay="0"/>
                                          </p:stCondLst>
                                        </p:cTn>
                                        <p:tgtEl>
                                          <p:spTgt spid="202"/>
                                        </p:tgtEl>
                                        <p:attrNameLst>
                                          <p:attrName>style.visibility</p:attrName>
                                        </p:attrNameLst>
                                      </p:cBhvr>
                                      <p:to>
                                        <p:strVal val="visible"/>
                                      </p:to>
                                    </p:set>
                                    <p:animEffect transition="in" filter="fade">
                                      <p:cBhvr>
                                        <p:cTn id="34" dur="1000"/>
                                        <p:tgtEl>
                                          <p:spTgt spid="202"/>
                                        </p:tgtEl>
                                      </p:cBhvr>
                                    </p:animEffect>
                                  </p:childTnLst>
                                </p:cTn>
                              </p:par>
                              <p:par>
                                <p:cTn id="35" presetID="10" presetClass="entr" presetSubtype="0" fill="hold" nodeType="withEffect">
                                  <p:stCondLst>
                                    <p:cond delay="0"/>
                                  </p:stCondLst>
                                  <p:childTnLst>
                                    <p:set>
                                      <p:cBhvr>
                                        <p:cTn id="36" dur="1" fill="hold">
                                          <p:stCondLst>
                                            <p:cond delay="0"/>
                                          </p:stCondLst>
                                        </p:cTn>
                                        <p:tgtEl>
                                          <p:spTgt spid="203"/>
                                        </p:tgtEl>
                                        <p:attrNameLst>
                                          <p:attrName>style.visibility</p:attrName>
                                        </p:attrNameLst>
                                      </p:cBhvr>
                                      <p:to>
                                        <p:strVal val="visible"/>
                                      </p:to>
                                    </p:set>
                                    <p:animEffect transition="in" filter="fade">
                                      <p:cBhvr>
                                        <p:cTn id="37" dur="1000"/>
                                        <p:tgtEl>
                                          <p:spTgt spid="203"/>
                                        </p:tgtEl>
                                      </p:cBhvr>
                                    </p:animEffect>
                                  </p:childTnLst>
                                </p:cTn>
                              </p:par>
                              <p:par>
                                <p:cTn id="38" presetID="10" presetClass="entr" presetSubtype="0" fill="hold" nodeType="withEffect">
                                  <p:stCondLst>
                                    <p:cond delay="0"/>
                                  </p:stCondLst>
                                  <p:childTnLst>
                                    <p:set>
                                      <p:cBhvr>
                                        <p:cTn id="39" dur="1" fill="hold">
                                          <p:stCondLst>
                                            <p:cond delay="0"/>
                                          </p:stCondLst>
                                        </p:cTn>
                                        <p:tgtEl>
                                          <p:spTgt spid="204"/>
                                        </p:tgtEl>
                                        <p:attrNameLst>
                                          <p:attrName>style.visibility</p:attrName>
                                        </p:attrNameLst>
                                      </p:cBhvr>
                                      <p:to>
                                        <p:strVal val="visible"/>
                                      </p:to>
                                    </p:set>
                                    <p:animEffect transition="in" filter="fade">
                                      <p:cBhvr>
                                        <p:cTn id="40" dur="1000"/>
                                        <p:tgtEl>
                                          <p:spTgt spid="204"/>
                                        </p:tgtEl>
                                      </p:cBhvr>
                                    </p:animEffect>
                                  </p:childTnLst>
                                </p:cTn>
                              </p:par>
                              <p:par>
                                <p:cTn id="41" presetID="10" presetClass="entr" presetSubtype="0" fill="hold" nodeType="withEffect">
                                  <p:stCondLst>
                                    <p:cond delay="0"/>
                                  </p:stCondLst>
                                  <p:childTnLst>
                                    <p:set>
                                      <p:cBhvr>
                                        <p:cTn id="42" dur="1" fill="hold">
                                          <p:stCondLst>
                                            <p:cond delay="0"/>
                                          </p:stCondLst>
                                        </p:cTn>
                                        <p:tgtEl>
                                          <p:spTgt spid="205"/>
                                        </p:tgtEl>
                                        <p:attrNameLst>
                                          <p:attrName>style.visibility</p:attrName>
                                        </p:attrNameLst>
                                      </p:cBhvr>
                                      <p:to>
                                        <p:strVal val="visible"/>
                                      </p:to>
                                    </p:set>
                                    <p:animEffect transition="in" filter="fade">
                                      <p:cBhvr>
                                        <p:cTn id="43" dur="1000"/>
                                        <p:tgtEl>
                                          <p:spTgt spid="205"/>
                                        </p:tgtEl>
                                      </p:cBhvr>
                                    </p:animEffect>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17"/>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212" name="Google Shape;212;p17"/>
          <p:cNvPicPr preferRelativeResize="0"/>
          <p:nvPr/>
        </p:nvPicPr>
        <p:blipFill>
          <a:blip r:embed="rId3">
            <a:alphaModFix/>
          </a:blip>
          <a:stretch>
            <a:fillRect/>
          </a:stretch>
        </p:blipFill>
        <p:spPr>
          <a:xfrm>
            <a:off x="360000" y="1260000"/>
            <a:ext cx="4432076" cy="5285275"/>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8"/>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p:sp>
        <p:nvSpPr>
          <p:cNvPr id="219" name="Google Shape;219;p18"/>
          <p:cNvSpPr txBox="1">
            <a:spLocks noGrp="1"/>
          </p:cNvSpPr>
          <p:nvPr>
            <p:ph type="body" idx="2"/>
          </p:nvPr>
        </p:nvSpPr>
        <p:spPr>
          <a:xfrm>
            <a:off x="360000" y="1170000"/>
            <a:ext cx="11527800" cy="37581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t>Complete the fact family: </a:t>
            </a:r>
            <a:endParaRPr/>
          </a:p>
          <a:p>
            <a:pPr marL="0" lvl="0" indent="0" algn="l" rtl="0">
              <a:lnSpc>
                <a:spcPct val="150000"/>
              </a:lnSpc>
              <a:spcBef>
                <a:spcPts val="0"/>
              </a:spcBef>
              <a:spcAft>
                <a:spcPts val="0"/>
              </a:spcAft>
              <a:buClr>
                <a:schemeClr val="dk1"/>
              </a:buClr>
              <a:buSzPts val="1800"/>
              <a:buNone/>
            </a:pPr>
            <a:endParaRPr b="1"/>
          </a:p>
          <a:p>
            <a:pPr marL="0" lvl="0" indent="0" algn="l" rtl="0">
              <a:lnSpc>
                <a:spcPct val="150000"/>
              </a:lnSpc>
              <a:spcBef>
                <a:spcPts val="0"/>
              </a:spcBef>
              <a:spcAft>
                <a:spcPts val="0"/>
              </a:spcAft>
              <a:buClr>
                <a:schemeClr val="dk1"/>
              </a:buClr>
              <a:buSzPts val="1800"/>
              <a:buNone/>
            </a:pPr>
            <a:endParaRPr b="1"/>
          </a:p>
          <a:p>
            <a:pPr marL="0" lvl="0" indent="0" algn="l" rtl="0">
              <a:lnSpc>
                <a:spcPct val="150000"/>
              </a:lnSpc>
              <a:spcBef>
                <a:spcPts val="0"/>
              </a:spcBef>
              <a:spcAft>
                <a:spcPts val="0"/>
              </a:spcAft>
              <a:buClr>
                <a:schemeClr val="dk1"/>
              </a:buClr>
              <a:buSzPts val="1800"/>
              <a:buNone/>
            </a:pPr>
            <a:endParaRPr b="1"/>
          </a:p>
          <a:p>
            <a:pPr marL="0" lvl="0" indent="0" algn="l" rtl="0">
              <a:lnSpc>
                <a:spcPct val="150000"/>
              </a:lnSpc>
              <a:spcBef>
                <a:spcPts val="0"/>
              </a:spcBef>
              <a:spcAft>
                <a:spcPts val="0"/>
              </a:spcAft>
              <a:buClr>
                <a:schemeClr val="dk1"/>
              </a:buClr>
              <a:buSzPts val="1800"/>
              <a:buNone/>
            </a:pPr>
            <a:endParaRPr b="1"/>
          </a:p>
          <a:p>
            <a:pPr marL="0" lvl="0" indent="0" algn="l" rtl="0">
              <a:lnSpc>
                <a:spcPct val="150000"/>
              </a:lnSpc>
              <a:spcBef>
                <a:spcPts val="0"/>
              </a:spcBef>
              <a:spcAft>
                <a:spcPts val="0"/>
              </a:spcAft>
              <a:buClr>
                <a:schemeClr val="dk1"/>
              </a:buClr>
              <a:buSzPts val="1800"/>
              <a:buNone/>
            </a:pPr>
            <a:endParaRPr b="1"/>
          </a:p>
          <a:p>
            <a:pPr marL="0" lvl="0" indent="0" algn="l" rtl="0">
              <a:lnSpc>
                <a:spcPct val="150000"/>
              </a:lnSpc>
              <a:spcBef>
                <a:spcPts val="0"/>
              </a:spcBef>
              <a:spcAft>
                <a:spcPts val="0"/>
              </a:spcAft>
              <a:buClr>
                <a:schemeClr val="dk1"/>
              </a:buClr>
              <a:buSzPts val="1800"/>
              <a:buNone/>
            </a:pPr>
            <a:endParaRPr b="1"/>
          </a:p>
          <a:p>
            <a:pPr marL="0" lvl="0" indent="0" algn="l" rtl="0">
              <a:lnSpc>
                <a:spcPct val="150000"/>
              </a:lnSpc>
              <a:spcBef>
                <a:spcPts val="0"/>
              </a:spcBef>
              <a:spcAft>
                <a:spcPts val="0"/>
              </a:spcAft>
              <a:buClr>
                <a:schemeClr val="dk1"/>
              </a:buClr>
              <a:buSzPts val="1800"/>
              <a:buNone/>
            </a:pPr>
            <a:endParaRPr b="1"/>
          </a:p>
          <a:p>
            <a:pPr marL="0" lvl="0" indent="0" algn="l" rtl="0">
              <a:lnSpc>
                <a:spcPct val="150000"/>
              </a:lnSpc>
              <a:spcBef>
                <a:spcPts val="0"/>
              </a:spcBef>
              <a:spcAft>
                <a:spcPts val="0"/>
              </a:spcAft>
              <a:buClr>
                <a:schemeClr val="dk1"/>
              </a:buClr>
              <a:buSzPts val="1800"/>
              <a:buNone/>
            </a:pPr>
            <a:r>
              <a:rPr lang="en-GB" b="1"/>
              <a:t>What is the same and what is different about these two representations? </a:t>
            </a:r>
            <a:endParaRPr/>
          </a:p>
        </p:txBody>
      </p:sp>
      <p:sp>
        <p:nvSpPr>
          <p:cNvPr id="220" name="Google Shape;220;p18"/>
          <p:cNvSpPr txBox="1"/>
          <p:nvPr/>
        </p:nvSpPr>
        <p:spPr>
          <a:xfrm>
            <a:off x="491548" y="3285875"/>
            <a:ext cx="3172500" cy="871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_____ x _____ = _____</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_____ ÷ _____ = _____</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22" name="Google Shape;222;p18"/>
          <p:cNvSpPr txBox="1"/>
          <p:nvPr/>
        </p:nvSpPr>
        <p:spPr>
          <a:xfrm>
            <a:off x="3030764" y="3369377"/>
            <a:ext cx="1526100" cy="871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5 x 7 = 35</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35 ÷ 5 = 7</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pic>
        <p:nvPicPr>
          <p:cNvPr id="223" name="Google Shape;223;p18"/>
          <p:cNvPicPr preferRelativeResize="0"/>
          <p:nvPr/>
        </p:nvPicPr>
        <p:blipFill rotWithShape="1">
          <a:blip r:embed="rId3">
            <a:alphaModFix/>
          </a:blip>
          <a:srcRect/>
          <a:stretch/>
        </p:blipFill>
        <p:spPr>
          <a:xfrm>
            <a:off x="491543" y="1833371"/>
            <a:ext cx="711066" cy="1236002"/>
          </a:xfrm>
          <a:prstGeom prst="rect">
            <a:avLst/>
          </a:prstGeom>
          <a:noFill/>
          <a:ln>
            <a:noFill/>
          </a:ln>
        </p:spPr>
      </p:pic>
      <p:pic>
        <p:nvPicPr>
          <p:cNvPr id="224" name="Google Shape;224;p18"/>
          <p:cNvPicPr preferRelativeResize="0"/>
          <p:nvPr/>
        </p:nvPicPr>
        <p:blipFill rotWithShape="1">
          <a:blip r:embed="rId3">
            <a:alphaModFix/>
          </a:blip>
          <a:srcRect/>
          <a:stretch/>
        </p:blipFill>
        <p:spPr>
          <a:xfrm>
            <a:off x="1310546" y="1833371"/>
            <a:ext cx="711066" cy="1236002"/>
          </a:xfrm>
          <a:prstGeom prst="rect">
            <a:avLst/>
          </a:prstGeom>
          <a:noFill/>
          <a:ln>
            <a:noFill/>
          </a:ln>
        </p:spPr>
      </p:pic>
      <p:pic>
        <p:nvPicPr>
          <p:cNvPr id="225" name="Google Shape;225;p18"/>
          <p:cNvPicPr preferRelativeResize="0"/>
          <p:nvPr/>
        </p:nvPicPr>
        <p:blipFill rotWithShape="1">
          <a:blip r:embed="rId3">
            <a:alphaModFix/>
          </a:blip>
          <a:srcRect/>
          <a:stretch/>
        </p:blipFill>
        <p:spPr>
          <a:xfrm>
            <a:off x="2142921" y="1850257"/>
            <a:ext cx="711066" cy="1236002"/>
          </a:xfrm>
          <a:prstGeom prst="rect">
            <a:avLst/>
          </a:prstGeom>
          <a:noFill/>
          <a:ln>
            <a:noFill/>
          </a:ln>
        </p:spPr>
      </p:pic>
      <p:pic>
        <p:nvPicPr>
          <p:cNvPr id="226" name="Google Shape;226;p18"/>
          <p:cNvPicPr preferRelativeResize="0"/>
          <p:nvPr/>
        </p:nvPicPr>
        <p:blipFill rotWithShape="1">
          <a:blip r:embed="rId3">
            <a:alphaModFix/>
          </a:blip>
          <a:srcRect/>
          <a:stretch/>
        </p:blipFill>
        <p:spPr>
          <a:xfrm>
            <a:off x="2994364" y="1839311"/>
            <a:ext cx="711066" cy="1236002"/>
          </a:xfrm>
          <a:prstGeom prst="rect">
            <a:avLst/>
          </a:prstGeom>
          <a:noFill/>
          <a:ln>
            <a:noFill/>
          </a:ln>
        </p:spPr>
      </p:pic>
      <p:pic>
        <p:nvPicPr>
          <p:cNvPr id="227" name="Google Shape;227;p18"/>
          <p:cNvPicPr preferRelativeResize="0"/>
          <p:nvPr/>
        </p:nvPicPr>
        <p:blipFill rotWithShape="1">
          <a:blip r:embed="rId3">
            <a:alphaModFix/>
          </a:blip>
          <a:srcRect/>
          <a:stretch/>
        </p:blipFill>
        <p:spPr>
          <a:xfrm>
            <a:off x="3845807" y="1805709"/>
            <a:ext cx="711066" cy="1236002"/>
          </a:xfrm>
          <a:prstGeom prst="rect">
            <a:avLst/>
          </a:prstGeom>
          <a:noFill/>
          <a:ln>
            <a:noFill/>
          </a:ln>
        </p:spPr>
      </p:pic>
      <p:pic>
        <p:nvPicPr>
          <p:cNvPr id="228" name="Google Shape;228;p18"/>
          <p:cNvPicPr preferRelativeResize="0"/>
          <p:nvPr/>
        </p:nvPicPr>
        <p:blipFill rotWithShape="1">
          <a:blip r:embed="rId4">
            <a:alphaModFix/>
          </a:blip>
          <a:srcRect/>
          <a:stretch/>
        </p:blipFill>
        <p:spPr>
          <a:xfrm>
            <a:off x="5897583" y="2127152"/>
            <a:ext cx="711066" cy="914559"/>
          </a:xfrm>
          <a:prstGeom prst="rect">
            <a:avLst/>
          </a:prstGeom>
          <a:noFill/>
          <a:ln>
            <a:noFill/>
          </a:ln>
        </p:spPr>
      </p:pic>
      <p:pic>
        <p:nvPicPr>
          <p:cNvPr id="229" name="Google Shape;229;p18"/>
          <p:cNvPicPr preferRelativeResize="0"/>
          <p:nvPr/>
        </p:nvPicPr>
        <p:blipFill rotWithShape="1">
          <a:blip r:embed="rId4">
            <a:alphaModFix/>
          </a:blip>
          <a:srcRect/>
          <a:stretch/>
        </p:blipFill>
        <p:spPr>
          <a:xfrm>
            <a:off x="6834890" y="2120871"/>
            <a:ext cx="711066" cy="914559"/>
          </a:xfrm>
          <a:prstGeom prst="rect">
            <a:avLst/>
          </a:prstGeom>
          <a:noFill/>
          <a:ln>
            <a:noFill/>
          </a:ln>
        </p:spPr>
      </p:pic>
      <p:pic>
        <p:nvPicPr>
          <p:cNvPr id="230" name="Google Shape;230;p18"/>
          <p:cNvPicPr preferRelativeResize="0"/>
          <p:nvPr/>
        </p:nvPicPr>
        <p:blipFill rotWithShape="1">
          <a:blip r:embed="rId4">
            <a:alphaModFix/>
          </a:blip>
          <a:srcRect/>
          <a:stretch/>
        </p:blipFill>
        <p:spPr>
          <a:xfrm>
            <a:off x="7771924" y="2120870"/>
            <a:ext cx="711066" cy="914559"/>
          </a:xfrm>
          <a:prstGeom prst="rect">
            <a:avLst/>
          </a:prstGeom>
          <a:noFill/>
          <a:ln>
            <a:noFill/>
          </a:ln>
        </p:spPr>
      </p:pic>
      <p:pic>
        <p:nvPicPr>
          <p:cNvPr id="231" name="Google Shape;231;p18"/>
          <p:cNvPicPr preferRelativeResize="0"/>
          <p:nvPr/>
        </p:nvPicPr>
        <p:blipFill rotWithShape="1">
          <a:blip r:embed="rId4">
            <a:alphaModFix/>
          </a:blip>
          <a:srcRect/>
          <a:stretch/>
        </p:blipFill>
        <p:spPr>
          <a:xfrm>
            <a:off x="8679428" y="2120869"/>
            <a:ext cx="711066" cy="914559"/>
          </a:xfrm>
          <a:prstGeom prst="rect">
            <a:avLst/>
          </a:prstGeom>
          <a:noFill/>
          <a:ln>
            <a:noFill/>
          </a:ln>
        </p:spPr>
      </p:pic>
      <p:pic>
        <p:nvPicPr>
          <p:cNvPr id="232" name="Google Shape;232;p18"/>
          <p:cNvPicPr preferRelativeResize="0"/>
          <p:nvPr/>
        </p:nvPicPr>
        <p:blipFill rotWithShape="1">
          <a:blip r:embed="rId4">
            <a:alphaModFix/>
          </a:blip>
          <a:srcRect/>
          <a:stretch/>
        </p:blipFill>
        <p:spPr>
          <a:xfrm>
            <a:off x="9586932" y="2117795"/>
            <a:ext cx="711066" cy="914559"/>
          </a:xfrm>
          <a:prstGeom prst="rect">
            <a:avLst/>
          </a:prstGeom>
          <a:noFill/>
          <a:ln>
            <a:noFill/>
          </a:ln>
        </p:spPr>
      </p:pic>
      <p:pic>
        <p:nvPicPr>
          <p:cNvPr id="233" name="Google Shape;233;p18"/>
          <p:cNvPicPr preferRelativeResize="0"/>
          <p:nvPr/>
        </p:nvPicPr>
        <p:blipFill rotWithShape="1">
          <a:blip r:embed="rId4">
            <a:alphaModFix/>
          </a:blip>
          <a:srcRect/>
          <a:stretch/>
        </p:blipFill>
        <p:spPr>
          <a:xfrm>
            <a:off x="10461919" y="2117794"/>
            <a:ext cx="711066" cy="914559"/>
          </a:xfrm>
          <a:prstGeom prst="rect">
            <a:avLst/>
          </a:prstGeom>
          <a:noFill/>
          <a:ln>
            <a:noFill/>
          </a:ln>
        </p:spPr>
      </p:pic>
      <p:pic>
        <p:nvPicPr>
          <p:cNvPr id="234" name="Google Shape;234;p18"/>
          <p:cNvPicPr preferRelativeResize="0"/>
          <p:nvPr/>
        </p:nvPicPr>
        <p:blipFill rotWithShape="1">
          <a:blip r:embed="rId4">
            <a:alphaModFix/>
          </a:blip>
          <a:srcRect/>
          <a:stretch/>
        </p:blipFill>
        <p:spPr>
          <a:xfrm>
            <a:off x="11375956" y="2117793"/>
            <a:ext cx="711066" cy="914559"/>
          </a:xfrm>
          <a:prstGeom prst="rect">
            <a:avLst/>
          </a:prstGeom>
          <a:noFill/>
          <a:ln>
            <a:noFill/>
          </a:ln>
        </p:spPr>
      </p:pic>
      <p:sp>
        <p:nvSpPr>
          <p:cNvPr id="235" name="Google Shape;235;p18"/>
          <p:cNvSpPr txBox="1"/>
          <p:nvPr/>
        </p:nvSpPr>
        <p:spPr>
          <a:xfrm>
            <a:off x="9033348" y="3369377"/>
            <a:ext cx="1374900" cy="871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7 x 5 = 35</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35 ÷ 7 = 5</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p:sp>
        <p:nvSpPr>
          <p:cNvPr id="236" name="Google Shape;236;p18"/>
          <p:cNvSpPr txBox="1"/>
          <p:nvPr/>
        </p:nvSpPr>
        <p:spPr>
          <a:xfrm>
            <a:off x="5897573" y="3285863"/>
            <a:ext cx="3172500" cy="871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_____ x _____ = _____</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_____ ÷ _____ = _____</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37" name="Google Shape;237;p18"/>
          <p:cNvSpPr txBox="1"/>
          <p:nvPr/>
        </p:nvSpPr>
        <p:spPr>
          <a:xfrm>
            <a:off x="4459339" y="3369377"/>
            <a:ext cx="1526100" cy="871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35 = 5 x 7</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7 = 35 ÷ 5</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38" name="Google Shape;238;p18"/>
          <p:cNvSpPr txBox="1"/>
          <p:nvPr/>
        </p:nvSpPr>
        <p:spPr>
          <a:xfrm>
            <a:off x="10460574" y="3369377"/>
            <a:ext cx="1374900" cy="871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35 = 7 x 5</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5 = 35 ÷ 7</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p:sp>
        <p:nvSpPr>
          <p:cNvPr id="2" name="Rectangle: Rounded Corners 1">
            <a:extLst>
              <a:ext uri="{FF2B5EF4-FFF2-40B4-BE49-F238E27FC236}">
                <a16:creationId xmlns:a16="http://schemas.microsoft.com/office/drawing/2014/main" id="{D7A75ECB-16C1-48C6-9AAE-D84DBCAE9147}"/>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
                                        </p:tgtEl>
                                        <p:attrNameLst>
                                          <p:attrName>style.visibility</p:attrName>
                                        </p:attrNameLst>
                                      </p:cBhvr>
                                      <p:to>
                                        <p:strVal val="visible"/>
                                      </p:to>
                                    </p:set>
                                    <p:animEffect transition="in" filter="fade">
                                      <p:cBhvr>
                                        <p:cTn id="7" dur="1000"/>
                                        <p:tgtEl>
                                          <p:spTgt spid="235"/>
                                        </p:tgtEl>
                                      </p:cBhvr>
                                    </p:animEffect>
                                  </p:childTnLst>
                                </p:cTn>
                              </p:par>
                              <p:par>
                                <p:cTn id="8" presetID="10" presetClass="entr" presetSubtype="0" fill="hold" nodeType="withEffect">
                                  <p:stCondLst>
                                    <p:cond delay="0"/>
                                  </p:stCondLst>
                                  <p:childTnLst>
                                    <p:set>
                                      <p:cBhvr>
                                        <p:cTn id="9" dur="1" fill="hold">
                                          <p:stCondLst>
                                            <p:cond delay="0"/>
                                          </p:stCondLst>
                                        </p:cTn>
                                        <p:tgtEl>
                                          <p:spTgt spid="237"/>
                                        </p:tgtEl>
                                        <p:attrNameLst>
                                          <p:attrName>style.visibility</p:attrName>
                                        </p:attrNameLst>
                                      </p:cBhvr>
                                      <p:to>
                                        <p:strVal val="visible"/>
                                      </p:to>
                                    </p:set>
                                    <p:animEffect transition="in" filter="fade">
                                      <p:cBhvr>
                                        <p:cTn id="10" dur="1000"/>
                                        <p:tgtEl>
                                          <p:spTgt spid="237"/>
                                        </p:tgtEl>
                                      </p:cBhvr>
                                    </p:animEffect>
                                  </p:childTnLst>
                                </p:cTn>
                              </p:par>
                              <p:par>
                                <p:cTn id="11" presetID="10" presetClass="entr" presetSubtype="0" fill="hold" nodeType="withEffect">
                                  <p:stCondLst>
                                    <p:cond delay="0"/>
                                  </p:stCondLst>
                                  <p:childTnLst>
                                    <p:set>
                                      <p:cBhvr>
                                        <p:cTn id="12" dur="1" fill="hold">
                                          <p:stCondLst>
                                            <p:cond delay="0"/>
                                          </p:stCondLst>
                                        </p:cTn>
                                        <p:tgtEl>
                                          <p:spTgt spid="238"/>
                                        </p:tgtEl>
                                        <p:attrNameLst>
                                          <p:attrName>style.visibility</p:attrName>
                                        </p:attrNameLst>
                                      </p:cBhvr>
                                      <p:to>
                                        <p:strVal val="visible"/>
                                      </p:to>
                                    </p:set>
                                    <p:animEffect transition="in" filter="fade">
                                      <p:cBhvr>
                                        <p:cTn id="13" dur="1000"/>
                                        <p:tgtEl>
                                          <p:spTgt spid="238"/>
                                        </p:tgtEl>
                                      </p:cBhvr>
                                    </p:animEffect>
                                  </p:childTnLst>
                                </p:cTn>
                              </p:par>
                              <p:par>
                                <p:cTn id="14" presetID="10" presetClass="entr" presetSubtype="0" fill="hold" nodeType="withEffect">
                                  <p:stCondLst>
                                    <p:cond delay="0"/>
                                  </p:stCondLst>
                                  <p:childTnLst>
                                    <p:set>
                                      <p:cBhvr>
                                        <p:cTn id="15" dur="1" fill="hold">
                                          <p:stCondLst>
                                            <p:cond delay="0"/>
                                          </p:stCondLst>
                                        </p:cTn>
                                        <p:tgtEl>
                                          <p:spTgt spid="222"/>
                                        </p:tgtEl>
                                        <p:attrNameLst>
                                          <p:attrName>style.visibility</p:attrName>
                                        </p:attrNameLst>
                                      </p:cBhvr>
                                      <p:to>
                                        <p:strVal val="visible"/>
                                      </p:to>
                                    </p:set>
                                    <p:animEffect transition="in" filter="fade">
                                      <p:cBhvr>
                                        <p:cTn id="16" dur="1000"/>
                                        <p:tgtEl>
                                          <p:spTgt spid="222"/>
                                        </p:tgtEl>
                                      </p:cBhvr>
                                    </p:animEffect>
                                  </p:childTnLst>
                                </p:cTn>
                              </p:par>
                            </p:childTnLst>
                          </p:cTn>
                        </p:par>
                      </p:childTnLst>
                    </p:cTn>
                  </p:par>
                </p:childTnLst>
              </p:cTn>
              <p:nextCondLst>
                <p:cond evt="onClick" delay="0">
                  <p:tgtEl>
                    <p:spTgt spid="2"/>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19"/>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245" name="Google Shape;245;p19"/>
          <p:cNvPicPr preferRelativeResize="0"/>
          <p:nvPr/>
        </p:nvPicPr>
        <p:blipFill>
          <a:blip r:embed="rId3">
            <a:alphaModFix/>
          </a:blip>
          <a:stretch>
            <a:fillRect/>
          </a:stretch>
        </p:blipFill>
        <p:spPr>
          <a:xfrm>
            <a:off x="360000" y="1260000"/>
            <a:ext cx="10081295" cy="5285274"/>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20"/>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p:sp>
        <p:nvSpPr>
          <p:cNvPr id="252" name="Google Shape;252;p20"/>
          <p:cNvSpPr txBox="1">
            <a:spLocks noGrp="1"/>
          </p:cNvSpPr>
          <p:nvPr>
            <p:ph type="body" idx="2"/>
          </p:nvPr>
        </p:nvSpPr>
        <p:spPr>
          <a:xfrm>
            <a:off x="360000" y="1170000"/>
            <a:ext cx="11527800" cy="529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t>Use these numbers to find four multiplication and division facts.</a:t>
            </a:r>
            <a:endParaRPr/>
          </a:p>
          <a:p>
            <a:pPr marL="0" lvl="0" indent="0" algn="l" rtl="0">
              <a:lnSpc>
                <a:spcPct val="150000"/>
              </a:lnSpc>
              <a:spcBef>
                <a:spcPts val="0"/>
              </a:spcBef>
              <a:spcAft>
                <a:spcPts val="0"/>
              </a:spcAft>
              <a:buClr>
                <a:schemeClr val="dk1"/>
              </a:buClr>
              <a:buSzPts val="1800"/>
              <a:buNone/>
            </a:pPr>
            <a:endParaRPr/>
          </a:p>
        </p:txBody>
      </p:sp>
      <p:grpSp>
        <p:nvGrpSpPr>
          <p:cNvPr id="253" name="Google Shape;253;p20"/>
          <p:cNvGrpSpPr/>
          <p:nvPr/>
        </p:nvGrpSpPr>
        <p:grpSpPr>
          <a:xfrm>
            <a:off x="4854900" y="1699212"/>
            <a:ext cx="2852738" cy="2656899"/>
            <a:chOff x="3986212" y="2652712"/>
            <a:chExt cx="2852738" cy="2656899"/>
          </a:xfrm>
        </p:grpSpPr>
        <p:pic>
          <p:nvPicPr>
            <p:cNvPr id="254" name="Google Shape;254;p20"/>
            <p:cNvPicPr preferRelativeResize="0"/>
            <p:nvPr/>
          </p:nvPicPr>
          <p:blipFill rotWithShape="1">
            <a:blip r:embed="rId3">
              <a:alphaModFix/>
            </a:blip>
            <a:srcRect/>
            <a:stretch/>
          </p:blipFill>
          <p:spPr>
            <a:xfrm>
              <a:off x="3986212" y="2652712"/>
              <a:ext cx="2852738" cy="2656899"/>
            </a:xfrm>
            <a:prstGeom prst="rect">
              <a:avLst/>
            </a:prstGeom>
            <a:noFill/>
            <a:ln>
              <a:noFill/>
            </a:ln>
          </p:spPr>
        </p:pic>
        <p:sp>
          <p:nvSpPr>
            <p:cNvPr id="255" name="Google Shape;255;p20"/>
            <p:cNvSpPr txBox="1"/>
            <p:nvPr/>
          </p:nvSpPr>
          <p:spPr>
            <a:xfrm>
              <a:off x="5116115" y="3198167"/>
              <a:ext cx="592932" cy="461665"/>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56</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6" name="Google Shape;256;p20"/>
            <p:cNvSpPr txBox="1"/>
            <p:nvPr/>
          </p:nvSpPr>
          <p:spPr>
            <a:xfrm>
              <a:off x="5903118" y="4398317"/>
              <a:ext cx="489347" cy="461665"/>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7" name="Google Shape;257;p20"/>
            <p:cNvSpPr txBox="1"/>
            <p:nvPr/>
          </p:nvSpPr>
          <p:spPr>
            <a:xfrm>
              <a:off x="4543424" y="4398317"/>
              <a:ext cx="489347" cy="461665"/>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258" name="Google Shape;258;p20"/>
          <p:cNvSpPr txBox="1"/>
          <p:nvPr/>
        </p:nvSpPr>
        <p:spPr>
          <a:xfrm>
            <a:off x="8092675" y="2045660"/>
            <a:ext cx="1425300" cy="37629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7 x 8 = 56</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8 x 7 = 56</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56 ÷ 8 = 7</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56 ÷ 7 = 8</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Also:</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56 = 7 x 8</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56 = 8 x 7</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7 = 56 ÷ 8</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8 = 56 ÷ 7</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sp>
        <p:nvSpPr>
          <p:cNvPr id="260" name="Google Shape;260;p20"/>
          <p:cNvSpPr txBox="1"/>
          <p:nvPr/>
        </p:nvSpPr>
        <p:spPr>
          <a:xfrm>
            <a:off x="1695750" y="1840575"/>
            <a:ext cx="2774100" cy="29283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_____ x  _____ = _____</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Pts val="1800"/>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_____ x  _____ = _____</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_____ ÷ _____ = _____</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_____ ÷ _____ = _____</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 name="Rectangle: Rounded Corners 1">
            <a:extLst>
              <a:ext uri="{FF2B5EF4-FFF2-40B4-BE49-F238E27FC236}">
                <a16:creationId xmlns:a16="http://schemas.microsoft.com/office/drawing/2014/main" id="{CF9E468D-10E5-4A70-A2E3-5163FA933144}"/>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8"/>
                                        </p:tgtEl>
                                        <p:attrNameLst>
                                          <p:attrName>style.visibility</p:attrName>
                                        </p:attrNameLst>
                                      </p:cBhvr>
                                      <p:to>
                                        <p:strVal val="visible"/>
                                      </p:to>
                                    </p:set>
                                    <p:animEffect transition="in" filter="fade">
                                      <p:cBhvr>
                                        <p:cTn id="7" dur="1000"/>
                                        <p:tgtEl>
                                          <p:spTgt spid="258"/>
                                        </p:tgtEl>
                                      </p:cBhvr>
                                    </p:animEffect>
                                  </p:childTnLst>
                                </p:cTn>
                              </p:par>
                            </p:childTnLst>
                          </p:cTn>
                        </p:par>
                      </p:childTnLst>
                    </p:cTn>
                  </p:par>
                </p:childTnLst>
              </p:cTn>
              <p:nextCondLst>
                <p:cond evt="onClick" delay="0">
                  <p:tgtEl>
                    <p:spTgt spid="2"/>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21"/>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267" name="Google Shape;267;p21"/>
          <p:cNvPicPr preferRelativeResize="0"/>
          <p:nvPr/>
        </p:nvPicPr>
        <p:blipFill>
          <a:blip r:embed="rId3">
            <a:alphaModFix/>
          </a:blip>
          <a:stretch>
            <a:fillRect/>
          </a:stretch>
        </p:blipFill>
        <p:spPr>
          <a:xfrm>
            <a:off x="360000" y="1260000"/>
            <a:ext cx="11519274" cy="4982194"/>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theme/theme1.xml><?xml version="1.0" encoding="utf-8"?>
<a:theme xmlns:a="http://schemas.openxmlformats.org/drawingml/2006/main" name="1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1653</Words>
  <Application>Microsoft Office PowerPoint</Application>
  <PresentationFormat>Widescreen</PresentationFormat>
  <Paragraphs>196</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Noto Sans Symbols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Searle</dc:creator>
  <cp:lastModifiedBy>Sophie Teresa</cp:lastModifiedBy>
  <cp:revision>4</cp:revision>
  <dcterms:created xsi:type="dcterms:W3CDTF">2020-11-06T13:03:42Z</dcterms:created>
  <dcterms:modified xsi:type="dcterms:W3CDTF">2020-12-06T11:02:55Z</dcterms:modified>
</cp:coreProperties>
</file>