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8" r:id="rId3"/>
    <p:sldId id="259" r:id="rId4"/>
    <p:sldId id="260" r:id="rId5"/>
    <p:sldId id="271" r:id="rId6"/>
    <p:sldId id="273"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DD539-4314-3F5C-A53B-CAF26C33E0E0}" v="85" dt="2020-12-06T16:07:36.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76498" autoAdjust="0"/>
  </p:normalViewPr>
  <p:slideViewPr>
    <p:cSldViewPr snapToGrid="0">
      <p:cViewPr varScale="1">
        <p:scale>
          <a:sx n="87" d="100"/>
          <a:sy n="87" d="100"/>
        </p:scale>
        <p:origin x="618"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Turton" userId="S::cturton@ryeprimary.co.uk::0a4cb2ef-7001-487c-96b3-7d1e2080939c" providerId="AD" clId="Web-{156DD539-4314-3F5C-A53B-CAF26C33E0E0}"/>
    <pc:docChg chg="addSld delSld modSld sldOrd">
      <pc:chgData name="Chloe Turton" userId="S::cturton@ryeprimary.co.uk::0a4cb2ef-7001-487c-96b3-7d1e2080939c" providerId="AD" clId="Web-{156DD539-4314-3F5C-A53B-CAF26C33E0E0}" dt="2020-12-06T16:07:36.500" v="75"/>
      <pc:docMkLst>
        <pc:docMk/>
      </pc:docMkLst>
      <pc:sldChg chg="del">
        <pc:chgData name="Chloe Turton" userId="S::cturton@ryeprimary.co.uk::0a4cb2ef-7001-487c-96b3-7d1e2080939c" providerId="AD" clId="Web-{156DD539-4314-3F5C-A53B-CAF26C33E0E0}" dt="2020-12-06T16:01:53.321" v="0"/>
        <pc:sldMkLst>
          <pc:docMk/>
          <pc:sldMk cId="0" sldId="256"/>
        </pc:sldMkLst>
      </pc:sldChg>
      <pc:sldChg chg="del">
        <pc:chgData name="Chloe Turton" userId="S::cturton@ryeprimary.co.uk::0a4cb2ef-7001-487c-96b3-7d1e2080939c" providerId="AD" clId="Web-{156DD539-4314-3F5C-A53B-CAF26C33E0E0}" dt="2020-12-06T16:01:54.774" v="1"/>
        <pc:sldMkLst>
          <pc:docMk/>
          <pc:sldMk cId="0" sldId="257"/>
        </pc:sldMkLst>
      </pc:sldChg>
      <pc:sldChg chg="addSp modSp">
        <pc:chgData name="Chloe Turton" userId="S::cturton@ryeprimary.co.uk::0a4cb2ef-7001-487c-96b3-7d1e2080939c" providerId="AD" clId="Web-{156DD539-4314-3F5C-A53B-CAF26C33E0E0}" dt="2020-12-06T16:03:22.073" v="33"/>
        <pc:sldMkLst>
          <pc:docMk/>
          <pc:sldMk cId="0" sldId="258"/>
        </pc:sldMkLst>
        <pc:spChg chg="add mod">
          <ac:chgData name="Chloe Turton" userId="S::cturton@ryeprimary.co.uk::0a4cb2ef-7001-487c-96b3-7d1e2080939c" providerId="AD" clId="Web-{156DD539-4314-3F5C-A53B-CAF26C33E0E0}" dt="2020-12-06T16:03:22.073" v="33"/>
          <ac:spMkLst>
            <pc:docMk/>
            <pc:sldMk cId="0" sldId="258"/>
            <ac:spMk id="2" creationId="{AEC69AE5-7F38-4CA2-AC53-9D60261EEE6C}"/>
          </ac:spMkLst>
        </pc:spChg>
        <pc:spChg chg="mod">
          <ac:chgData name="Chloe Turton" userId="S::cturton@ryeprimary.co.uk::0a4cb2ef-7001-487c-96b3-7d1e2080939c" providerId="AD" clId="Web-{156DD539-4314-3F5C-A53B-CAF26C33E0E0}" dt="2020-12-06T16:02:11.899" v="4" actId="14100"/>
          <ac:spMkLst>
            <pc:docMk/>
            <pc:sldMk cId="0" sldId="258"/>
            <ac:spMk id="65" creationId="{00000000-0000-0000-0000-000000000000}"/>
          </ac:spMkLst>
        </pc:spChg>
        <pc:graphicFrameChg chg="mod">
          <ac:chgData name="Chloe Turton" userId="S::cturton@ryeprimary.co.uk::0a4cb2ef-7001-487c-96b3-7d1e2080939c" providerId="AD" clId="Web-{156DD539-4314-3F5C-A53B-CAF26C33E0E0}" dt="2020-12-06T16:02:06.852" v="2" actId="1076"/>
          <ac:graphicFrameMkLst>
            <pc:docMk/>
            <pc:sldMk cId="0" sldId="258"/>
            <ac:graphicFrameMk id="68" creationId="{00000000-0000-0000-0000-000000000000}"/>
          </ac:graphicFrameMkLst>
        </pc:graphicFrameChg>
      </pc:sldChg>
      <pc:sldChg chg="addSp modSp">
        <pc:chgData name="Chloe Turton" userId="S::cturton@ryeprimary.co.uk::0a4cb2ef-7001-487c-96b3-7d1e2080939c" providerId="AD" clId="Web-{156DD539-4314-3F5C-A53B-CAF26C33E0E0}" dt="2020-12-06T16:03:29.667" v="34"/>
        <pc:sldMkLst>
          <pc:docMk/>
          <pc:sldMk cId="0" sldId="259"/>
        </pc:sldMkLst>
        <pc:spChg chg="add">
          <ac:chgData name="Chloe Turton" userId="S::cturton@ryeprimary.co.uk::0a4cb2ef-7001-487c-96b3-7d1e2080939c" providerId="AD" clId="Web-{156DD539-4314-3F5C-A53B-CAF26C33E0E0}" dt="2020-12-06T16:03:29.667" v="34"/>
          <ac:spMkLst>
            <pc:docMk/>
            <pc:sldMk cId="0" sldId="259"/>
            <ac:spMk id="2" creationId="{DCBEE7DB-34E8-49C6-940F-14E9E9BC814A}"/>
          </ac:spMkLst>
        </pc:spChg>
        <pc:spChg chg="mod">
          <ac:chgData name="Chloe Turton" userId="S::cturton@ryeprimary.co.uk::0a4cb2ef-7001-487c-96b3-7d1e2080939c" providerId="AD" clId="Web-{156DD539-4314-3F5C-A53B-CAF26C33E0E0}" dt="2020-12-06T16:02:51.822" v="15" actId="20577"/>
          <ac:spMkLst>
            <pc:docMk/>
            <pc:sldMk cId="0" sldId="259"/>
            <ac:spMk id="78" creationId="{00000000-0000-0000-0000-000000000000}"/>
          </ac:spMkLst>
        </pc:spChg>
      </pc:sldChg>
      <pc:sldChg chg="modSp">
        <pc:chgData name="Chloe Turton" userId="S::cturton@ryeprimary.co.uk::0a4cb2ef-7001-487c-96b3-7d1e2080939c" providerId="AD" clId="Web-{156DD539-4314-3F5C-A53B-CAF26C33E0E0}" dt="2020-12-06T16:03:11.213" v="30" actId="20577"/>
        <pc:sldMkLst>
          <pc:docMk/>
          <pc:sldMk cId="0" sldId="260"/>
        </pc:sldMkLst>
        <pc:spChg chg="mod">
          <ac:chgData name="Chloe Turton" userId="S::cturton@ryeprimary.co.uk::0a4cb2ef-7001-487c-96b3-7d1e2080939c" providerId="AD" clId="Web-{156DD539-4314-3F5C-A53B-CAF26C33E0E0}" dt="2020-12-06T16:03:11.213" v="30" actId="20577"/>
          <ac:spMkLst>
            <pc:docMk/>
            <pc:sldMk cId="0" sldId="260"/>
            <ac:spMk id="85" creationId="{00000000-0000-0000-0000-000000000000}"/>
          </ac:spMkLst>
        </pc:spChg>
        <pc:graphicFrameChg chg="mod modGraphic">
          <ac:chgData name="Chloe Turton" userId="S::cturton@ryeprimary.co.uk::0a4cb2ef-7001-487c-96b3-7d1e2080939c" providerId="AD" clId="Web-{156DD539-4314-3F5C-A53B-CAF26C33E0E0}" dt="2020-12-06T16:03:03.885" v="27"/>
          <ac:graphicFrameMkLst>
            <pc:docMk/>
            <pc:sldMk cId="0" sldId="260"/>
            <ac:graphicFrameMk id="86" creationId="{00000000-0000-0000-0000-000000000000}"/>
          </ac:graphicFrameMkLst>
        </pc:graphicFrameChg>
      </pc:sldChg>
      <pc:sldChg chg="modSp">
        <pc:chgData name="Chloe Turton" userId="S::cturton@ryeprimary.co.uk::0a4cb2ef-7001-487c-96b3-7d1e2080939c" providerId="AD" clId="Web-{156DD539-4314-3F5C-A53B-CAF26C33E0E0}" dt="2020-12-06T16:04:02.745" v="47" actId="20577"/>
        <pc:sldMkLst>
          <pc:docMk/>
          <pc:sldMk cId="0" sldId="261"/>
        </pc:sldMkLst>
        <pc:spChg chg="mod">
          <ac:chgData name="Chloe Turton" userId="S::cturton@ryeprimary.co.uk::0a4cb2ef-7001-487c-96b3-7d1e2080939c" providerId="AD" clId="Web-{156DD539-4314-3F5C-A53B-CAF26C33E0E0}" dt="2020-12-06T16:04:02.745" v="47" actId="20577"/>
          <ac:spMkLst>
            <pc:docMk/>
            <pc:sldMk cId="0" sldId="261"/>
            <ac:spMk id="92" creationId="{00000000-0000-0000-0000-000000000000}"/>
          </ac:spMkLst>
        </pc:spChg>
      </pc:sldChg>
      <pc:sldChg chg="modSp">
        <pc:chgData name="Chloe Turton" userId="S::cturton@ryeprimary.co.uk::0a4cb2ef-7001-487c-96b3-7d1e2080939c" providerId="AD" clId="Web-{156DD539-4314-3F5C-A53B-CAF26C33E0E0}" dt="2020-12-06T16:04:40.184" v="66" actId="20577"/>
        <pc:sldMkLst>
          <pc:docMk/>
          <pc:sldMk cId="0" sldId="263"/>
        </pc:sldMkLst>
        <pc:spChg chg="mod">
          <ac:chgData name="Chloe Turton" userId="S::cturton@ryeprimary.co.uk::0a4cb2ef-7001-487c-96b3-7d1e2080939c" providerId="AD" clId="Web-{156DD539-4314-3F5C-A53B-CAF26C33E0E0}" dt="2020-12-06T16:04:40.184" v="66" actId="20577"/>
          <ac:spMkLst>
            <pc:docMk/>
            <pc:sldMk cId="0" sldId="263"/>
            <ac:spMk id="108" creationId="{00000000-0000-0000-0000-000000000000}"/>
          </ac:spMkLst>
        </pc:spChg>
      </pc:sldChg>
      <pc:sldChg chg="del">
        <pc:chgData name="Chloe Turton" userId="S::cturton@ryeprimary.co.uk::0a4cb2ef-7001-487c-96b3-7d1e2080939c" providerId="AD" clId="Web-{156DD539-4314-3F5C-A53B-CAF26C33E0E0}" dt="2020-12-06T16:06:53.905" v="67"/>
        <pc:sldMkLst>
          <pc:docMk/>
          <pc:sldMk cId="0" sldId="270"/>
        </pc:sldMkLst>
      </pc:sldChg>
      <pc:sldChg chg="ord">
        <pc:chgData name="Chloe Turton" userId="S::cturton@ryeprimary.co.uk::0a4cb2ef-7001-487c-96b3-7d1e2080939c" providerId="AD" clId="Web-{156DD539-4314-3F5C-A53B-CAF26C33E0E0}" dt="2020-12-06T16:07:32.625" v="74"/>
        <pc:sldMkLst>
          <pc:docMk/>
          <pc:sldMk cId="0" sldId="271"/>
        </pc:sldMkLst>
      </pc:sldChg>
      <pc:sldChg chg="del ord">
        <pc:chgData name="Chloe Turton" userId="S::cturton@ryeprimary.co.uk::0a4cb2ef-7001-487c-96b3-7d1e2080939c" providerId="AD" clId="Web-{156DD539-4314-3F5C-A53B-CAF26C33E0E0}" dt="2020-12-06T16:07:29.156" v="73"/>
        <pc:sldMkLst>
          <pc:docMk/>
          <pc:sldMk cId="0" sldId="272"/>
        </pc:sldMkLst>
      </pc:sldChg>
      <pc:sldChg chg="add ord replId">
        <pc:chgData name="Chloe Turton" userId="S::cturton@ryeprimary.co.uk::0a4cb2ef-7001-487c-96b3-7d1e2080939c" providerId="AD" clId="Web-{156DD539-4314-3F5C-A53B-CAF26C33E0E0}" dt="2020-12-06T16:07:36.500" v="75"/>
        <pc:sldMkLst>
          <pc:docMk/>
          <pc:sldMk cId="3639572757" sldId="273"/>
        </pc:sldMkLst>
      </pc:sldChg>
      <pc:sldChg chg="add del replId">
        <pc:chgData name="Chloe Turton" userId="S::cturton@ryeprimary.co.uk::0a4cb2ef-7001-487c-96b3-7d1e2080939c" providerId="AD" clId="Web-{156DD539-4314-3F5C-A53B-CAF26C33E0E0}" dt="2020-12-06T16:07:19.406" v="72"/>
        <pc:sldMkLst>
          <pc:docMk/>
          <pc:sldMk cId="573747337"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E46A3-89E1-4074-8110-809B86710BA0}" type="datetimeFigureOut">
              <a:rPr lang="en-GB" smtClean="0"/>
              <a:t>06/12/2020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9FDB2-FA34-4FF0-8421-65D7BC73D724}" type="slidenum">
              <a:rPr lang="en-GB" smtClean="0"/>
              <a:t>‹#›</a:t>
            </a:fld>
            <a:endParaRPr lang="en-GB"/>
          </a:p>
        </p:txBody>
      </p:sp>
    </p:spTree>
    <p:extLst>
      <p:ext uri="{BB962C8B-B14F-4D97-AF65-F5344CB8AC3E}">
        <p14:creationId xmlns:p14="http://schemas.microsoft.com/office/powerpoint/2010/main" val="3978398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latin typeface="Arial"/>
                <a:ea typeface="Arial"/>
                <a:cs typeface="Arial"/>
                <a:sym typeface="Arial"/>
              </a:rPr>
              <a:t>Base 10, counters, place value grid, blank bar model etc</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should the mathstronaut have done? Why were they wrong? </a:t>
            </a:r>
            <a:r>
              <a:rPr lang="en-GB">
                <a:solidFill>
                  <a:srgbClr val="000000"/>
                </a:solidFill>
                <a:latin typeface="Arial"/>
                <a:ea typeface="Arial"/>
                <a:cs typeface="Arial"/>
                <a:sym typeface="Arial"/>
              </a:rPr>
              <a:t>Why is it better to complete a different calculation to check you answers?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 may not identify the error</a:t>
            </a:r>
            <a:r>
              <a:rPr lang="en-GB">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Prove the mathstronaut is right or wrong using a pictorial representation.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22" name="Google Shape;122;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lphaLcPeriod"/>
            </a:pPr>
            <a:r>
              <a:rPr lang="en-GB"/>
              <a:t>330</a:t>
            </a:r>
            <a:endParaRPr/>
          </a:p>
          <a:p>
            <a:pPr marL="457200" lvl="0" indent="-317500" algn="l" rtl="0">
              <a:spcBef>
                <a:spcPts val="0"/>
              </a:spcBef>
              <a:spcAft>
                <a:spcPts val="0"/>
              </a:spcAft>
              <a:buSzPts val="1400"/>
              <a:buAutoNum type="alphaLcPeriod"/>
            </a:pPr>
            <a:r>
              <a:rPr lang="en-GB"/>
              <a:t>756</a:t>
            </a:r>
            <a:endParaRPr/>
          </a:p>
          <a:p>
            <a:pPr marL="457200" lvl="0" indent="-317500" algn="l" rtl="0">
              <a:spcBef>
                <a:spcPts val="0"/>
              </a:spcBef>
              <a:spcAft>
                <a:spcPts val="0"/>
              </a:spcAft>
              <a:buSzPts val="1400"/>
              <a:buAutoNum type="alphaLcPeriod"/>
            </a:pPr>
            <a:r>
              <a:rPr lang="en-GB"/>
              <a:t>411</a:t>
            </a:r>
            <a:endParaRPr/>
          </a:p>
          <a:p>
            <a:pPr marL="457200" lvl="0" indent="-317500" algn="l" rtl="0">
              <a:spcBef>
                <a:spcPts val="0"/>
              </a:spcBef>
              <a:spcAft>
                <a:spcPts val="0"/>
              </a:spcAft>
              <a:buSzPts val="1400"/>
              <a:buAutoNum type="alphaLcPeriod"/>
            </a:pPr>
            <a:r>
              <a:rPr lang="en-GB"/>
              <a:t>675</a:t>
            </a:r>
            <a:endParaRPr/>
          </a:p>
          <a:p>
            <a:pPr marL="457200" lvl="0" indent="-317500" algn="l" rtl="0">
              <a:spcBef>
                <a:spcPts val="0"/>
              </a:spcBef>
              <a:spcAft>
                <a:spcPts val="0"/>
              </a:spcAft>
              <a:buSzPts val="1400"/>
              <a:buAutoNum type="alphaLcPeriod"/>
            </a:pPr>
            <a:r>
              <a:rPr lang="en-GB"/>
              <a:t>222</a:t>
            </a:r>
            <a:endParaRPr/>
          </a:p>
          <a:p>
            <a:pPr marL="457200" lvl="0" indent="-317500" algn="l" rtl="0">
              <a:spcBef>
                <a:spcPts val="0"/>
              </a:spcBef>
              <a:spcAft>
                <a:spcPts val="0"/>
              </a:spcAft>
              <a:buSzPts val="1400"/>
              <a:buAutoNum type="alphaLcPeriod"/>
            </a:pPr>
            <a:r>
              <a:rPr lang="en-GB"/>
              <a:t>864</a:t>
            </a:r>
            <a:endParaRPr/>
          </a:p>
          <a:p>
            <a:pPr marL="0" lvl="0" indent="0" algn="l" rtl="0">
              <a:spcBef>
                <a:spcPts val="0"/>
              </a:spcBef>
              <a:spcAft>
                <a:spcPts val="0"/>
              </a:spcAft>
              <a:buNone/>
            </a:pPr>
            <a:r>
              <a:rPr lang="en-GB"/>
              <a:t>Answers should be accompanied by appropriate inverse calculations. </a:t>
            </a:r>
            <a:endParaRPr/>
          </a:p>
        </p:txBody>
      </p:sp>
      <p:sp>
        <p:nvSpPr>
          <p:cNvPr id="140" name="Google Shape;140;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printed cards from this slide</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What do you notice about the numbers? How can you place the cards to make calculations? What do you need to remember? What will be the same/ different?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write </a:t>
            </a:r>
            <a:r>
              <a:rPr lang="en-GB">
                <a:solidFill>
                  <a:srgbClr val="000000"/>
                </a:solidFill>
                <a:latin typeface="Arial"/>
                <a:ea typeface="Arial"/>
                <a:cs typeface="Arial"/>
                <a:sym typeface="Arial"/>
              </a:rPr>
              <a:t>(for example) 390 – </a:t>
            </a:r>
            <a:r>
              <a:rPr lang="en-GB" sz="1200" b="0" i="0" u="none" strike="noStrike">
                <a:solidFill>
                  <a:srgbClr val="000000"/>
                </a:solidFill>
                <a:latin typeface="Arial"/>
                <a:ea typeface="Arial"/>
                <a:cs typeface="Arial"/>
                <a:sym typeface="Arial"/>
              </a:rPr>
              <a:t>840</a:t>
            </a:r>
            <a:r>
              <a:rPr lang="en-GB">
                <a:solidFill>
                  <a:srgbClr val="000000"/>
                </a:solidFill>
                <a:latin typeface="Arial"/>
                <a:ea typeface="Arial"/>
                <a:cs typeface="Arial"/>
                <a:sym typeface="Arial"/>
              </a:rPr>
              <a:t>, not realising or remembering that subtraction is not commutative. Pupils may also not identify that they can write calculations with = at the front.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47" name="Google Shape;147;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lphaLcPeriod"/>
            </a:pPr>
            <a:r>
              <a:rPr lang="en-GB"/>
              <a:t>170 + 580 = 750, 580 + 170 = 750, 750 = 170 + 580, 750 = 580 + 170, 750 – 170 = 580, 750 – 580 = 170, 580 = 750 –  170, 170 = 750 – 580</a:t>
            </a:r>
            <a:endParaRPr/>
          </a:p>
          <a:p>
            <a:pPr marL="457200" lvl="0" indent="-317500" algn="l" rtl="0">
              <a:spcBef>
                <a:spcPts val="0"/>
              </a:spcBef>
              <a:spcAft>
                <a:spcPts val="0"/>
              </a:spcAft>
              <a:buSzPts val="1400"/>
              <a:buAutoNum type="alphaLcPeriod"/>
            </a:pPr>
            <a:r>
              <a:rPr lang="en-GB"/>
              <a:t>271 + 356 = 627, 356 + 271 = 627, 627 = 271 + 356, 627 = 356 + 271, 627 – 271 = 356, 627 – 356 = 271, 356 = 627 –  271, 271 = 627 – 356</a:t>
            </a:r>
            <a:endParaRPr/>
          </a:p>
          <a:p>
            <a:pPr marL="457200" lvl="0" indent="-317500" algn="l" rtl="0">
              <a:spcBef>
                <a:spcPts val="0"/>
              </a:spcBef>
              <a:spcAft>
                <a:spcPts val="0"/>
              </a:spcAft>
              <a:buSzPts val="1400"/>
              <a:buAutoNum type="alphaLcPeriod"/>
            </a:pPr>
            <a:r>
              <a:rPr lang="en-GB"/>
              <a:t>366 + 153 = 519, 153 + 366 = 519, 627 = 366 + 153, 519 = 153 + 366, 519 – 366 = 153, 519 – 153 = 366, 153 = 519 –  366, 366 = 519 – 153 </a:t>
            </a:r>
            <a:endParaRPr/>
          </a:p>
        </p:txBody>
      </p:sp>
      <p:sp>
        <p:nvSpPr>
          <p:cNvPr id="163" name="Google Shape;163;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Base 10, counters, place value grid, blank bar model etc</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Do you think this is the inverse calculation? Why/ why not? What do you notice about the calculation the mathstronaut is suggesting? How would you check the calculation? </a:t>
            </a:r>
            <a:endParaRPr/>
          </a:p>
          <a:p>
            <a:pPr marL="0" lvl="0" indent="0" algn="l" rtl="0">
              <a:spcBef>
                <a:spcPts val="0"/>
              </a:spcBef>
              <a:spcAft>
                <a:spcPts val="0"/>
              </a:spcAft>
              <a:buNone/>
            </a:pPr>
            <a:endParaRPr/>
          </a:p>
        </p:txBody>
      </p:sp>
      <p:sp>
        <p:nvSpPr>
          <p:cNvPr id="170" name="Google Shape;170;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b="1">
                <a:latin typeface="Arial"/>
                <a:ea typeface="Arial"/>
                <a:cs typeface="Arial"/>
                <a:sym typeface="Arial"/>
              </a:rPr>
              <a:t>Assessment point for the lesson</a:t>
            </a:r>
            <a:r>
              <a:rPr lang="en-GB">
                <a:latin typeface="Arial"/>
                <a:ea typeface="Arial"/>
                <a:cs typeface="Arial"/>
                <a:sym typeface="Arial"/>
              </a:rPr>
              <a:t> – ask the pupils to vote for the answer they think is correct.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 – The pupil does not understand that subtraction is not commutative</a:t>
            </a:r>
            <a:r>
              <a:rPr lang="en-GB">
                <a:solidFill>
                  <a:srgbClr val="000000"/>
                </a:solidFill>
                <a:latin typeface="Arial"/>
                <a:ea typeface="Arial"/>
                <a:cs typeface="Arial"/>
                <a:sym typeface="Arial"/>
              </a:rPr>
              <a:t>.</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B – The pupil</a:t>
            </a:r>
            <a:r>
              <a:rPr lang="en-GB">
                <a:solidFill>
                  <a:srgbClr val="000000"/>
                </a:solidFill>
                <a:latin typeface="Arial"/>
                <a:ea typeface="Arial"/>
                <a:cs typeface="Arial"/>
                <a:sym typeface="Arial"/>
              </a:rPr>
              <a:t> does not understand that this calculation is not a related calculation or the inverse.</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C – </a:t>
            </a:r>
            <a:r>
              <a:rPr lang="en-GB">
                <a:latin typeface="Arial"/>
                <a:ea typeface="Arial"/>
                <a:cs typeface="Arial"/>
                <a:sym typeface="Arial"/>
              </a:rPr>
              <a:t>The pupil does not understand that this calculation is not a related calculation or the inverse.</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D – Correct answer</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If answers </a:t>
            </a:r>
            <a:r>
              <a:rPr lang="en-GB">
                <a:solidFill>
                  <a:srgbClr val="000000"/>
                </a:solidFill>
                <a:latin typeface="Arial"/>
                <a:ea typeface="Arial"/>
                <a:cs typeface="Arial"/>
                <a:sym typeface="Arial"/>
              </a:rPr>
              <a:t>A</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B</a:t>
            </a:r>
            <a:r>
              <a:rPr lang="en-GB" sz="1200" b="0" i="0" u="none" strike="noStrike">
                <a:solidFill>
                  <a:srgbClr val="000000"/>
                </a:solidFill>
                <a:latin typeface="Arial"/>
                <a:ea typeface="Arial"/>
                <a:cs typeface="Arial"/>
                <a:sym typeface="Arial"/>
              </a:rPr>
              <a:t> or </a:t>
            </a:r>
            <a:r>
              <a:rPr lang="en-GB">
                <a:solidFill>
                  <a:srgbClr val="000000"/>
                </a:solidFill>
                <a:latin typeface="Arial"/>
                <a:ea typeface="Arial"/>
                <a:cs typeface="Arial"/>
                <a:sym typeface="Arial"/>
              </a:rPr>
              <a:t>C</a:t>
            </a:r>
            <a:r>
              <a:rPr lang="en-GB" sz="1200" b="0" i="0" u="none" strike="noStrike">
                <a:solidFill>
                  <a:srgbClr val="000000"/>
                </a:solidFill>
                <a:latin typeface="Arial"/>
                <a:ea typeface="Arial"/>
                <a:cs typeface="Arial"/>
                <a:sym typeface="Arial"/>
              </a:rPr>
              <a:t> are given, pupils may require extra support through small group or 1:1 discussions. There are support slides covering lessons from the previous year group at the end of these slides. </a:t>
            </a:r>
            <a:endParaRPr i="0"/>
          </a:p>
          <a:p>
            <a:pPr marL="0" lvl="0" indent="0" algn="l" rtl="0">
              <a:spcBef>
                <a:spcPts val="0"/>
              </a:spcBef>
              <a:spcAft>
                <a:spcPts val="0"/>
              </a:spcAft>
              <a:buNone/>
            </a:pPr>
            <a:endParaRPr/>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b="0">
                <a:latin typeface="Arial"/>
                <a:ea typeface="Arial"/>
                <a:cs typeface="Arial"/>
                <a:sym typeface="Arial"/>
              </a:rPr>
              <a:t>– </a:t>
            </a:r>
            <a:r>
              <a:rPr lang="en-GB">
                <a:latin typeface="Arial"/>
                <a:ea typeface="Arial"/>
                <a:cs typeface="Arial"/>
                <a:sym typeface="Arial"/>
              </a:rPr>
              <a:t>Pupils learn to check calculations in Year 2, addition and subtraction. Some pupils will need to recap this learning before moving on to larger numbers and different methods. </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latin typeface="Arial"/>
                <a:ea typeface="Arial"/>
                <a:cs typeface="Arial"/>
                <a:sym typeface="Arial"/>
              </a:rPr>
              <a:t>Encourage pupils to use concrete resources (such as those on the slide) to explore the different ways they can check/ prove the calculations are correct.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How can you use the concrete resources to help you? What do you notice? How else can you check the calculation? Why have I picked these two calculations? How are they related? </a:t>
            </a:r>
            <a:endParaRPr/>
          </a:p>
        </p:txBody>
      </p:sp>
      <p:sp>
        <p:nvSpPr>
          <p:cNvPr id="188" name="Google Shape;18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b="1">
                <a:latin typeface="Arial"/>
                <a:ea typeface="Arial"/>
                <a:cs typeface="Arial"/>
                <a:sym typeface="Arial"/>
              </a:rPr>
              <a:t>How and when to use these slides </a:t>
            </a:r>
            <a:r>
              <a:rPr lang="en-GB">
                <a:latin typeface="Arial"/>
                <a:ea typeface="Arial"/>
                <a:cs typeface="Arial"/>
                <a:sym typeface="Arial"/>
              </a:rPr>
              <a:t>– Pupils learn to check calculations in Year 2, addition and subtraction. Some pupils will need to recap this learning before moving on to larger numbers and different methods.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Counter, tens frame, number shapes, cubes</a:t>
            </a:r>
            <a:r>
              <a:rPr lang="en-GB">
                <a:solidFill>
                  <a:srgbClr val="000000"/>
                </a:solidFill>
                <a:latin typeface="Arial"/>
                <a:ea typeface="Arial"/>
                <a:cs typeface="Arial"/>
                <a:sym typeface="Arial"/>
              </a:rPr>
              <a:t> etc</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know about the calculation? How could you check it? </a:t>
            </a:r>
            <a:r>
              <a:rPr lang="en-GB">
                <a:solidFill>
                  <a:srgbClr val="000000"/>
                </a:solidFill>
                <a:latin typeface="Arial"/>
                <a:ea typeface="Arial"/>
                <a:cs typeface="Arial"/>
                <a:sym typeface="Arial"/>
              </a:rPr>
              <a:t>Why would 19 + 11 or 8 not be useful for checking the calculation? What is the inverse?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Pupils may struggle to understand that there are two calculations they could use. Use concrete resources to help them identify the connection between these calculations. </a:t>
            </a:r>
            <a:endParaRPr/>
          </a:p>
        </p:txBody>
      </p:sp>
      <p:sp>
        <p:nvSpPr>
          <p:cNvPr id="235" name="Google Shape;235;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36812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This starter is a recap of Year 2 - check calculations (but with larger numbers). </a:t>
            </a:r>
            <a:endParaRPr>
              <a:latin typeface="Arial"/>
              <a:ea typeface="Arial"/>
              <a:cs typeface="Arial"/>
              <a:sym typeface="Arial"/>
            </a:endParaRPr>
          </a:p>
          <a:p>
            <a:pPr marL="0" lvl="0" indent="0" algn="l" rtl="0">
              <a:spcBef>
                <a:spcPts val="0"/>
              </a:spcBef>
              <a:spcAft>
                <a:spcPts val="0"/>
              </a:spcAft>
              <a:buNone/>
            </a:pPr>
            <a:r>
              <a:rPr lang="en-GB" i="1">
                <a:latin typeface="Arial"/>
                <a:ea typeface="Arial"/>
                <a:cs typeface="Arial"/>
                <a:sym typeface="Arial"/>
              </a:rPr>
              <a:t>Pupils could use inverse calculations to check the answer. They could use concrete resources or pictorial representations. They could use estimation from the previous lesson. Discuss the method pupils have use as a class.</a:t>
            </a:r>
            <a:endParaRPr i="1">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i="0" u="none" strike="noStrike">
                <a:solidFill>
                  <a:srgbClr val="000000"/>
                </a:solidFill>
                <a:latin typeface="Arial"/>
                <a:ea typeface="Arial"/>
                <a:cs typeface="Arial"/>
                <a:sym typeface="Arial"/>
              </a:rPr>
              <a:t>– C</a:t>
            </a:r>
            <a:r>
              <a:rPr lang="en-GB">
                <a:solidFill>
                  <a:srgbClr val="000000"/>
                </a:solidFill>
                <a:latin typeface="Arial"/>
                <a:ea typeface="Arial"/>
                <a:cs typeface="Arial"/>
                <a:sym typeface="Arial"/>
              </a:rPr>
              <a:t>ounters, base 10, tens frame, place value grid etc. </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i="0" u="none" strike="noStrike">
                <a:solidFill>
                  <a:srgbClr val="000000"/>
                </a:solidFill>
                <a:latin typeface="Arial"/>
                <a:ea typeface="Arial"/>
                <a:cs typeface="Arial"/>
                <a:sym typeface="Arial"/>
              </a:rPr>
              <a:t>– How can you check this calculation? </a:t>
            </a:r>
            <a:r>
              <a:rPr lang="en-GB">
                <a:solidFill>
                  <a:srgbClr val="000000"/>
                </a:solidFill>
                <a:latin typeface="Arial"/>
                <a:ea typeface="Arial"/>
                <a:cs typeface="Arial"/>
                <a:sym typeface="Arial"/>
              </a:rPr>
              <a:t>Do you need to use the same operation to check it? How many ways can you show me the answer is correct?</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a:latin typeface="Arial"/>
              <a:ea typeface="Arial"/>
              <a:cs typeface="Arial"/>
              <a:sym typeface="Arial"/>
            </a:endParaRPr>
          </a:p>
        </p:txBody>
      </p:sp>
      <p:sp>
        <p:nvSpPr>
          <p:cNvPr id="90" name="Google Shape;9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Base 10, counters, place value grid, blank bar model</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know about this calculation? How </a:t>
            </a:r>
            <a:r>
              <a:rPr lang="en-GB">
                <a:solidFill>
                  <a:srgbClr val="000000"/>
                </a:solidFill>
                <a:latin typeface="Arial"/>
                <a:ea typeface="Arial"/>
                <a:cs typeface="Arial"/>
                <a:sym typeface="Arial"/>
              </a:rPr>
              <a:t>can you check it? Why is subtraction a good choice to check the answer?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say you can use addition and complete 34 + 234. While you can complete this, it</a:t>
            </a:r>
            <a:r>
              <a:rPr lang="en-GB">
                <a:solidFill>
                  <a:srgbClr val="000000"/>
                </a:solidFill>
                <a:latin typeface="Arial"/>
                <a:ea typeface="Arial"/>
                <a:cs typeface="Arial"/>
                <a:sym typeface="Arial"/>
              </a:rPr>
              <a:t> won’t necessarily check the answer, if someone has made a mistake when adding, they will likely make the same mistake again.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Write the subtraction calculation(s) that you could use to check.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97" name="Google Shape;9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latin typeface="Arial"/>
                <a:ea typeface="Arial"/>
                <a:cs typeface="Arial"/>
                <a:sym typeface="Arial"/>
              </a:rPr>
              <a:t>Base 10, counters, place value grid, blank bar model etc</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Why is a bar model useful </a:t>
            </a:r>
            <a:r>
              <a:rPr lang="en-GB">
                <a:solidFill>
                  <a:srgbClr val="000000"/>
                </a:solidFill>
                <a:latin typeface="Arial"/>
                <a:ea typeface="Arial"/>
                <a:cs typeface="Arial"/>
                <a:sym typeface="Arial"/>
              </a:rPr>
              <a:t>when checking answers? Why can you use a bar model to make so many different calculations? How can you check your answer using the inverse? Why is it important to check your answer?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Provide pupils with a calculation and a</a:t>
            </a:r>
            <a:r>
              <a:rPr lang="en-GB">
                <a:solidFill>
                  <a:srgbClr val="000000"/>
                </a:solidFill>
                <a:latin typeface="Arial"/>
                <a:ea typeface="Arial"/>
                <a:cs typeface="Arial"/>
                <a:sym typeface="Arial"/>
              </a:rPr>
              <a:t> blank bar model to complete. Discuss the benefits of a bar model but also stress the importance of checking, just because you have made a bar model, doesn’t mean it’s right. </a:t>
            </a:r>
            <a:endParaRPr/>
          </a:p>
        </p:txBody>
      </p:sp>
      <p:sp>
        <p:nvSpPr>
          <p:cNvPr id="105" name="Google Shape;10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lphaLcPeriod"/>
            </a:pPr>
            <a:r>
              <a:rPr lang="en-GB"/>
              <a:t>Correct, subtraction should be used to check</a:t>
            </a:r>
            <a:endParaRPr/>
          </a:p>
          <a:p>
            <a:pPr marL="457200" lvl="0" indent="-317500" algn="l" rtl="0">
              <a:spcBef>
                <a:spcPts val="0"/>
              </a:spcBef>
              <a:spcAft>
                <a:spcPts val="0"/>
              </a:spcAft>
              <a:buSzPts val="1400"/>
              <a:buAutoNum type="alphaLcPeriod"/>
            </a:pPr>
            <a:r>
              <a:rPr lang="en-GB"/>
              <a:t>Incorrect, addition should be to check. Correct answer = 423 – 231 = 192</a:t>
            </a:r>
            <a:endParaRPr/>
          </a:p>
          <a:p>
            <a:pPr marL="457200" lvl="0" indent="-317500" algn="l" rtl="0">
              <a:spcBef>
                <a:spcPts val="0"/>
              </a:spcBef>
              <a:spcAft>
                <a:spcPts val="0"/>
              </a:spcAft>
              <a:buSzPts val="1400"/>
              <a:buAutoNum type="alphaLcPeriod"/>
            </a:pPr>
            <a:r>
              <a:rPr lang="en-GB"/>
              <a:t>Correct, subtraction should be used to check</a:t>
            </a:r>
            <a:endParaRPr/>
          </a:p>
          <a:p>
            <a:pPr marL="457200" lvl="0" indent="-317500" algn="l" rtl="0">
              <a:spcBef>
                <a:spcPts val="0"/>
              </a:spcBef>
              <a:spcAft>
                <a:spcPts val="0"/>
              </a:spcAft>
              <a:buSzPts val="1400"/>
              <a:buAutoNum type="alphaLcPeriod"/>
            </a:pPr>
            <a:r>
              <a:rPr lang="en-GB"/>
              <a:t>Correct, addition should be used to check</a:t>
            </a:r>
            <a:endParaRPr/>
          </a:p>
          <a:p>
            <a:pPr marL="457200" lvl="0" indent="-317500" algn="l" rtl="0">
              <a:spcBef>
                <a:spcPts val="0"/>
              </a:spcBef>
              <a:spcAft>
                <a:spcPts val="0"/>
              </a:spcAft>
              <a:buSzPts val="1400"/>
              <a:buAutoNum type="alphaLcPeriod"/>
            </a:pPr>
            <a:r>
              <a:rPr lang="en-GB"/>
              <a:t>Incorrect, subtraction should be to check. Correct answer = 423 + 312 = 735</a:t>
            </a:r>
            <a:endParaRPr/>
          </a:p>
          <a:p>
            <a:pPr marL="457200" lvl="0" indent="-317500" algn="l" rtl="0">
              <a:spcBef>
                <a:spcPts val="0"/>
              </a:spcBef>
              <a:spcAft>
                <a:spcPts val="0"/>
              </a:spcAft>
              <a:buSzPts val="1400"/>
              <a:buAutoNum type="alphaLcPeriod"/>
            </a:pPr>
            <a:r>
              <a:rPr lang="en-GB"/>
              <a:t>Incorrect, addition should be to check. Correct answer = 423 – 312 = 111</a:t>
            </a:r>
            <a:endParaRPr/>
          </a:p>
        </p:txBody>
      </p:sp>
      <p:sp>
        <p:nvSpPr>
          <p:cNvPr id="115" name="Google Shape;115;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4410-5872-42ED-8B85-405056EC41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133201-40E9-42FF-A8C6-A7053ECDE2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6D780E-BF5C-4459-99C5-9E183D29842F}"/>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121798EB-C30B-4D09-B6FF-4FF157866C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CEA91-F5CB-45AF-83B5-9725F7893277}"/>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224640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2ED42-C961-477E-B8BF-7D05EDB41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94D1AA-D525-49CF-8E4A-7E7362AD76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B4D42A-8C1E-46F3-881C-D013F8A0F3D6}"/>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304B60F7-3497-4167-9092-671EB9744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1DCC1-53AB-44D5-B994-27472D5AFE30}"/>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191457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54597-2DC4-4A41-B2EE-4FC52F8459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42E6F7-71E7-4469-9A1F-49493038E7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F3CAB2-A0CE-4955-827A-4EB47E8763FA}"/>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47D3CC99-CFE7-4A09-A55D-1153F00C3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DD9F6D-AE83-42FD-8C0D-AA50DB9AA91F}"/>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3286106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4"/>
        <p:cNvGrpSpPr/>
        <p:nvPr/>
      </p:nvGrpSpPr>
      <p:grpSpPr>
        <a:xfrm>
          <a:off x="0" y="0"/>
          <a:ext cx="0" cy="0"/>
          <a:chOff x="0" y="0"/>
          <a:chExt cx="0" cy="0"/>
        </a:xfrm>
      </p:grpSpPr>
      <p:sp>
        <p:nvSpPr>
          <p:cNvPr id="15" name="Google Shape;15;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6" name="Google Shape;16;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13224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7"/>
        <p:cNvGrpSpPr/>
        <p:nvPr/>
      </p:nvGrpSpPr>
      <p:grpSpPr>
        <a:xfrm>
          <a:off x="0" y="0"/>
          <a:ext cx="0" cy="0"/>
          <a:chOff x="0" y="0"/>
          <a:chExt cx="0" cy="0"/>
        </a:xfrm>
      </p:grpSpPr>
      <p:sp>
        <p:nvSpPr>
          <p:cNvPr id="18" name="Google Shape;18;p3"/>
          <p:cNvSpPr txBox="1">
            <a:spLocks noGrp="1"/>
          </p:cNvSpPr>
          <p:nvPr>
            <p:ph type="body" idx="1"/>
          </p:nvPr>
        </p:nvSpPr>
        <p:spPr>
          <a:xfrm>
            <a:off x="173023" y="706582"/>
            <a:ext cx="11845954" cy="5470381"/>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3"/>
          <p:cNvSpPr txBox="1">
            <a:spLocks noGrp="1"/>
          </p:cNvSpPr>
          <p:nvPr>
            <p:ph type="title"/>
          </p:nvPr>
        </p:nvSpPr>
        <p:spPr>
          <a:xfrm>
            <a:off x="360000" y="360000"/>
            <a:ext cx="7846800" cy="407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dk1"/>
              </a:buClr>
              <a:buSzPts val="2800"/>
              <a:buFont typeface="Century Gothic"/>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0" name="Google Shape;20;p3"/>
          <p:cNvSpPr txBox="1">
            <a:spLocks noGrp="1"/>
          </p:cNvSpPr>
          <p:nvPr>
            <p:ph type="body" idx="2"/>
          </p:nvPr>
        </p:nvSpPr>
        <p:spPr>
          <a:xfrm>
            <a:off x="360000" y="810000"/>
            <a:ext cx="11527800" cy="51195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206810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60000" y="1170000"/>
            <a:ext cx="11527800" cy="4768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60000" y="36000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check answers using the inverse</a:t>
            </a:r>
            <a:endParaRPr/>
          </a:p>
        </p:txBody>
      </p:sp>
    </p:spTree>
    <p:extLst>
      <p:ext uri="{BB962C8B-B14F-4D97-AF65-F5344CB8AC3E}">
        <p14:creationId xmlns:p14="http://schemas.microsoft.com/office/powerpoint/2010/main" val="3333875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p:nvPr/>
        </p:nvSpPr>
        <p:spPr>
          <a:xfrm>
            <a:off x="360000" y="336368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27" name="Google Shape;27;p5"/>
          <p:cNvSpPr txBox="1"/>
          <p:nvPr/>
        </p:nvSpPr>
        <p:spPr>
          <a:xfrm>
            <a:off x="360000" y="4625788"/>
            <a:ext cx="3177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28" name="Google Shape;28;p5"/>
          <p:cNvSpPr txBox="1"/>
          <p:nvPr/>
        </p:nvSpPr>
        <p:spPr>
          <a:xfrm>
            <a:off x="5988065" y="3363680"/>
            <a:ext cx="3723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29" name="Google Shape;29;p5"/>
          <p:cNvSpPr txBox="1"/>
          <p:nvPr/>
        </p:nvSpPr>
        <p:spPr>
          <a:xfrm>
            <a:off x="5988065" y="462578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
        <p:nvSpPr>
          <p:cNvPr id="30" name="Google Shape;30;p5"/>
          <p:cNvSpPr txBox="1">
            <a:spLocks noGrp="1"/>
          </p:cNvSpPr>
          <p:nvPr>
            <p:ph type="body" idx="1"/>
          </p:nvPr>
        </p:nvSpPr>
        <p:spPr>
          <a:xfrm>
            <a:off x="763399"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763398"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p:nvPr/>
        </p:nvSpPr>
        <p:spPr>
          <a:xfrm>
            <a:off x="360000" y="36000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check answers using the inverse</a:t>
            </a:r>
            <a:endParaRPr/>
          </a:p>
        </p:txBody>
      </p:sp>
      <p:sp>
        <p:nvSpPr>
          <p:cNvPr id="35" name="Google Shape;35;p5"/>
          <p:cNvSpPr txBox="1">
            <a:spLocks noGrp="1"/>
          </p:cNvSpPr>
          <p:nvPr>
            <p:ph type="body" idx="5"/>
          </p:nvPr>
        </p:nvSpPr>
        <p:spPr>
          <a:xfrm>
            <a:off x="360000" y="810000"/>
            <a:ext cx="6260700" cy="3114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6"/>
          </p:nvPr>
        </p:nvSpPr>
        <p:spPr>
          <a:xfrm>
            <a:off x="360000" y="1170000"/>
            <a:ext cx="11527800" cy="1699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509766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60000" y="8100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60000" y="36000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check answers using the inverse</a:t>
            </a:r>
            <a:endParaRPr/>
          </a:p>
        </p:txBody>
      </p:sp>
    </p:spTree>
    <p:extLst>
      <p:ext uri="{BB962C8B-B14F-4D97-AF65-F5344CB8AC3E}">
        <p14:creationId xmlns:p14="http://schemas.microsoft.com/office/powerpoint/2010/main" val="3771754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196538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p:nvPr/>
        </p:nvSpPr>
        <p:spPr>
          <a:xfrm>
            <a:off x="360000" y="36000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check calculations</a:t>
            </a:r>
            <a:endParaRPr/>
          </a:p>
        </p:txBody>
      </p:sp>
      <p:sp>
        <p:nvSpPr>
          <p:cNvPr id="45" name="Google Shape;45;p8"/>
          <p:cNvSpPr txBox="1">
            <a:spLocks noGrp="1"/>
          </p:cNvSpPr>
          <p:nvPr>
            <p:ph type="body" idx="1"/>
          </p:nvPr>
        </p:nvSpPr>
        <p:spPr>
          <a:xfrm>
            <a:off x="360000" y="810000"/>
            <a:ext cx="11536800" cy="51285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812846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147172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EC66C-70B8-4A59-BDC2-429586468B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81E541-C6F8-4B1A-982E-08B6144299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55392B-9A84-4856-8ADB-71065E1DBA0D}"/>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93BF4ACE-D5A6-415C-927D-BB30983840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2A09E3-C18C-428E-9134-6E234EAC3A99}"/>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150643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22561-B1BB-4C57-BC93-57900A8EF7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8C64A2-CAB8-43A5-A093-7947CCF4B0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3F0F20-C398-46C2-AF5A-9C77CAFE7FF6}"/>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0EEE733A-103A-4E59-891C-28A49B4BA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9A2989-D591-4556-A888-E22A1B4F1464}"/>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314688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D5E28-4195-4850-93A4-1AAD3F0DD8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42DDAF-FC26-4E1A-BA67-00234D038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50D2AF-B0FF-4AE6-A7B9-60D3C274F5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CB7FEE-C4DC-40F0-B6B3-D6302F6BCCA9}"/>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6" name="Footer Placeholder 5">
            <a:extLst>
              <a:ext uri="{FF2B5EF4-FFF2-40B4-BE49-F238E27FC236}">
                <a16:creationId xmlns:a16="http://schemas.microsoft.com/office/drawing/2014/main" id="{691BDD6C-8ADE-48FF-AC9D-4D59AA68B7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73AFA2-1F65-42FF-954F-ED4898EEC2A0}"/>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44037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E4E7-E943-418B-AC8A-74F0E02C70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ACE352-1CB8-4554-A74D-AF2E52D86C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1C49D5-64E9-4492-A5F1-1937D75FFC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1F3B2A-3A95-4008-A06E-11A5B1456B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57EF4E-133B-4A0D-8EDC-D3186A45C7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6A81B6-91CB-4CBF-8C49-0AC02251C2D8}"/>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8" name="Footer Placeholder 7">
            <a:extLst>
              <a:ext uri="{FF2B5EF4-FFF2-40B4-BE49-F238E27FC236}">
                <a16:creationId xmlns:a16="http://schemas.microsoft.com/office/drawing/2014/main" id="{1C3DD90D-F692-48D4-BCB1-E06EC25F95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7A85F3-56D2-4DB7-9617-3BDE42E6C6C4}"/>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154464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3D239-0700-4AFC-9A26-C5E90E7721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9E6DC4-5988-448A-AB60-7DD50E56B704}"/>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4" name="Footer Placeholder 3">
            <a:extLst>
              <a:ext uri="{FF2B5EF4-FFF2-40B4-BE49-F238E27FC236}">
                <a16:creationId xmlns:a16="http://schemas.microsoft.com/office/drawing/2014/main" id="{568B1CA4-D321-4A35-BFF6-5B73A6C096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0B4B68-71EE-4729-A939-22E264298A15}"/>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64781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6DB048-A970-4E0C-902D-21E24E6B1CF5}"/>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3" name="Footer Placeholder 2">
            <a:extLst>
              <a:ext uri="{FF2B5EF4-FFF2-40B4-BE49-F238E27FC236}">
                <a16:creationId xmlns:a16="http://schemas.microsoft.com/office/drawing/2014/main" id="{589356E6-EF60-4E5C-A383-82B0FA362D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878D26-FD5F-42C6-838C-DB3A5BCE44E0}"/>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276902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98CE8-2941-4F0A-B072-2EC81465A5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E73BC5-9B6D-44A4-B881-C88578E410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D4DEC9-B24E-40F4-B377-A287881CC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1E3ADF-3F34-4488-8C2A-2271370DC8C2}"/>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6" name="Footer Placeholder 5">
            <a:extLst>
              <a:ext uri="{FF2B5EF4-FFF2-40B4-BE49-F238E27FC236}">
                <a16:creationId xmlns:a16="http://schemas.microsoft.com/office/drawing/2014/main" id="{8FBCE696-D6DB-43B1-BE8F-F835671FEF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E74561-4274-4796-A6F2-243E0B2B6C7E}"/>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61969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9AED0-5D91-486D-B84C-82B410449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677513-6D7C-4C7B-8965-13C2CDEA4C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FE285B-BB7F-41DE-953F-310ADB9F6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041451-252A-4588-AAE8-6C4B32DC8F6B}"/>
              </a:ext>
            </a:extLst>
          </p:cNvPr>
          <p:cNvSpPr>
            <a:spLocks noGrp="1"/>
          </p:cNvSpPr>
          <p:nvPr>
            <p:ph type="dt" sz="half" idx="10"/>
          </p:nvPr>
        </p:nvSpPr>
        <p:spPr/>
        <p:txBody>
          <a:bodyPr/>
          <a:lstStyle/>
          <a:p>
            <a:fld id="{4FF70D04-9FEC-4461-9DC6-364734402A9A}" type="datetimeFigureOut">
              <a:rPr lang="en-GB" smtClean="0"/>
              <a:t>06/12/2020</a:t>
            </a:fld>
            <a:endParaRPr lang="en-GB"/>
          </a:p>
        </p:txBody>
      </p:sp>
      <p:sp>
        <p:nvSpPr>
          <p:cNvPr id="6" name="Footer Placeholder 5">
            <a:extLst>
              <a:ext uri="{FF2B5EF4-FFF2-40B4-BE49-F238E27FC236}">
                <a16:creationId xmlns:a16="http://schemas.microsoft.com/office/drawing/2014/main" id="{2531D7D5-D398-4088-8AAF-7C9BF1BF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47C806-63BE-4546-AC48-75EDD6BC1E9D}"/>
              </a:ext>
            </a:extLst>
          </p:cNvPr>
          <p:cNvSpPr>
            <a:spLocks noGrp="1"/>
          </p:cNvSpPr>
          <p:nvPr>
            <p:ph type="sldNum" sz="quarter" idx="12"/>
          </p:nvPr>
        </p:nvSpPr>
        <p:spPr/>
        <p:txBody>
          <a:bodyPr/>
          <a:lstStyle/>
          <a:p>
            <a:fld id="{FCA9AE26-E83B-4202-8E91-902577A31DA9}" type="slidenum">
              <a:rPr lang="en-GB" smtClean="0"/>
              <a:t>‹#›</a:t>
            </a:fld>
            <a:endParaRPr lang="en-GB"/>
          </a:p>
        </p:txBody>
      </p:sp>
    </p:spTree>
    <p:extLst>
      <p:ext uri="{BB962C8B-B14F-4D97-AF65-F5344CB8AC3E}">
        <p14:creationId xmlns:p14="http://schemas.microsoft.com/office/powerpoint/2010/main" val="24941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2867BB-5E17-40C0-8CD2-0B4B0FBE80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62954E-1782-49EC-ACD6-7E733866FE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651208-CA65-4297-85F1-5C6ECE2F94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70D04-9FEC-4461-9DC6-364734402A9A}" type="datetimeFigureOut">
              <a:rPr lang="en-GB" smtClean="0"/>
              <a:t>06/12/2020</a:t>
            </a:fld>
            <a:endParaRPr lang="en-GB"/>
          </a:p>
        </p:txBody>
      </p:sp>
      <p:sp>
        <p:nvSpPr>
          <p:cNvPr id="5" name="Footer Placeholder 4">
            <a:extLst>
              <a:ext uri="{FF2B5EF4-FFF2-40B4-BE49-F238E27FC236}">
                <a16:creationId xmlns:a16="http://schemas.microsoft.com/office/drawing/2014/main" id="{7500188E-E1A1-4518-BF74-498035C31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01CF9B-910A-4A49-B2BB-F9A7228537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E26-E83B-4202-8E91-902577A31DA9}" type="slidenum">
              <a:rPr lang="en-GB" smtClean="0"/>
              <a:t>‹#›</a:t>
            </a:fld>
            <a:endParaRPr lang="en-GB"/>
          </a:p>
        </p:txBody>
      </p:sp>
    </p:spTree>
    <p:extLst>
      <p:ext uri="{BB962C8B-B14F-4D97-AF65-F5344CB8AC3E}">
        <p14:creationId xmlns:p14="http://schemas.microsoft.com/office/powerpoint/2010/main" val="400388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Tree>
    <p:extLst>
      <p:ext uri="{BB962C8B-B14F-4D97-AF65-F5344CB8AC3E}">
        <p14:creationId xmlns:p14="http://schemas.microsoft.com/office/powerpoint/2010/main" val="315404085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Key Vocabulary:</a:t>
            </a:r>
            <a:endParaRPr b="1"/>
          </a:p>
        </p:txBody>
      </p:sp>
      <p:sp>
        <p:nvSpPr>
          <p:cNvPr id="66" name="Google Shape;66;p12"/>
          <p:cNvSpPr txBox="1">
            <a:spLocks noGrp="1"/>
          </p:cNvSpPr>
          <p:nvPr>
            <p:ph type="body" idx="2"/>
          </p:nvPr>
        </p:nvSpPr>
        <p:spPr>
          <a:xfrm>
            <a:off x="360000" y="3905500"/>
            <a:ext cx="11527800" cy="2032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Addition is the inverse of subtraction.</a:t>
            </a:r>
            <a:endParaRPr/>
          </a:p>
          <a:p>
            <a:pPr marL="0" lvl="0" indent="0" algn="l" rtl="0">
              <a:lnSpc>
                <a:spcPct val="150000"/>
              </a:lnSpc>
              <a:spcBef>
                <a:spcPts val="0"/>
              </a:spcBef>
              <a:spcAft>
                <a:spcPts val="0"/>
              </a:spcAft>
              <a:buClr>
                <a:schemeClr val="dk1"/>
              </a:buClr>
              <a:buSzPts val="1800"/>
              <a:buNone/>
            </a:pPr>
            <a:r>
              <a:rPr lang="en-GB"/>
              <a:t>Subtraction is the inverse of addition. </a:t>
            </a:r>
            <a:endParaRPr/>
          </a:p>
        </p:txBody>
      </p:sp>
      <p:sp>
        <p:nvSpPr>
          <p:cNvPr id="67" name="Google Shape;67;p12"/>
          <p:cNvSpPr txBox="1"/>
          <p:nvPr/>
        </p:nvSpPr>
        <p:spPr>
          <a:xfrm>
            <a:off x="359998" y="3575188"/>
            <a:ext cx="6435600" cy="33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2779F5"/>
              </a:buClr>
              <a:buSzPts val="1600"/>
              <a:buFont typeface="Arial"/>
              <a:buNone/>
              <a:tabLst/>
              <a:defRPr/>
            </a:pPr>
            <a:r>
              <a:rPr kumimoji="0" lang="en-GB" sz="1600" b="1" i="0" u="none" strike="noStrike" kern="0" cap="none" spc="0" normalizeH="0" baseline="0" noProof="0">
                <a:ln>
                  <a:noFill/>
                </a:ln>
                <a:solidFill>
                  <a:srgbClr val="2779F5"/>
                </a:solidFill>
                <a:effectLst/>
                <a:uLnTx/>
                <a:uFillTx/>
                <a:latin typeface="Century Gothic"/>
                <a:ea typeface="Century Gothic"/>
                <a:cs typeface="Century Gothic"/>
                <a:sym typeface="Century Gothic"/>
              </a:rPr>
              <a:t>Sentence Stems:</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aphicFrame>
        <p:nvGraphicFramePr>
          <p:cNvPr id="68" name="Google Shape;68;p12"/>
          <p:cNvGraphicFramePr/>
          <p:nvPr>
            <p:extLst>
              <p:ext uri="{D42A27DB-BD31-4B8C-83A1-F6EECF244321}">
                <p14:modId xmlns:p14="http://schemas.microsoft.com/office/powerpoint/2010/main" val="37956308"/>
              </p:ext>
            </p:extLst>
          </p:nvPr>
        </p:nvGraphicFramePr>
        <p:xfrm>
          <a:off x="392197" y="1652958"/>
          <a:ext cx="3042775" cy="1371510"/>
        </p:xfrm>
        <a:graphic>
          <a:graphicData uri="http://schemas.openxmlformats.org/drawingml/2006/table">
            <a:tbl>
              <a:tblPr>
                <a:noFill/>
              </a:tblPr>
              <a:tblGrid>
                <a:gridCol w="30427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Checking</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Reasonable</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Inverse</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2"/>
                  </a:ext>
                </a:extLst>
              </a:tr>
            </a:tbl>
          </a:graphicData>
        </a:graphic>
      </p:graphicFrame>
      <p:sp>
        <p:nvSpPr>
          <p:cNvPr id="2" name="Rectangle 1">
            <a:extLst>
              <a:ext uri="{FF2B5EF4-FFF2-40B4-BE49-F238E27FC236}">
                <a16:creationId xmlns:a16="http://schemas.microsoft.com/office/drawing/2014/main" id="{AEC69AE5-7F38-4CA2-AC53-9D60261EEE6C}"/>
              </a:ext>
            </a:extLst>
          </p:cNvPr>
          <p:cNvSpPr/>
          <p:nvPr/>
        </p:nvSpPr>
        <p:spPr>
          <a:xfrm>
            <a:off x="283334" y="213574"/>
            <a:ext cx="6943858" cy="6546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cs typeface="Arial"/>
              </a:rPr>
              <a:t>Can I check answers using the inverse?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25" name="Google Shape;125;p19"/>
          <p:cNvSpPr txBox="1">
            <a:spLocks noGrp="1"/>
          </p:cNvSpPr>
          <p:nvPr>
            <p:ph type="body" idx="2"/>
          </p:nvPr>
        </p:nvSpPr>
        <p:spPr>
          <a:xfrm>
            <a:off x="360000" y="1170000"/>
            <a:ext cx="11527800" cy="1782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Is the mathstronaut correct? </a:t>
            </a:r>
            <a:endParaRPr b="1"/>
          </a:p>
          <a:p>
            <a:pPr marL="0" lvl="0" indent="0" algn="l" rtl="0">
              <a:lnSpc>
                <a:spcPct val="150000"/>
              </a:lnSpc>
              <a:spcBef>
                <a:spcPts val="0"/>
              </a:spcBef>
              <a:spcAft>
                <a:spcPts val="0"/>
              </a:spcAft>
              <a:buClr>
                <a:schemeClr val="dk1"/>
              </a:buClr>
              <a:buSzPts val="1800"/>
              <a:buNone/>
            </a:pPr>
            <a:r>
              <a:rPr lang="en-GB"/>
              <a:t>Explain. </a:t>
            </a:r>
            <a:endParaRPr/>
          </a:p>
        </p:txBody>
      </p:sp>
      <p:sp>
        <p:nvSpPr>
          <p:cNvPr id="127" name="Google Shape;127;p19"/>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The </a:t>
            </a:r>
            <a:r>
              <a:rPr kumimoji="0" lang="en-GB" sz="1800" b="0" i="0" u="none" strike="noStrike" kern="0" cap="none" spc="0" normalizeH="0" baseline="0" noProof="0" dirty="0" err="1">
                <a:ln>
                  <a:noFill/>
                </a:ln>
                <a:solidFill>
                  <a:srgbClr val="00BC89"/>
                </a:solidFill>
                <a:effectLst/>
                <a:uLnTx/>
                <a:uFillTx/>
                <a:latin typeface="Century Gothic"/>
                <a:ea typeface="Century Gothic"/>
                <a:cs typeface="Century Gothic"/>
                <a:sym typeface="Century Gothic"/>
              </a:rPr>
              <a:t>mathstronaut</a:t>
            </a: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is wrong. They have completed the calculation incorrectly then made the same mistake when checking their calculation.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pic>
        <p:nvPicPr>
          <p:cNvPr id="128" name="Google Shape;128;p19"/>
          <p:cNvPicPr preferRelativeResize="0"/>
          <p:nvPr/>
        </p:nvPicPr>
        <p:blipFill>
          <a:blip r:embed="rId3">
            <a:alphaModFix/>
          </a:blip>
          <a:stretch>
            <a:fillRect/>
          </a:stretch>
        </p:blipFill>
        <p:spPr>
          <a:xfrm>
            <a:off x="10242075" y="1605950"/>
            <a:ext cx="1781975" cy="1781975"/>
          </a:xfrm>
          <a:prstGeom prst="rect">
            <a:avLst/>
          </a:prstGeom>
          <a:noFill/>
          <a:ln>
            <a:noFill/>
          </a:ln>
        </p:spPr>
      </p:pic>
      <p:pic>
        <p:nvPicPr>
          <p:cNvPr id="129" name="Google Shape;129;p19"/>
          <p:cNvPicPr preferRelativeResize="0"/>
          <p:nvPr/>
        </p:nvPicPr>
        <p:blipFill>
          <a:blip r:embed="rId4">
            <a:alphaModFix/>
          </a:blip>
          <a:stretch>
            <a:fillRect/>
          </a:stretch>
        </p:blipFill>
        <p:spPr>
          <a:xfrm>
            <a:off x="5553475" y="810000"/>
            <a:ext cx="5755500" cy="2085975"/>
          </a:xfrm>
          <a:prstGeom prst="rect">
            <a:avLst/>
          </a:prstGeom>
          <a:noFill/>
          <a:ln>
            <a:noFill/>
          </a:ln>
        </p:spPr>
      </p:pic>
      <p:sp>
        <p:nvSpPr>
          <p:cNvPr id="130" name="Google Shape;130;p19"/>
          <p:cNvSpPr txBox="1">
            <a:spLocks noGrp="1"/>
          </p:cNvSpPr>
          <p:nvPr>
            <p:ph type="body" idx="2"/>
          </p:nvPr>
        </p:nvSpPr>
        <p:spPr>
          <a:xfrm>
            <a:off x="6615925" y="1169999"/>
            <a:ext cx="3630600" cy="12099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b="1"/>
              <a:t>321 + 145 = 464</a:t>
            </a:r>
            <a:endParaRPr b="1"/>
          </a:p>
          <a:p>
            <a:pPr marL="0" lvl="0" indent="0" algn="ctr" rtl="0">
              <a:lnSpc>
                <a:spcPct val="150000"/>
              </a:lnSpc>
              <a:spcBef>
                <a:spcPts val="0"/>
              </a:spcBef>
              <a:spcAft>
                <a:spcPts val="0"/>
              </a:spcAft>
              <a:buClr>
                <a:schemeClr val="dk1"/>
              </a:buClr>
              <a:buSzPts val="1800"/>
              <a:buNone/>
            </a:pPr>
            <a:r>
              <a:rPr lang="en-GB"/>
              <a:t>I know I’m right, I checked it using 145 + 321 = 464.</a:t>
            </a:r>
            <a:endParaRPr/>
          </a:p>
        </p:txBody>
      </p:sp>
      <p:graphicFrame>
        <p:nvGraphicFramePr>
          <p:cNvPr id="131" name="Google Shape;131;p19"/>
          <p:cNvGraphicFramePr/>
          <p:nvPr/>
        </p:nvGraphicFramePr>
        <p:xfrm>
          <a:off x="2230950" y="2466450"/>
          <a:ext cx="2154700" cy="1920160"/>
        </p:xfrm>
        <a:graphic>
          <a:graphicData uri="http://schemas.openxmlformats.org/drawingml/2006/table">
            <a:tbl>
              <a:tblPr>
                <a:noFill/>
              </a:tblPr>
              <a:tblGrid>
                <a:gridCol w="538675">
                  <a:extLst>
                    <a:ext uri="{9D8B030D-6E8A-4147-A177-3AD203B41FA5}">
                      <a16:colId xmlns:a16="http://schemas.microsoft.com/office/drawing/2014/main" val="20000"/>
                    </a:ext>
                  </a:extLst>
                </a:gridCol>
                <a:gridCol w="538675">
                  <a:extLst>
                    <a:ext uri="{9D8B030D-6E8A-4147-A177-3AD203B41FA5}">
                      <a16:colId xmlns:a16="http://schemas.microsoft.com/office/drawing/2014/main" val="20001"/>
                    </a:ext>
                  </a:extLst>
                </a:gridCol>
                <a:gridCol w="538675">
                  <a:extLst>
                    <a:ext uri="{9D8B030D-6E8A-4147-A177-3AD203B41FA5}">
                      <a16:colId xmlns:a16="http://schemas.microsoft.com/office/drawing/2014/main" val="20002"/>
                    </a:ext>
                  </a:extLst>
                </a:gridCol>
                <a:gridCol w="538675">
                  <a:extLst>
                    <a:ext uri="{9D8B030D-6E8A-4147-A177-3AD203B41FA5}">
                      <a16:colId xmlns:a16="http://schemas.microsoft.com/office/drawing/2014/main" val="20003"/>
                    </a:ext>
                  </a:extLst>
                </a:gridCol>
              </a:tblGrid>
              <a:tr h="361650">
                <a:tc>
                  <a:txBody>
                    <a:bodyPr/>
                    <a:lstStyle/>
                    <a:p>
                      <a:pPr marL="0" marR="0" lvl="0" indent="0" algn="ctr" rtl="0">
                        <a:spcBef>
                          <a:spcPts val="0"/>
                        </a:spcBef>
                        <a:spcAft>
                          <a:spcPts val="0"/>
                        </a:spcAft>
                        <a:buNone/>
                      </a:pPr>
                      <a:endParaRPr sz="1800" u="none" strike="noStrike" cap="none">
                        <a:solidFill>
                          <a:srgbClr val="000000"/>
                        </a:solidFill>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H</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T</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O</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096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0775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5</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096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6</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cxnSp>
        <p:nvCxnSpPr>
          <p:cNvPr id="132" name="Google Shape;132;p19"/>
          <p:cNvCxnSpPr/>
          <p:nvPr/>
        </p:nvCxnSpPr>
        <p:spPr>
          <a:xfrm rot="10800000">
            <a:off x="2223950" y="3868263"/>
            <a:ext cx="2165700" cy="5700"/>
          </a:xfrm>
          <a:prstGeom prst="straightConnector1">
            <a:avLst/>
          </a:prstGeom>
          <a:noFill/>
          <a:ln w="38100" cap="flat" cmpd="sng">
            <a:solidFill>
              <a:srgbClr val="000000"/>
            </a:solidFill>
            <a:prstDash val="solid"/>
            <a:round/>
            <a:headEnd type="none" w="med" len="med"/>
            <a:tailEnd type="none" w="med" len="med"/>
          </a:ln>
        </p:spPr>
      </p:cxnSp>
      <p:cxnSp>
        <p:nvCxnSpPr>
          <p:cNvPr id="133" name="Google Shape;133;p19"/>
          <p:cNvCxnSpPr/>
          <p:nvPr/>
        </p:nvCxnSpPr>
        <p:spPr>
          <a:xfrm rot="10800000">
            <a:off x="2212600" y="4386738"/>
            <a:ext cx="2190000" cy="4800"/>
          </a:xfrm>
          <a:prstGeom prst="straightConnector1">
            <a:avLst/>
          </a:prstGeom>
          <a:noFill/>
          <a:ln w="38100" cap="flat" cmpd="sng">
            <a:solidFill>
              <a:srgbClr val="000000"/>
            </a:solidFill>
            <a:prstDash val="solid"/>
            <a:round/>
            <a:headEnd type="none" w="med" len="med"/>
            <a:tailEnd type="none" w="med" len="med"/>
          </a:ln>
        </p:spPr>
      </p:cxnSp>
      <p:graphicFrame>
        <p:nvGraphicFramePr>
          <p:cNvPr id="134" name="Google Shape;134;p19"/>
          <p:cNvGraphicFramePr/>
          <p:nvPr/>
        </p:nvGraphicFramePr>
        <p:xfrm>
          <a:off x="5047250" y="2466450"/>
          <a:ext cx="2154700" cy="1920160"/>
        </p:xfrm>
        <a:graphic>
          <a:graphicData uri="http://schemas.openxmlformats.org/drawingml/2006/table">
            <a:tbl>
              <a:tblPr>
                <a:noFill/>
              </a:tblPr>
              <a:tblGrid>
                <a:gridCol w="538675">
                  <a:extLst>
                    <a:ext uri="{9D8B030D-6E8A-4147-A177-3AD203B41FA5}">
                      <a16:colId xmlns:a16="http://schemas.microsoft.com/office/drawing/2014/main" val="20000"/>
                    </a:ext>
                  </a:extLst>
                </a:gridCol>
                <a:gridCol w="538675">
                  <a:extLst>
                    <a:ext uri="{9D8B030D-6E8A-4147-A177-3AD203B41FA5}">
                      <a16:colId xmlns:a16="http://schemas.microsoft.com/office/drawing/2014/main" val="20001"/>
                    </a:ext>
                  </a:extLst>
                </a:gridCol>
                <a:gridCol w="538675">
                  <a:extLst>
                    <a:ext uri="{9D8B030D-6E8A-4147-A177-3AD203B41FA5}">
                      <a16:colId xmlns:a16="http://schemas.microsoft.com/office/drawing/2014/main" val="20002"/>
                    </a:ext>
                  </a:extLst>
                </a:gridCol>
                <a:gridCol w="538675">
                  <a:extLst>
                    <a:ext uri="{9D8B030D-6E8A-4147-A177-3AD203B41FA5}">
                      <a16:colId xmlns:a16="http://schemas.microsoft.com/office/drawing/2014/main" val="20003"/>
                    </a:ext>
                  </a:extLst>
                </a:gridCol>
              </a:tblGrid>
              <a:tr h="361650">
                <a:tc>
                  <a:txBody>
                    <a:bodyPr/>
                    <a:lstStyle/>
                    <a:p>
                      <a:pPr marL="0" marR="0" lvl="0" indent="0" algn="ctr" rtl="0">
                        <a:spcBef>
                          <a:spcPts val="0"/>
                        </a:spcBef>
                        <a:spcAft>
                          <a:spcPts val="0"/>
                        </a:spcAft>
                        <a:buNone/>
                      </a:pPr>
                      <a:endParaRPr sz="1800" u="none" strike="noStrike" cap="none">
                        <a:solidFill>
                          <a:srgbClr val="000000"/>
                        </a:solidFill>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H</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T</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GB" sz="1800" u="none" strike="noStrike" cap="none">
                          <a:solidFill>
                            <a:srgbClr val="000000"/>
                          </a:solidFill>
                          <a:latin typeface="Century Gothic"/>
                          <a:ea typeface="Century Gothic"/>
                          <a:cs typeface="Century Gothic"/>
                          <a:sym typeface="Century Gothic"/>
                        </a:rPr>
                        <a:t>O</a:t>
                      </a:r>
                      <a:endParaRPr>
                        <a:latin typeface="Century Gothic"/>
                        <a:ea typeface="Century Gothic"/>
                        <a:cs typeface="Century Gothic"/>
                        <a:sym typeface="Century Gothic"/>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096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5</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0775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096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6</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cxnSp>
        <p:nvCxnSpPr>
          <p:cNvPr id="135" name="Google Shape;135;p19"/>
          <p:cNvCxnSpPr/>
          <p:nvPr/>
        </p:nvCxnSpPr>
        <p:spPr>
          <a:xfrm rot="10800000">
            <a:off x="5040250" y="3868263"/>
            <a:ext cx="2165700" cy="5700"/>
          </a:xfrm>
          <a:prstGeom prst="straightConnector1">
            <a:avLst/>
          </a:prstGeom>
          <a:noFill/>
          <a:ln w="38100" cap="flat" cmpd="sng">
            <a:solidFill>
              <a:srgbClr val="000000"/>
            </a:solidFill>
            <a:prstDash val="solid"/>
            <a:round/>
            <a:headEnd type="none" w="med" len="med"/>
            <a:tailEnd type="none" w="med" len="med"/>
          </a:ln>
        </p:spPr>
      </p:cxnSp>
      <p:cxnSp>
        <p:nvCxnSpPr>
          <p:cNvPr id="136" name="Google Shape;136;p19"/>
          <p:cNvCxnSpPr/>
          <p:nvPr/>
        </p:nvCxnSpPr>
        <p:spPr>
          <a:xfrm rot="10800000">
            <a:off x="5028900" y="4386738"/>
            <a:ext cx="2190000" cy="4800"/>
          </a:xfrm>
          <a:prstGeom prst="straightConnector1">
            <a:avLst/>
          </a:prstGeom>
          <a:noFill/>
          <a:ln w="38100" cap="flat" cmpd="sng">
            <a:solidFill>
              <a:srgbClr val="000000"/>
            </a:solidFill>
            <a:prstDash val="solid"/>
            <a:round/>
            <a:headEnd type="none" w="med" len="med"/>
            <a:tailEnd type="none" w="med" len="med"/>
          </a:ln>
        </p:spPr>
      </p:cxnSp>
      <p:sp>
        <p:nvSpPr>
          <p:cNvPr id="2" name="Rectangle: Rounded Corners 1">
            <a:extLst>
              <a:ext uri="{FF2B5EF4-FFF2-40B4-BE49-F238E27FC236}">
                <a16:creationId xmlns:a16="http://schemas.microsoft.com/office/drawing/2014/main" id="{AE4BB8A8-9940-4EFD-8C62-551E1E8ED56C}"/>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childTnLst>
                          </p:cTn>
                        </p:par>
                      </p:childTnLst>
                    </p:cTn>
                  </p:par>
                </p:childTnLst>
              </p:cTn>
              <p:nextCondLst>
                <p:cond evt="onClick" delay="0">
                  <p:tgtEl>
                    <p:spTgt spid="2"/>
                  </p:tgtEl>
                </p:cond>
              </p:nextCondLst>
            </p:seq>
          </p:childTnLst>
        </p:cTn>
      </p:par>
    </p:tnLst>
    <p:bldLst>
      <p:bldP spid="1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43" name="Google Shape;143;p20"/>
          <p:cNvPicPr preferRelativeResize="0"/>
          <p:nvPr/>
        </p:nvPicPr>
        <p:blipFill>
          <a:blip r:embed="rId3">
            <a:alphaModFix/>
          </a:blip>
          <a:stretch>
            <a:fillRect/>
          </a:stretch>
        </p:blipFill>
        <p:spPr>
          <a:xfrm>
            <a:off x="360000" y="1260000"/>
            <a:ext cx="11519999" cy="5012009"/>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50" name="Google Shape;150;p21"/>
          <p:cNvSpPr txBox="1">
            <a:spLocks noGrp="1"/>
          </p:cNvSpPr>
          <p:nvPr>
            <p:ph type="body" idx="2"/>
          </p:nvPr>
        </p:nvSpPr>
        <p:spPr>
          <a:xfrm>
            <a:off x="360000" y="1170000"/>
            <a:ext cx="11527800" cy="8043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The mathstronaut wants to use the cards to make as many calculations as possible. </a:t>
            </a:r>
            <a:endParaRPr/>
          </a:p>
          <a:p>
            <a:pPr marL="0" lvl="0" indent="0" algn="l" rtl="0">
              <a:lnSpc>
                <a:spcPct val="150000"/>
              </a:lnSpc>
              <a:spcBef>
                <a:spcPts val="0"/>
              </a:spcBef>
              <a:spcAft>
                <a:spcPts val="0"/>
              </a:spcAft>
              <a:buClr>
                <a:schemeClr val="dk1"/>
              </a:buClr>
              <a:buSzPts val="1800"/>
              <a:buNone/>
            </a:pPr>
            <a:r>
              <a:rPr lang="en-GB"/>
              <a:t>Help them to write as many calculations as possible. </a:t>
            </a:r>
            <a:endParaRPr/>
          </a:p>
        </p:txBody>
      </p:sp>
      <p:sp>
        <p:nvSpPr>
          <p:cNvPr id="152" name="Google Shape;152;p21"/>
          <p:cNvSpPr txBox="1"/>
          <p:nvPr/>
        </p:nvSpPr>
        <p:spPr>
          <a:xfrm>
            <a:off x="347950" y="4339650"/>
            <a:ext cx="2703600" cy="1817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450 + 390 = 840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390 + 450 = 840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840 – 450 = 390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840 – 390 = 450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53" name="Google Shape;153;p21"/>
          <p:cNvSpPr/>
          <p:nvPr/>
        </p:nvSpPr>
        <p:spPr>
          <a:xfrm>
            <a:off x="8540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450</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4" name="Google Shape;154;p21"/>
          <p:cNvSpPr/>
          <p:nvPr/>
        </p:nvSpPr>
        <p:spPr>
          <a:xfrm>
            <a:off x="27139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390</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5" name="Google Shape;155;p21"/>
          <p:cNvSpPr/>
          <p:nvPr/>
        </p:nvSpPr>
        <p:spPr>
          <a:xfrm>
            <a:off x="45738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840</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6" name="Google Shape;156;p21"/>
          <p:cNvSpPr/>
          <p:nvPr/>
        </p:nvSpPr>
        <p:spPr>
          <a:xfrm>
            <a:off x="64337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7" name="Google Shape;157;p21"/>
          <p:cNvSpPr/>
          <p:nvPr/>
        </p:nvSpPr>
        <p:spPr>
          <a:xfrm>
            <a:off x="82936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8" name="Google Shape;158;p21"/>
          <p:cNvSpPr/>
          <p:nvPr/>
        </p:nvSpPr>
        <p:spPr>
          <a:xfrm>
            <a:off x="10153525" y="2296250"/>
            <a:ext cx="1357500" cy="9657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a:t>
            </a:r>
            <a:endParaRPr kumimoji="0" sz="2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9" name="Google Shape;159;p21"/>
          <p:cNvSpPr txBox="1"/>
          <p:nvPr/>
        </p:nvSpPr>
        <p:spPr>
          <a:xfrm>
            <a:off x="3051550" y="4339650"/>
            <a:ext cx="2703600" cy="1817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840 = 450 + 390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840 = 390 + 450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390 = 840 – 450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450 = 840 – 390</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ACB3BCFA-6435-4E17-850C-C9AB6684B5A8}"/>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par>
                                <p:cTn id="8" presetID="10" presetClass="entr" presetSubtype="0" fill="hold" nodeType="withEffect">
                                  <p:stCondLst>
                                    <p:cond delay="0"/>
                                  </p:stCondLst>
                                  <p:childTnLst>
                                    <p:set>
                                      <p:cBhvr>
                                        <p:cTn id="9" dur="1" fill="hold">
                                          <p:stCondLst>
                                            <p:cond delay="0"/>
                                          </p:stCondLst>
                                        </p:cTn>
                                        <p:tgtEl>
                                          <p:spTgt spid="159"/>
                                        </p:tgtEl>
                                        <p:attrNameLst>
                                          <p:attrName>style.visibility</p:attrName>
                                        </p:attrNameLst>
                                      </p:cBhvr>
                                      <p:to>
                                        <p:strVal val="visible"/>
                                      </p:to>
                                    </p:set>
                                    <p:animEffect transition="in" filter="fade">
                                      <p:cBhvr>
                                        <p:cTn id="10" dur="1000"/>
                                        <p:tgtEl>
                                          <p:spTgt spid="159"/>
                                        </p:tgtEl>
                                      </p:cBhvr>
                                    </p:animEffect>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2"/>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66" name="Google Shape;166;p22"/>
          <p:cNvPicPr preferRelativeResize="0"/>
          <p:nvPr/>
        </p:nvPicPr>
        <p:blipFill>
          <a:blip r:embed="rId3">
            <a:alphaModFix/>
          </a:blip>
          <a:stretch>
            <a:fillRect/>
          </a:stretch>
        </p:blipFill>
        <p:spPr>
          <a:xfrm>
            <a:off x="360000" y="1260000"/>
            <a:ext cx="11058525" cy="308610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173" name="Google Shape;173;p23"/>
          <p:cNvSpPr txBox="1">
            <a:spLocks noGrp="1"/>
          </p:cNvSpPr>
          <p:nvPr>
            <p:ph type="body" idx="2"/>
          </p:nvPr>
        </p:nvSpPr>
        <p:spPr>
          <a:xfrm>
            <a:off x="360000" y="1170000"/>
            <a:ext cx="11527800" cy="860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Is the mathstronaut correct? </a:t>
            </a:r>
            <a:endParaRPr b="1">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Explain.</a:t>
            </a:r>
            <a:endParaRPr>
              <a:solidFill>
                <a:srgbClr val="2779F5"/>
              </a:solidFill>
            </a:endParaRPr>
          </a:p>
        </p:txBody>
      </p:sp>
      <p:sp>
        <p:nvSpPr>
          <p:cNvPr id="175" name="Google Shape;175;p23"/>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The </a:t>
            </a:r>
            <a:r>
              <a:rPr kumimoji="0" lang="en-GB" sz="1800" b="0" i="0" u="none" strike="noStrike" kern="0" cap="none" spc="0" normalizeH="0" baseline="0" noProof="0" dirty="0" err="1">
                <a:ln>
                  <a:noFill/>
                </a:ln>
                <a:solidFill>
                  <a:srgbClr val="00BC89"/>
                </a:solidFill>
                <a:effectLst/>
                <a:uLnTx/>
                <a:uFillTx/>
                <a:latin typeface="Century Gothic"/>
                <a:ea typeface="Century Gothic"/>
                <a:cs typeface="Century Gothic"/>
                <a:sym typeface="Century Gothic"/>
              </a:rPr>
              <a:t>mathstronaut</a:t>
            </a: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is incorrect.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436 + 191 is a different calculation to 436 – 191, not the inverse.</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pic>
        <p:nvPicPr>
          <p:cNvPr id="176" name="Google Shape;176;p23"/>
          <p:cNvPicPr preferRelativeResize="0"/>
          <p:nvPr/>
        </p:nvPicPr>
        <p:blipFill>
          <a:blip r:embed="rId3">
            <a:alphaModFix/>
          </a:blip>
          <a:stretch>
            <a:fillRect/>
          </a:stretch>
        </p:blipFill>
        <p:spPr>
          <a:xfrm>
            <a:off x="5780600" y="966375"/>
            <a:ext cx="5709475" cy="2085975"/>
          </a:xfrm>
          <a:prstGeom prst="rect">
            <a:avLst/>
          </a:prstGeom>
          <a:noFill/>
          <a:ln>
            <a:noFill/>
          </a:ln>
        </p:spPr>
      </p:pic>
      <p:pic>
        <p:nvPicPr>
          <p:cNvPr id="177" name="Google Shape;177;p23"/>
          <p:cNvPicPr preferRelativeResize="0"/>
          <p:nvPr/>
        </p:nvPicPr>
        <p:blipFill>
          <a:blip r:embed="rId4">
            <a:alphaModFix/>
          </a:blip>
          <a:stretch>
            <a:fillRect/>
          </a:stretch>
        </p:blipFill>
        <p:spPr>
          <a:xfrm>
            <a:off x="9993374" y="2139925"/>
            <a:ext cx="1894425" cy="1894425"/>
          </a:xfrm>
          <a:prstGeom prst="rect">
            <a:avLst/>
          </a:prstGeom>
          <a:noFill/>
          <a:ln>
            <a:noFill/>
          </a:ln>
        </p:spPr>
      </p:pic>
      <p:sp>
        <p:nvSpPr>
          <p:cNvPr id="178" name="Google Shape;178;p23"/>
          <p:cNvSpPr txBox="1">
            <a:spLocks noGrp="1"/>
          </p:cNvSpPr>
          <p:nvPr>
            <p:ph type="body" idx="2"/>
          </p:nvPr>
        </p:nvSpPr>
        <p:spPr>
          <a:xfrm>
            <a:off x="6807585" y="1509188"/>
            <a:ext cx="3655500" cy="8604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solidFill>
                  <a:srgbClr val="2779F5"/>
                </a:solidFill>
              </a:rPr>
              <a:t>To check 436 + 191 = 627, I can swap the + for a – </a:t>
            </a:r>
            <a:endParaRPr>
              <a:solidFill>
                <a:srgbClr val="2779F5"/>
              </a:solidFill>
            </a:endParaRPr>
          </a:p>
        </p:txBody>
      </p:sp>
      <p:sp>
        <p:nvSpPr>
          <p:cNvPr id="2" name="Rectangle: Rounded Corners 1">
            <a:extLst>
              <a:ext uri="{FF2B5EF4-FFF2-40B4-BE49-F238E27FC236}">
                <a16:creationId xmlns:a16="http://schemas.microsoft.com/office/drawing/2014/main" id="{0E176622-E362-472F-BB48-9C902D9F3E03}"/>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1000"/>
                                        <p:tgtEl>
                                          <p:spTgt spid="175"/>
                                        </p:tgtEl>
                                      </p:cBhvr>
                                    </p:animEffect>
                                  </p:childTnLst>
                                </p:cTn>
                              </p:par>
                            </p:childTnLst>
                          </p:cTn>
                        </p:par>
                      </p:childTnLst>
                    </p:cTn>
                  </p:par>
                </p:childTnLst>
              </p:cTn>
              <p:nextCondLst>
                <p:cond evt="onClick" delay="0">
                  <p:tgtEl>
                    <p:spTgt spid="2"/>
                  </p:tgtEl>
                </p:cond>
              </p:nextCondLst>
            </p:seq>
          </p:childTnLst>
        </p:cTn>
      </p:par>
    </p:tnLst>
    <p:bldLst>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body" idx="1"/>
          </p:nvPr>
        </p:nvSpPr>
        <p:spPr>
          <a:xfrm>
            <a:off x="763399"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1800"/>
              <a:buNone/>
            </a:pPr>
            <a:r>
              <a:rPr lang="en-GB" sz="2200"/>
              <a:t>263 – 419</a:t>
            </a:r>
            <a:endParaRPr sz="2200"/>
          </a:p>
        </p:txBody>
      </p:sp>
      <p:sp>
        <p:nvSpPr>
          <p:cNvPr id="75" name="Google Shape;75;p13"/>
          <p:cNvSpPr txBox="1">
            <a:spLocks noGrp="1"/>
          </p:cNvSpPr>
          <p:nvPr>
            <p:ph type="body" idx="2"/>
          </p:nvPr>
        </p:nvSpPr>
        <p:spPr>
          <a:xfrm>
            <a:off x="763398"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1800"/>
              <a:buNone/>
            </a:pPr>
            <a:r>
              <a:rPr lang="en-GB" sz="2200"/>
              <a:t>263 – 156</a:t>
            </a:r>
            <a:endParaRPr sz="2200"/>
          </a:p>
        </p:txBody>
      </p:sp>
      <p:sp>
        <p:nvSpPr>
          <p:cNvPr id="76" name="Google Shape;76;p13"/>
          <p:cNvSpPr txBox="1">
            <a:spLocks noGrp="1"/>
          </p:cNvSpPr>
          <p:nvPr>
            <p:ph type="body" idx="3"/>
          </p:nvPr>
        </p:nvSpPr>
        <p:spPr>
          <a:xfrm>
            <a:off x="6391462"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1800"/>
              <a:buNone/>
            </a:pPr>
            <a:r>
              <a:rPr lang="en-GB" sz="2200"/>
              <a:t>419 + 263</a:t>
            </a:r>
            <a:endParaRPr sz="2200"/>
          </a:p>
        </p:txBody>
      </p:sp>
      <p:sp>
        <p:nvSpPr>
          <p:cNvPr id="77" name="Google Shape;77;p13"/>
          <p:cNvSpPr txBox="1">
            <a:spLocks noGrp="1"/>
          </p:cNvSpPr>
          <p:nvPr>
            <p:ph type="body" idx="4"/>
          </p:nvPr>
        </p:nvSpPr>
        <p:spPr>
          <a:xfrm>
            <a:off x="6391461"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1800"/>
              <a:buNone/>
            </a:pPr>
            <a:r>
              <a:rPr lang="en-GB" sz="2200"/>
              <a:t>263 + 156</a:t>
            </a:r>
            <a:endParaRPr sz="2200"/>
          </a:p>
        </p:txBody>
      </p:sp>
      <p:sp>
        <p:nvSpPr>
          <p:cNvPr id="78" name="Google Shape;78;p13"/>
          <p:cNvSpPr txBox="1">
            <a:spLocks noGrp="1"/>
          </p:cNvSpPr>
          <p:nvPr>
            <p:ph type="body" idx="5"/>
          </p:nvPr>
        </p:nvSpPr>
        <p:spPr>
          <a:xfrm>
            <a:off x="360000" y="810000"/>
            <a:ext cx="6260700" cy="493850"/>
          </a:xfrm>
          <a:prstGeom prst="rect">
            <a:avLst/>
          </a:prstGeom>
        </p:spPr>
        <p:txBody>
          <a:bodyPr spcFirstLastPara="1" wrap="square" lIns="91425" tIns="45700" rIns="91425" bIns="45700" anchor="t" anchorCtr="0">
            <a:noAutofit/>
          </a:bodyPr>
          <a:lstStyle/>
          <a:p>
            <a:pPr marL="0" indent="0"/>
            <a:r>
              <a:rPr lang="en-GB" b="1" dirty="0"/>
              <a:t>In focus task</a:t>
            </a:r>
            <a:endParaRPr lang="en-US" dirty="0"/>
          </a:p>
        </p:txBody>
      </p:sp>
      <p:sp>
        <p:nvSpPr>
          <p:cNvPr id="79" name="Google Shape;79;p13"/>
          <p:cNvSpPr txBox="1">
            <a:spLocks noGrp="1"/>
          </p:cNvSpPr>
          <p:nvPr>
            <p:ph type="body" idx="6"/>
          </p:nvPr>
        </p:nvSpPr>
        <p:spPr>
          <a:xfrm>
            <a:off x="360000" y="1170000"/>
            <a:ext cx="11527800" cy="1699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Which calculation would you use to check this calculation? </a:t>
            </a:r>
            <a:endParaRPr b="1"/>
          </a:p>
          <a:p>
            <a:pPr marL="0" lvl="0" indent="0" algn="l" rtl="0">
              <a:spcBef>
                <a:spcPts val="0"/>
              </a:spcBef>
              <a:spcAft>
                <a:spcPts val="0"/>
              </a:spcAft>
              <a:buNone/>
            </a:pPr>
            <a:endParaRPr b="1"/>
          </a:p>
          <a:p>
            <a:pPr marL="0" lvl="0" indent="0" algn="ctr" rtl="0">
              <a:spcBef>
                <a:spcPts val="0"/>
              </a:spcBef>
              <a:spcAft>
                <a:spcPts val="0"/>
              </a:spcAft>
              <a:buNone/>
            </a:pPr>
            <a:r>
              <a:rPr lang="en-GB" sz="2200" b="1"/>
              <a:t>419 – 156 = 263</a:t>
            </a:r>
            <a:endParaRPr sz="2200" b="1"/>
          </a:p>
        </p:txBody>
      </p:sp>
      <p:sp>
        <p:nvSpPr>
          <p:cNvPr id="2" name="Rectangle 1">
            <a:extLst>
              <a:ext uri="{FF2B5EF4-FFF2-40B4-BE49-F238E27FC236}">
                <a16:creationId xmlns:a16="http://schemas.microsoft.com/office/drawing/2014/main" id="{DCBEE7DB-34E8-49C6-940F-14E9E9BC814A}"/>
              </a:ext>
            </a:extLst>
          </p:cNvPr>
          <p:cNvSpPr/>
          <p:nvPr/>
        </p:nvSpPr>
        <p:spPr>
          <a:xfrm>
            <a:off x="283334" y="213574"/>
            <a:ext cx="6943858" cy="6546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cs typeface="Arial"/>
              </a:rPr>
              <a:t>Can I check answers using the inverse?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a:buClr>
                <a:srgbClr val="FFFFFF"/>
              </a:buClr>
              <a:buSzPts val="3600"/>
              <a:defRPr/>
            </a:pPr>
            <a:r>
              <a:rPr lang="en-GB" sz="3600" kern="0" dirty="0">
                <a:solidFill>
                  <a:srgbClr val="FFFFFF"/>
                </a:solidFill>
                <a:latin typeface="Century Gothic"/>
                <a:ea typeface="Century Gothic"/>
                <a:cs typeface="Century Gothic"/>
                <a:sym typeface="Century Gothic"/>
              </a:rPr>
              <a:t>Can I</a:t>
            </a:r>
            <a:r>
              <a:rPr kumimoji="0" lang="en-GB" sz="36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 check answers using the inverse</a:t>
            </a:r>
            <a:r>
              <a:rPr lang="en-GB" sz="3600" kern="0" dirty="0">
                <a:solidFill>
                  <a:srgbClr val="FFFFFF"/>
                </a:solidFill>
                <a:latin typeface="Century Gothic"/>
                <a:ea typeface="Century Gothic"/>
                <a:cs typeface="Century Gothic"/>
                <a:sym typeface="Century Gothic"/>
              </a:rPr>
              <a:t>?</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aphicFrame>
        <p:nvGraphicFramePr>
          <p:cNvPr id="86" name="Google Shape;86;p14"/>
          <p:cNvGraphicFramePr/>
          <p:nvPr>
            <p:extLst>
              <p:ext uri="{D42A27DB-BD31-4B8C-83A1-F6EECF244321}">
                <p14:modId xmlns:p14="http://schemas.microsoft.com/office/powerpoint/2010/main" val="711220906"/>
              </p:ext>
            </p:extLst>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dirty="0">
                          <a:solidFill>
                            <a:schemeClr val="lt1"/>
                          </a:solidFill>
                          <a:latin typeface="Century Gothic"/>
                        </a:rPr>
                        <a:t>Steps to success</a:t>
                      </a:r>
                      <a:endParaRPr dirty="0"/>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dirty="0">
                          <a:solidFill>
                            <a:schemeClr val="lt1"/>
                          </a:solidFill>
                          <a:latin typeface="Century Gothic"/>
                          <a:ea typeface="Century Gothic"/>
                          <a:cs typeface="Century Gothic"/>
                          <a:sym typeface="Century Gothic"/>
                        </a:rPr>
                        <a:t>I can explain what the inverse is</a:t>
                      </a:r>
                      <a:endParaRPr sz="2000" dirty="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dirty="0">
                          <a:solidFill>
                            <a:schemeClr val="lt1"/>
                          </a:solidFill>
                          <a:latin typeface="Century Gothic"/>
                          <a:ea typeface="Century Gothic"/>
                          <a:cs typeface="Century Gothic"/>
                          <a:sym typeface="Century Gothic"/>
                        </a:rPr>
                        <a:t>I can explain how to check calculations</a:t>
                      </a:r>
                      <a:endParaRPr sz="2000" dirty="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dirty="0">
                          <a:solidFill>
                            <a:schemeClr val="lt1"/>
                          </a:solidFill>
                          <a:latin typeface="Century Gothic"/>
                          <a:ea typeface="Century Gothic"/>
                          <a:cs typeface="Century Gothic"/>
                          <a:sym typeface="Century Gothic"/>
                        </a:rPr>
                        <a:t>I can create related questions</a:t>
                      </a:r>
                      <a:endParaRPr sz="2000" dirty="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5"/>
          <p:cNvSpPr txBox="1">
            <a:spLocks noGrp="1"/>
          </p:cNvSpPr>
          <p:nvPr>
            <p:ph type="body" idx="1"/>
          </p:nvPr>
        </p:nvSpPr>
        <p:spPr>
          <a:xfrm>
            <a:off x="360000" y="810000"/>
            <a:ext cx="11536800" cy="1699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How can we use these resources to check the calculations are right?</a:t>
            </a:r>
            <a:endParaRPr b="1"/>
          </a:p>
          <a:p>
            <a:pPr marL="0" lvl="0" indent="0" algn="l" rtl="0">
              <a:spcBef>
                <a:spcPts val="0"/>
              </a:spcBef>
              <a:spcAft>
                <a:spcPts val="0"/>
              </a:spcAft>
              <a:buNone/>
            </a:pPr>
            <a:endParaRPr b="1"/>
          </a:p>
          <a:p>
            <a:pPr marL="0" lvl="0" indent="0" algn="ctr" rtl="0">
              <a:spcBef>
                <a:spcPts val="0"/>
              </a:spcBef>
              <a:spcAft>
                <a:spcPts val="0"/>
              </a:spcAft>
              <a:buNone/>
            </a:pPr>
            <a:r>
              <a:rPr lang="en-GB" sz="2200" b="1"/>
              <a:t>9 + 3 = 12</a:t>
            </a:r>
            <a:endParaRPr sz="2200" b="1"/>
          </a:p>
          <a:p>
            <a:pPr marL="0" lvl="0" indent="0" algn="ctr" rtl="0">
              <a:spcBef>
                <a:spcPts val="0"/>
              </a:spcBef>
              <a:spcAft>
                <a:spcPts val="0"/>
              </a:spcAft>
              <a:buNone/>
            </a:pPr>
            <a:r>
              <a:rPr lang="en-GB" sz="2200" b="1"/>
              <a:t>12 – 9 = 3</a:t>
            </a:r>
            <a:endParaRPr sz="2200" b="1"/>
          </a:p>
        </p:txBody>
      </p:sp>
      <p:pic>
        <p:nvPicPr>
          <p:cNvPr id="191" name="Google Shape;191;p25"/>
          <p:cNvPicPr preferRelativeResize="0"/>
          <p:nvPr/>
        </p:nvPicPr>
        <p:blipFill>
          <a:blip r:embed="rId3">
            <a:alphaModFix/>
          </a:blip>
          <a:stretch>
            <a:fillRect/>
          </a:stretch>
        </p:blipFill>
        <p:spPr>
          <a:xfrm>
            <a:off x="360000" y="3667925"/>
            <a:ext cx="1171300" cy="2877699"/>
          </a:xfrm>
          <a:prstGeom prst="rect">
            <a:avLst/>
          </a:prstGeom>
          <a:noFill/>
          <a:ln>
            <a:noFill/>
          </a:ln>
        </p:spPr>
      </p:pic>
      <p:pic>
        <p:nvPicPr>
          <p:cNvPr id="192" name="Google Shape;192;p25"/>
          <p:cNvPicPr preferRelativeResize="0"/>
          <p:nvPr/>
        </p:nvPicPr>
        <p:blipFill>
          <a:blip r:embed="rId4">
            <a:alphaModFix/>
          </a:blip>
          <a:stretch>
            <a:fillRect/>
          </a:stretch>
        </p:blipFill>
        <p:spPr>
          <a:xfrm>
            <a:off x="1662575" y="5368323"/>
            <a:ext cx="1171300" cy="1177302"/>
          </a:xfrm>
          <a:prstGeom prst="rect">
            <a:avLst/>
          </a:prstGeom>
          <a:noFill/>
          <a:ln>
            <a:noFill/>
          </a:ln>
        </p:spPr>
      </p:pic>
      <p:pic>
        <p:nvPicPr>
          <p:cNvPr id="193" name="Google Shape;193;p25"/>
          <p:cNvPicPr preferRelativeResize="0"/>
          <p:nvPr/>
        </p:nvPicPr>
        <p:blipFill>
          <a:blip r:embed="rId5">
            <a:alphaModFix/>
          </a:blip>
          <a:stretch>
            <a:fillRect/>
          </a:stretch>
        </p:blipFill>
        <p:spPr>
          <a:xfrm>
            <a:off x="3788050" y="5926974"/>
            <a:ext cx="557225" cy="618651"/>
          </a:xfrm>
          <a:prstGeom prst="rect">
            <a:avLst/>
          </a:prstGeom>
          <a:noFill/>
          <a:ln>
            <a:noFill/>
          </a:ln>
        </p:spPr>
      </p:pic>
      <p:pic>
        <p:nvPicPr>
          <p:cNvPr id="194" name="Google Shape;194;p25"/>
          <p:cNvPicPr preferRelativeResize="0"/>
          <p:nvPr/>
        </p:nvPicPr>
        <p:blipFill>
          <a:blip r:embed="rId6">
            <a:alphaModFix/>
          </a:blip>
          <a:stretch>
            <a:fillRect/>
          </a:stretch>
        </p:blipFill>
        <p:spPr>
          <a:xfrm>
            <a:off x="4471275" y="5929400"/>
            <a:ext cx="557225" cy="613825"/>
          </a:xfrm>
          <a:prstGeom prst="rect">
            <a:avLst/>
          </a:prstGeom>
          <a:noFill/>
          <a:ln>
            <a:noFill/>
          </a:ln>
        </p:spPr>
      </p:pic>
      <p:pic>
        <p:nvPicPr>
          <p:cNvPr id="195" name="Google Shape;195;p25"/>
          <p:cNvPicPr preferRelativeResize="0"/>
          <p:nvPr/>
        </p:nvPicPr>
        <p:blipFill>
          <a:blip r:embed="rId5">
            <a:alphaModFix/>
          </a:blip>
          <a:stretch>
            <a:fillRect/>
          </a:stretch>
        </p:blipFill>
        <p:spPr>
          <a:xfrm>
            <a:off x="3788050" y="5492749"/>
            <a:ext cx="557225" cy="618651"/>
          </a:xfrm>
          <a:prstGeom prst="rect">
            <a:avLst/>
          </a:prstGeom>
          <a:noFill/>
          <a:ln>
            <a:noFill/>
          </a:ln>
        </p:spPr>
      </p:pic>
      <p:pic>
        <p:nvPicPr>
          <p:cNvPr id="196" name="Google Shape;196;p25"/>
          <p:cNvPicPr preferRelativeResize="0"/>
          <p:nvPr/>
        </p:nvPicPr>
        <p:blipFill>
          <a:blip r:embed="rId5">
            <a:alphaModFix/>
          </a:blip>
          <a:stretch>
            <a:fillRect/>
          </a:stretch>
        </p:blipFill>
        <p:spPr>
          <a:xfrm>
            <a:off x="3788050" y="5044549"/>
            <a:ext cx="557225" cy="618651"/>
          </a:xfrm>
          <a:prstGeom prst="rect">
            <a:avLst/>
          </a:prstGeom>
          <a:noFill/>
          <a:ln>
            <a:noFill/>
          </a:ln>
        </p:spPr>
      </p:pic>
      <p:pic>
        <p:nvPicPr>
          <p:cNvPr id="197" name="Google Shape;197;p25"/>
          <p:cNvPicPr preferRelativeResize="0"/>
          <p:nvPr/>
        </p:nvPicPr>
        <p:blipFill>
          <a:blip r:embed="rId5">
            <a:alphaModFix/>
          </a:blip>
          <a:stretch>
            <a:fillRect/>
          </a:stretch>
        </p:blipFill>
        <p:spPr>
          <a:xfrm>
            <a:off x="3788050" y="4610324"/>
            <a:ext cx="557225" cy="618651"/>
          </a:xfrm>
          <a:prstGeom prst="rect">
            <a:avLst/>
          </a:prstGeom>
          <a:noFill/>
          <a:ln>
            <a:noFill/>
          </a:ln>
        </p:spPr>
      </p:pic>
      <p:pic>
        <p:nvPicPr>
          <p:cNvPr id="198" name="Google Shape;198;p25"/>
          <p:cNvPicPr preferRelativeResize="0"/>
          <p:nvPr/>
        </p:nvPicPr>
        <p:blipFill>
          <a:blip r:embed="rId5">
            <a:alphaModFix/>
          </a:blip>
          <a:stretch>
            <a:fillRect/>
          </a:stretch>
        </p:blipFill>
        <p:spPr>
          <a:xfrm>
            <a:off x="3788050" y="4162124"/>
            <a:ext cx="557225" cy="618651"/>
          </a:xfrm>
          <a:prstGeom prst="rect">
            <a:avLst/>
          </a:prstGeom>
          <a:noFill/>
          <a:ln>
            <a:noFill/>
          </a:ln>
        </p:spPr>
      </p:pic>
      <p:pic>
        <p:nvPicPr>
          <p:cNvPr id="199" name="Google Shape;199;p25"/>
          <p:cNvPicPr preferRelativeResize="0"/>
          <p:nvPr/>
        </p:nvPicPr>
        <p:blipFill>
          <a:blip r:embed="rId5">
            <a:alphaModFix/>
          </a:blip>
          <a:stretch>
            <a:fillRect/>
          </a:stretch>
        </p:blipFill>
        <p:spPr>
          <a:xfrm>
            <a:off x="3788050" y="3727899"/>
            <a:ext cx="557225" cy="618651"/>
          </a:xfrm>
          <a:prstGeom prst="rect">
            <a:avLst/>
          </a:prstGeom>
          <a:noFill/>
          <a:ln>
            <a:noFill/>
          </a:ln>
        </p:spPr>
      </p:pic>
      <p:pic>
        <p:nvPicPr>
          <p:cNvPr id="200" name="Google Shape;200;p25"/>
          <p:cNvPicPr preferRelativeResize="0"/>
          <p:nvPr/>
        </p:nvPicPr>
        <p:blipFill>
          <a:blip r:embed="rId5">
            <a:alphaModFix/>
          </a:blip>
          <a:stretch>
            <a:fillRect/>
          </a:stretch>
        </p:blipFill>
        <p:spPr>
          <a:xfrm>
            <a:off x="3788050" y="3293674"/>
            <a:ext cx="557225" cy="618651"/>
          </a:xfrm>
          <a:prstGeom prst="rect">
            <a:avLst/>
          </a:prstGeom>
          <a:noFill/>
          <a:ln>
            <a:noFill/>
          </a:ln>
        </p:spPr>
      </p:pic>
      <p:pic>
        <p:nvPicPr>
          <p:cNvPr id="201" name="Google Shape;201;p25"/>
          <p:cNvPicPr preferRelativeResize="0"/>
          <p:nvPr/>
        </p:nvPicPr>
        <p:blipFill>
          <a:blip r:embed="rId5">
            <a:alphaModFix/>
          </a:blip>
          <a:stretch>
            <a:fillRect/>
          </a:stretch>
        </p:blipFill>
        <p:spPr>
          <a:xfrm>
            <a:off x="3788050" y="2845474"/>
            <a:ext cx="557225" cy="618651"/>
          </a:xfrm>
          <a:prstGeom prst="rect">
            <a:avLst/>
          </a:prstGeom>
          <a:noFill/>
          <a:ln>
            <a:noFill/>
          </a:ln>
        </p:spPr>
      </p:pic>
      <p:pic>
        <p:nvPicPr>
          <p:cNvPr id="202" name="Google Shape;202;p25"/>
          <p:cNvPicPr preferRelativeResize="0"/>
          <p:nvPr/>
        </p:nvPicPr>
        <p:blipFill>
          <a:blip r:embed="rId5">
            <a:alphaModFix/>
          </a:blip>
          <a:stretch>
            <a:fillRect/>
          </a:stretch>
        </p:blipFill>
        <p:spPr>
          <a:xfrm>
            <a:off x="3788050" y="2411249"/>
            <a:ext cx="557225" cy="618651"/>
          </a:xfrm>
          <a:prstGeom prst="rect">
            <a:avLst/>
          </a:prstGeom>
          <a:noFill/>
          <a:ln>
            <a:noFill/>
          </a:ln>
        </p:spPr>
      </p:pic>
      <p:pic>
        <p:nvPicPr>
          <p:cNvPr id="203" name="Google Shape;203;p25"/>
          <p:cNvPicPr preferRelativeResize="0"/>
          <p:nvPr/>
        </p:nvPicPr>
        <p:blipFill>
          <a:blip r:embed="rId6">
            <a:alphaModFix/>
          </a:blip>
          <a:stretch>
            <a:fillRect/>
          </a:stretch>
        </p:blipFill>
        <p:spPr>
          <a:xfrm>
            <a:off x="4471275" y="5495163"/>
            <a:ext cx="557225" cy="613825"/>
          </a:xfrm>
          <a:prstGeom prst="rect">
            <a:avLst/>
          </a:prstGeom>
          <a:noFill/>
          <a:ln>
            <a:noFill/>
          </a:ln>
        </p:spPr>
      </p:pic>
      <p:pic>
        <p:nvPicPr>
          <p:cNvPr id="204" name="Google Shape;204;p25"/>
          <p:cNvPicPr preferRelativeResize="0"/>
          <p:nvPr/>
        </p:nvPicPr>
        <p:blipFill>
          <a:blip r:embed="rId6">
            <a:alphaModFix/>
          </a:blip>
          <a:stretch>
            <a:fillRect/>
          </a:stretch>
        </p:blipFill>
        <p:spPr>
          <a:xfrm>
            <a:off x="4471275" y="5046963"/>
            <a:ext cx="557225" cy="613825"/>
          </a:xfrm>
          <a:prstGeom prst="rect">
            <a:avLst/>
          </a:prstGeom>
          <a:noFill/>
          <a:ln>
            <a:noFill/>
          </a:ln>
        </p:spPr>
      </p:pic>
      <p:cxnSp>
        <p:nvCxnSpPr>
          <p:cNvPr id="205" name="Google Shape;205;p25"/>
          <p:cNvCxnSpPr/>
          <p:nvPr/>
        </p:nvCxnSpPr>
        <p:spPr>
          <a:xfrm rot="10800000" flipH="1">
            <a:off x="5490400" y="4013263"/>
            <a:ext cx="6397200" cy="4500"/>
          </a:xfrm>
          <a:prstGeom prst="straightConnector1">
            <a:avLst/>
          </a:prstGeom>
          <a:noFill/>
          <a:ln w="28575" cap="flat" cmpd="sng">
            <a:solidFill>
              <a:schemeClr val="dk2"/>
            </a:solidFill>
            <a:prstDash val="solid"/>
            <a:round/>
            <a:headEnd type="none" w="med" len="med"/>
            <a:tailEnd type="none" w="med" len="med"/>
          </a:ln>
        </p:spPr>
      </p:cxnSp>
      <p:pic>
        <p:nvPicPr>
          <p:cNvPr id="206" name="Google Shape;206;p25"/>
          <p:cNvPicPr preferRelativeResize="0"/>
          <p:nvPr/>
        </p:nvPicPr>
        <p:blipFill rotWithShape="1">
          <a:blip r:embed="rId7">
            <a:alphaModFix/>
          </a:blip>
          <a:srcRect l="31778" t="38303" r="36761" b="33382"/>
          <a:stretch/>
        </p:blipFill>
        <p:spPr>
          <a:xfrm>
            <a:off x="5602975" y="3771012"/>
            <a:ext cx="557225" cy="507601"/>
          </a:xfrm>
          <a:prstGeom prst="rect">
            <a:avLst/>
          </a:prstGeom>
          <a:noFill/>
          <a:ln>
            <a:noFill/>
          </a:ln>
        </p:spPr>
      </p:pic>
      <p:pic>
        <p:nvPicPr>
          <p:cNvPr id="207" name="Google Shape;207;p25"/>
          <p:cNvPicPr preferRelativeResize="0"/>
          <p:nvPr/>
        </p:nvPicPr>
        <p:blipFill rotWithShape="1">
          <a:blip r:embed="rId7">
            <a:alphaModFix/>
          </a:blip>
          <a:srcRect l="31778" t="38303" r="36761" b="33382"/>
          <a:stretch/>
        </p:blipFill>
        <p:spPr>
          <a:xfrm>
            <a:off x="6044325" y="3771012"/>
            <a:ext cx="557225" cy="507601"/>
          </a:xfrm>
          <a:prstGeom prst="rect">
            <a:avLst/>
          </a:prstGeom>
          <a:noFill/>
          <a:ln>
            <a:noFill/>
          </a:ln>
        </p:spPr>
      </p:pic>
      <p:pic>
        <p:nvPicPr>
          <p:cNvPr id="208" name="Google Shape;208;p25"/>
          <p:cNvPicPr preferRelativeResize="0"/>
          <p:nvPr/>
        </p:nvPicPr>
        <p:blipFill rotWithShape="1">
          <a:blip r:embed="rId7">
            <a:alphaModFix/>
          </a:blip>
          <a:srcRect l="31778" t="38303" r="36761" b="33382"/>
          <a:stretch/>
        </p:blipFill>
        <p:spPr>
          <a:xfrm>
            <a:off x="6494400" y="3771012"/>
            <a:ext cx="557225" cy="507601"/>
          </a:xfrm>
          <a:prstGeom prst="rect">
            <a:avLst/>
          </a:prstGeom>
          <a:noFill/>
          <a:ln>
            <a:noFill/>
          </a:ln>
        </p:spPr>
      </p:pic>
      <p:pic>
        <p:nvPicPr>
          <p:cNvPr id="209" name="Google Shape;209;p25"/>
          <p:cNvPicPr preferRelativeResize="0"/>
          <p:nvPr/>
        </p:nvPicPr>
        <p:blipFill rotWithShape="1">
          <a:blip r:embed="rId7">
            <a:alphaModFix/>
          </a:blip>
          <a:srcRect l="31778" t="38303" r="36761" b="33382"/>
          <a:stretch/>
        </p:blipFill>
        <p:spPr>
          <a:xfrm>
            <a:off x="6942600" y="3771012"/>
            <a:ext cx="557225" cy="507601"/>
          </a:xfrm>
          <a:prstGeom prst="rect">
            <a:avLst/>
          </a:prstGeom>
          <a:noFill/>
          <a:ln>
            <a:noFill/>
          </a:ln>
        </p:spPr>
      </p:pic>
      <p:pic>
        <p:nvPicPr>
          <p:cNvPr id="210" name="Google Shape;210;p25"/>
          <p:cNvPicPr preferRelativeResize="0"/>
          <p:nvPr/>
        </p:nvPicPr>
        <p:blipFill rotWithShape="1">
          <a:blip r:embed="rId7">
            <a:alphaModFix/>
          </a:blip>
          <a:srcRect l="31778" t="38303" r="36761" b="33382"/>
          <a:stretch/>
        </p:blipFill>
        <p:spPr>
          <a:xfrm>
            <a:off x="7383950" y="3771012"/>
            <a:ext cx="557225" cy="507601"/>
          </a:xfrm>
          <a:prstGeom prst="rect">
            <a:avLst/>
          </a:prstGeom>
          <a:noFill/>
          <a:ln>
            <a:noFill/>
          </a:ln>
        </p:spPr>
      </p:pic>
      <p:pic>
        <p:nvPicPr>
          <p:cNvPr id="211" name="Google Shape;211;p25"/>
          <p:cNvPicPr preferRelativeResize="0"/>
          <p:nvPr/>
        </p:nvPicPr>
        <p:blipFill rotWithShape="1">
          <a:blip r:embed="rId7">
            <a:alphaModFix/>
          </a:blip>
          <a:srcRect l="31778" t="38303" r="36761" b="33382"/>
          <a:stretch/>
        </p:blipFill>
        <p:spPr>
          <a:xfrm>
            <a:off x="7834025" y="3771012"/>
            <a:ext cx="557225" cy="507601"/>
          </a:xfrm>
          <a:prstGeom prst="rect">
            <a:avLst/>
          </a:prstGeom>
          <a:noFill/>
          <a:ln>
            <a:noFill/>
          </a:ln>
        </p:spPr>
      </p:pic>
      <p:pic>
        <p:nvPicPr>
          <p:cNvPr id="212" name="Google Shape;212;p25"/>
          <p:cNvPicPr preferRelativeResize="0"/>
          <p:nvPr/>
        </p:nvPicPr>
        <p:blipFill rotWithShape="1">
          <a:blip r:embed="rId7">
            <a:alphaModFix/>
          </a:blip>
          <a:srcRect l="31778" t="38303" r="36761" b="33382"/>
          <a:stretch/>
        </p:blipFill>
        <p:spPr>
          <a:xfrm>
            <a:off x="8273500" y="3771012"/>
            <a:ext cx="557225" cy="507601"/>
          </a:xfrm>
          <a:prstGeom prst="rect">
            <a:avLst/>
          </a:prstGeom>
          <a:noFill/>
          <a:ln>
            <a:noFill/>
          </a:ln>
        </p:spPr>
      </p:pic>
      <p:pic>
        <p:nvPicPr>
          <p:cNvPr id="213" name="Google Shape;213;p25"/>
          <p:cNvPicPr preferRelativeResize="0"/>
          <p:nvPr/>
        </p:nvPicPr>
        <p:blipFill rotWithShape="1">
          <a:blip r:embed="rId7">
            <a:alphaModFix/>
          </a:blip>
          <a:srcRect l="31778" t="38303" r="36761" b="33382"/>
          <a:stretch/>
        </p:blipFill>
        <p:spPr>
          <a:xfrm>
            <a:off x="8714850" y="3771012"/>
            <a:ext cx="557225" cy="507601"/>
          </a:xfrm>
          <a:prstGeom prst="rect">
            <a:avLst/>
          </a:prstGeom>
          <a:noFill/>
          <a:ln>
            <a:noFill/>
          </a:ln>
        </p:spPr>
      </p:pic>
      <p:pic>
        <p:nvPicPr>
          <p:cNvPr id="214" name="Google Shape;214;p25"/>
          <p:cNvPicPr preferRelativeResize="0"/>
          <p:nvPr/>
        </p:nvPicPr>
        <p:blipFill rotWithShape="1">
          <a:blip r:embed="rId7">
            <a:alphaModFix/>
          </a:blip>
          <a:srcRect l="31778" t="38303" r="36761" b="33382"/>
          <a:stretch/>
        </p:blipFill>
        <p:spPr>
          <a:xfrm>
            <a:off x="9164925" y="3771012"/>
            <a:ext cx="557225" cy="507601"/>
          </a:xfrm>
          <a:prstGeom prst="rect">
            <a:avLst/>
          </a:prstGeom>
          <a:noFill/>
          <a:ln>
            <a:noFill/>
          </a:ln>
        </p:spPr>
      </p:pic>
      <p:pic>
        <p:nvPicPr>
          <p:cNvPr id="215" name="Google Shape;215;p25"/>
          <p:cNvPicPr preferRelativeResize="0"/>
          <p:nvPr/>
        </p:nvPicPr>
        <p:blipFill>
          <a:blip r:embed="rId8">
            <a:alphaModFix/>
          </a:blip>
          <a:stretch>
            <a:fillRect/>
          </a:stretch>
        </p:blipFill>
        <p:spPr>
          <a:xfrm>
            <a:off x="10056350" y="3795836"/>
            <a:ext cx="507600" cy="507600"/>
          </a:xfrm>
          <a:prstGeom prst="rect">
            <a:avLst/>
          </a:prstGeom>
          <a:noFill/>
          <a:ln>
            <a:noFill/>
          </a:ln>
        </p:spPr>
      </p:pic>
      <p:pic>
        <p:nvPicPr>
          <p:cNvPr id="216" name="Google Shape;216;p25"/>
          <p:cNvPicPr preferRelativeResize="0"/>
          <p:nvPr/>
        </p:nvPicPr>
        <p:blipFill>
          <a:blip r:embed="rId8">
            <a:alphaModFix/>
          </a:blip>
          <a:stretch>
            <a:fillRect/>
          </a:stretch>
        </p:blipFill>
        <p:spPr>
          <a:xfrm>
            <a:off x="10563950" y="3771011"/>
            <a:ext cx="507600" cy="507600"/>
          </a:xfrm>
          <a:prstGeom prst="rect">
            <a:avLst/>
          </a:prstGeom>
          <a:noFill/>
          <a:ln>
            <a:noFill/>
          </a:ln>
        </p:spPr>
      </p:pic>
      <p:pic>
        <p:nvPicPr>
          <p:cNvPr id="217" name="Google Shape;217;p25"/>
          <p:cNvPicPr preferRelativeResize="0"/>
          <p:nvPr/>
        </p:nvPicPr>
        <p:blipFill>
          <a:blip r:embed="rId8">
            <a:alphaModFix/>
          </a:blip>
          <a:stretch>
            <a:fillRect/>
          </a:stretch>
        </p:blipFill>
        <p:spPr>
          <a:xfrm>
            <a:off x="11071550" y="3771011"/>
            <a:ext cx="507600" cy="507600"/>
          </a:xfrm>
          <a:prstGeom prst="rect">
            <a:avLst/>
          </a:prstGeom>
          <a:noFill/>
          <a:ln>
            <a:noFill/>
          </a:ln>
        </p:spPr>
      </p:pic>
      <p:graphicFrame>
        <p:nvGraphicFramePr>
          <p:cNvPr id="218" name="Google Shape;218;p25"/>
          <p:cNvGraphicFramePr/>
          <p:nvPr/>
        </p:nvGraphicFramePr>
        <p:xfrm>
          <a:off x="6258988" y="5262063"/>
          <a:ext cx="2700000" cy="1080000"/>
        </p:xfrm>
        <a:graphic>
          <a:graphicData uri="http://schemas.openxmlformats.org/drawingml/2006/table">
            <a:tbl>
              <a:tblPr>
                <a:noFill/>
              </a:tblPr>
              <a:tblGrid>
                <a:gridCol w="54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tblGrid>
              <a:tr h="540000">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40000">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219" name="Google Shape;219;p25"/>
          <p:cNvPicPr preferRelativeResize="0"/>
          <p:nvPr/>
        </p:nvPicPr>
        <p:blipFill>
          <a:blip r:embed="rId9">
            <a:alphaModFix/>
          </a:blip>
          <a:stretch>
            <a:fillRect/>
          </a:stretch>
        </p:blipFill>
        <p:spPr>
          <a:xfrm>
            <a:off x="6259000" y="5262075"/>
            <a:ext cx="540000" cy="540000"/>
          </a:xfrm>
          <a:prstGeom prst="rect">
            <a:avLst/>
          </a:prstGeom>
          <a:noFill/>
          <a:ln>
            <a:noFill/>
          </a:ln>
        </p:spPr>
      </p:pic>
      <p:pic>
        <p:nvPicPr>
          <p:cNvPr id="220" name="Google Shape;220;p25"/>
          <p:cNvPicPr preferRelativeResize="0"/>
          <p:nvPr/>
        </p:nvPicPr>
        <p:blipFill>
          <a:blip r:embed="rId9">
            <a:alphaModFix/>
          </a:blip>
          <a:stretch>
            <a:fillRect/>
          </a:stretch>
        </p:blipFill>
        <p:spPr>
          <a:xfrm>
            <a:off x="6799000" y="5262075"/>
            <a:ext cx="540000" cy="540000"/>
          </a:xfrm>
          <a:prstGeom prst="rect">
            <a:avLst/>
          </a:prstGeom>
          <a:noFill/>
          <a:ln>
            <a:noFill/>
          </a:ln>
        </p:spPr>
      </p:pic>
      <p:pic>
        <p:nvPicPr>
          <p:cNvPr id="221" name="Google Shape;221;p25"/>
          <p:cNvPicPr preferRelativeResize="0"/>
          <p:nvPr/>
        </p:nvPicPr>
        <p:blipFill>
          <a:blip r:embed="rId9">
            <a:alphaModFix/>
          </a:blip>
          <a:stretch>
            <a:fillRect/>
          </a:stretch>
        </p:blipFill>
        <p:spPr>
          <a:xfrm>
            <a:off x="7339000" y="5262075"/>
            <a:ext cx="540000" cy="540000"/>
          </a:xfrm>
          <a:prstGeom prst="rect">
            <a:avLst/>
          </a:prstGeom>
          <a:noFill/>
          <a:ln>
            <a:noFill/>
          </a:ln>
        </p:spPr>
      </p:pic>
      <p:pic>
        <p:nvPicPr>
          <p:cNvPr id="222" name="Google Shape;222;p25"/>
          <p:cNvPicPr preferRelativeResize="0"/>
          <p:nvPr/>
        </p:nvPicPr>
        <p:blipFill>
          <a:blip r:embed="rId9">
            <a:alphaModFix/>
          </a:blip>
          <a:stretch>
            <a:fillRect/>
          </a:stretch>
        </p:blipFill>
        <p:spPr>
          <a:xfrm>
            <a:off x="7879000" y="5262075"/>
            <a:ext cx="540000" cy="540000"/>
          </a:xfrm>
          <a:prstGeom prst="rect">
            <a:avLst/>
          </a:prstGeom>
          <a:noFill/>
          <a:ln>
            <a:noFill/>
          </a:ln>
        </p:spPr>
      </p:pic>
      <p:pic>
        <p:nvPicPr>
          <p:cNvPr id="223" name="Google Shape;223;p25"/>
          <p:cNvPicPr preferRelativeResize="0"/>
          <p:nvPr/>
        </p:nvPicPr>
        <p:blipFill>
          <a:blip r:embed="rId9">
            <a:alphaModFix/>
          </a:blip>
          <a:stretch>
            <a:fillRect/>
          </a:stretch>
        </p:blipFill>
        <p:spPr>
          <a:xfrm>
            <a:off x="8419000" y="5262075"/>
            <a:ext cx="540000" cy="540000"/>
          </a:xfrm>
          <a:prstGeom prst="rect">
            <a:avLst/>
          </a:prstGeom>
          <a:noFill/>
          <a:ln>
            <a:noFill/>
          </a:ln>
        </p:spPr>
      </p:pic>
      <p:pic>
        <p:nvPicPr>
          <p:cNvPr id="224" name="Google Shape;224;p25"/>
          <p:cNvPicPr preferRelativeResize="0"/>
          <p:nvPr/>
        </p:nvPicPr>
        <p:blipFill>
          <a:blip r:embed="rId9">
            <a:alphaModFix/>
          </a:blip>
          <a:stretch>
            <a:fillRect/>
          </a:stretch>
        </p:blipFill>
        <p:spPr>
          <a:xfrm>
            <a:off x="6259000" y="5802075"/>
            <a:ext cx="540000" cy="540000"/>
          </a:xfrm>
          <a:prstGeom prst="rect">
            <a:avLst/>
          </a:prstGeom>
          <a:noFill/>
          <a:ln>
            <a:noFill/>
          </a:ln>
        </p:spPr>
      </p:pic>
      <p:pic>
        <p:nvPicPr>
          <p:cNvPr id="225" name="Google Shape;225;p25"/>
          <p:cNvPicPr preferRelativeResize="0"/>
          <p:nvPr/>
        </p:nvPicPr>
        <p:blipFill>
          <a:blip r:embed="rId9">
            <a:alphaModFix/>
          </a:blip>
          <a:stretch>
            <a:fillRect/>
          </a:stretch>
        </p:blipFill>
        <p:spPr>
          <a:xfrm>
            <a:off x="6799000" y="5802075"/>
            <a:ext cx="540000" cy="540000"/>
          </a:xfrm>
          <a:prstGeom prst="rect">
            <a:avLst/>
          </a:prstGeom>
          <a:noFill/>
          <a:ln>
            <a:noFill/>
          </a:ln>
        </p:spPr>
      </p:pic>
      <p:pic>
        <p:nvPicPr>
          <p:cNvPr id="226" name="Google Shape;226;p25"/>
          <p:cNvPicPr preferRelativeResize="0"/>
          <p:nvPr/>
        </p:nvPicPr>
        <p:blipFill>
          <a:blip r:embed="rId9">
            <a:alphaModFix/>
          </a:blip>
          <a:stretch>
            <a:fillRect/>
          </a:stretch>
        </p:blipFill>
        <p:spPr>
          <a:xfrm>
            <a:off x="7339000" y="5802075"/>
            <a:ext cx="540000" cy="540000"/>
          </a:xfrm>
          <a:prstGeom prst="rect">
            <a:avLst/>
          </a:prstGeom>
          <a:noFill/>
          <a:ln>
            <a:noFill/>
          </a:ln>
        </p:spPr>
      </p:pic>
      <p:pic>
        <p:nvPicPr>
          <p:cNvPr id="227" name="Google Shape;227;p25"/>
          <p:cNvPicPr preferRelativeResize="0"/>
          <p:nvPr/>
        </p:nvPicPr>
        <p:blipFill>
          <a:blip r:embed="rId9">
            <a:alphaModFix/>
          </a:blip>
          <a:stretch>
            <a:fillRect/>
          </a:stretch>
        </p:blipFill>
        <p:spPr>
          <a:xfrm>
            <a:off x="7879000" y="5802075"/>
            <a:ext cx="540000" cy="540000"/>
          </a:xfrm>
          <a:prstGeom prst="rect">
            <a:avLst/>
          </a:prstGeom>
          <a:noFill/>
          <a:ln>
            <a:noFill/>
          </a:ln>
        </p:spPr>
      </p:pic>
      <p:graphicFrame>
        <p:nvGraphicFramePr>
          <p:cNvPr id="228" name="Google Shape;228;p25"/>
          <p:cNvGraphicFramePr/>
          <p:nvPr/>
        </p:nvGraphicFramePr>
        <p:xfrm>
          <a:off x="9172613" y="5262063"/>
          <a:ext cx="2700000" cy="1080000"/>
        </p:xfrm>
        <a:graphic>
          <a:graphicData uri="http://schemas.openxmlformats.org/drawingml/2006/table">
            <a:tbl>
              <a:tblPr>
                <a:noFill/>
              </a:tblPr>
              <a:tblGrid>
                <a:gridCol w="54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tblGrid>
              <a:tr h="540000">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40000">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latin typeface="Century Gothic"/>
                        <a:ea typeface="Century Gothic"/>
                        <a:cs typeface="Century Gothic"/>
                        <a:sym typeface="Century Gothic"/>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229" name="Google Shape;229;p25"/>
          <p:cNvPicPr preferRelativeResize="0"/>
          <p:nvPr/>
        </p:nvPicPr>
        <p:blipFill>
          <a:blip r:embed="rId10">
            <a:alphaModFix/>
          </a:blip>
          <a:stretch>
            <a:fillRect/>
          </a:stretch>
        </p:blipFill>
        <p:spPr>
          <a:xfrm>
            <a:off x="9172625" y="5262075"/>
            <a:ext cx="540000" cy="540000"/>
          </a:xfrm>
          <a:prstGeom prst="rect">
            <a:avLst/>
          </a:prstGeom>
          <a:noFill/>
          <a:ln>
            <a:noFill/>
          </a:ln>
        </p:spPr>
      </p:pic>
      <p:pic>
        <p:nvPicPr>
          <p:cNvPr id="230" name="Google Shape;230;p25"/>
          <p:cNvPicPr preferRelativeResize="0"/>
          <p:nvPr/>
        </p:nvPicPr>
        <p:blipFill>
          <a:blip r:embed="rId10">
            <a:alphaModFix/>
          </a:blip>
          <a:stretch>
            <a:fillRect/>
          </a:stretch>
        </p:blipFill>
        <p:spPr>
          <a:xfrm>
            <a:off x="9712625" y="5262075"/>
            <a:ext cx="540000" cy="540000"/>
          </a:xfrm>
          <a:prstGeom prst="rect">
            <a:avLst/>
          </a:prstGeom>
          <a:noFill/>
          <a:ln>
            <a:noFill/>
          </a:ln>
        </p:spPr>
      </p:pic>
      <p:pic>
        <p:nvPicPr>
          <p:cNvPr id="231" name="Google Shape;231;p25"/>
          <p:cNvPicPr preferRelativeResize="0"/>
          <p:nvPr/>
        </p:nvPicPr>
        <p:blipFill>
          <a:blip r:embed="rId10">
            <a:alphaModFix/>
          </a:blip>
          <a:stretch>
            <a:fillRect/>
          </a:stretch>
        </p:blipFill>
        <p:spPr>
          <a:xfrm>
            <a:off x="8419000" y="5802075"/>
            <a:ext cx="540000" cy="540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6"/>
          <p:cNvSpPr txBox="1">
            <a:spLocks noGrp="1"/>
          </p:cNvSpPr>
          <p:nvPr>
            <p:ph type="body" idx="1"/>
          </p:nvPr>
        </p:nvSpPr>
        <p:spPr>
          <a:xfrm>
            <a:off x="360000" y="810000"/>
            <a:ext cx="11536800" cy="2962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The mathstronaut has written a calculation. </a:t>
            </a:r>
            <a:endParaRPr/>
          </a:p>
          <a:p>
            <a:pPr marL="0" lvl="0" indent="0" algn="l" rtl="0">
              <a:spcBef>
                <a:spcPts val="0"/>
              </a:spcBef>
              <a:spcAft>
                <a:spcPts val="0"/>
              </a:spcAft>
              <a:buNone/>
            </a:pPr>
            <a:endParaRPr/>
          </a:p>
          <a:p>
            <a:pPr marL="0" lvl="0" indent="0" algn="ctr" rtl="0">
              <a:spcBef>
                <a:spcPts val="0"/>
              </a:spcBef>
              <a:spcAft>
                <a:spcPts val="0"/>
              </a:spcAft>
              <a:buNone/>
            </a:pPr>
            <a:r>
              <a:rPr lang="en-GB" sz="2200" b="1"/>
              <a:t>8 + 11 = 19</a:t>
            </a:r>
            <a:endParaRPr sz="2200" b="1"/>
          </a:p>
          <a:p>
            <a:pPr marL="0" lvl="0" indent="0" algn="l" rtl="0">
              <a:spcBef>
                <a:spcPts val="0"/>
              </a:spcBef>
              <a:spcAft>
                <a:spcPts val="0"/>
              </a:spcAft>
              <a:buNone/>
            </a:pPr>
            <a:endParaRPr b="1"/>
          </a:p>
          <a:p>
            <a:pPr marL="0" lvl="0" indent="0" algn="l" rtl="0">
              <a:spcBef>
                <a:spcPts val="0"/>
              </a:spcBef>
              <a:spcAft>
                <a:spcPts val="0"/>
              </a:spcAft>
              <a:buNone/>
            </a:pPr>
            <a:r>
              <a:rPr lang="en-GB" b="1"/>
              <a:t>Which calculation could he use to check his work? </a:t>
            </a:r>
            <a:br>
              <a:rPr lang="en-GB"/>
            </a:br>
            <a:br>
              <a:rPr lang="en-GB"/>
            </a:br>
            <a:r>
              <a:rPr lang="en-GB"/>
              <a:t>Explain your answer.</a:t>
            </a:r>
            <a:endParaRPr/>
          </a:p>
        </p:txBody>
      </p:sp>
      <p:pic>
        <p:nvPicPr>
          <p:cNvPr id="238" name="Google Shape;238;p26"/>
          <p:cNvPicPr preferRelativeResize="0"/>
          <p:nvPr/>
        </p:nvPicPr>
        <p:blipFill>
          <a:blip r:embed="rId3">
            <a:alphaModFix/>
          </a:blip>
          <a:stretch>
            <a:fillRect/>
          </a:stretch>
        </p:blipFill>
        <p:spPr>
          <a:xfrm>
            <a:off x="360000" y="1024725"/>
            <a:ext cx="1643450" cy="1650325"/>
          </a:xfrm>
          <a:prstGeom prst="rect">
            <a:avLst/>
          </a:prstGeom>
          <a:noFill/>
          <a:ln>
            <a:noFill/>
          </a:ln>
        </p:spPr>
      </p:pic>
      <p:sp>
        <p:nvSpPr>
          <p:cNvPr id="239" name="Google Shape;239;p26"/>
          <p:cNvSpPr/>
          <p:nvPr/>
        </p:nvSpPr>
        <p:spPr>
          <a:xfrm>
            <a:off x="1293038" y="3967650"/>
            <a:ext cx="2151000" cy="9498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19 + 11</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0" name="Google Shape;240;p26"/>
          <p:cNvSpPr/>
          <p:nvPr/>
        </p:nvSpPr>
        <p:spPr>
          <a:xfrm>
            <a:off x="3778013" y="3967650"/>
            <a:ext cx="2151000" cy="9498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19 + 8</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1" name="Google Shape;241;p26"/>
          <p:cNvSpPr/>
          <p:nvPr/>
        </p:nvSpPr>
        <p:spPr>
          <a:xfrm>
            <a:off x="6262988" y="3967650"/>
            <a:ext cx="2151000" cy="9498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19 – 11</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2" name="Google Shape;242;p26"/>
          <p:cNvSpPr/>
          <p:nvPr/>
        </p:nvSpPr>
        <p:spPr>
          <a:xfrm>
            <a:off x="8747963" y="3967650"/>
            <a:ext cx="2151000" cy="949800"/>
          </a:xfrm>
          <a:prstGeom prst="roundRect">
            <a:avLst>
              <a:gd name="adj" fmla="val 16667"/>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19 – 8</a:t>
            </a:r>
            <a:endParaRPr kumimoji="0" sz="22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4" name="Google Shape;244;p26"/>
          <p:cNvSpPr txBox="1"/>
          <p:nvPr/>
        </p:nvSpPr>
        <p:spPr>
          <a:xfrm>
            <a:off x="347950" y="5266625"/>
            <a:ext cx="11532000" cy="890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mathstronaut could use either 19 – 11 or 19 – 8 to check the calculations as these are inverse calculations.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45" name="Google Shape;245;p26"/>
          <p:cNvSpPr/>
          <p:nvPr/>
        </p:nvSpPr>
        <p:spPr>
          <a:xfrm>
            <a:off x="6145850" y="3676875"/>
            <a:ext cx="2394000" cy="13968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6" name="Google Shape;246;p26"/>
          <p:cNvSpPr/>
          <p:nvPr/>
        </p:nvSpPr>
        <p:spPr>
          <a:xfrm>
            <a:off x="8626475" y="3676875"/>
            <a:ext cx="2394000" cy="13968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Rounded Corners 1">
            <a:extLst>
              <a:ext uri="{FF2B5EF4-FFF2-40B4-BE49-F238E27FC236}">
                <a16:creationId xmlns:a16="http://schemas.microsoft.com/office/drawing/2014/main" id="{F655EC8F-1B28-4C67-AE6E-E5AA5FBA578A}"/>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6395727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
                                        </p:tgtEl>
                                        <p:attrNameLst>
                                          <p:attrName>style.visibility</p:attrName>
                                        </p:attrNameLst>
                                      </p:cBhvr>
                                      <p:to>
                                        <p:strVal val="visible"/>
                                      </p:to>
                                    </p:set>
                                    <p:animEffect transition="in" filter="fade">
                                      <p:cBhvr>
                                        <p:cTn id="7" dur="1000"/>
                                        <p:tgtEl>
                                          <p:spTgt spid="245"/>
                                        </p:tgtEl>
                                      </p:cBhvr>
                                    </p:animEffect>
                                  </p:childTnLst>
                                </p:cTn>
                              </p:par>
                              <p:par>
                                <p:cTn id="8" presetID="10" presetClass="entr" presetSubtype="0" fill="hold" nodeType="withEffect">
                                  <p:stCondLst>
                                    <p:cond delay="0"/>
                                  </p:stCondLst>
                                  <p:childTnLst>
                                    <p:set>
                                      <p:cBhvr>
                                        <p:cTn id="9" dur="1" fill="hold">
                                          <p:stCondLst>
                                            <p:cond delay="0"/>
                                          </p:stCondLst>
                                        </p:cTn>
                                        <p:tgtEl>
                                          <p:spTgt spid="246"/>
                                        </p:tgtEl>
                                        <p:attrNameLst>
                                          <p:attrName>style.visibility</p:attrName>
                                        </p:attrNameLst>
                                      </p:cBhvr>
                                      <p:to>
                                        <p:strVal val="visible"/>
                                      </p:to>
                                    </p:set>
                                    <p:animEffect transition="in" filter="fade">
                                      <p:cBhvr>
                                        <p:cTn id="10" dur="1000"/>
                                        <p:tgtEl>
                                          <p:spTgt spid="246"/>
                                        </p:tgtEl>
                                      </p:cBhvr>
                                    </p:animEffect>
                                  </p:childTnLst>
                                </p:cTn>
                              </p:par>
                              <p:par>
                                <p:cTn id="11" presetID="10" presetClass="entr" presetSubtype="0" fill="hold" nodeType="withEffect">
                                  <p:stCondLst>
                                    <p:cond delay="0"/>
                                  </p:stCondLst>
                                  <p:childTnLst>
                                    <p:set>
                                      <p:cBhvr>
                                        <p:cTn id="12" dur="1" fill="hold">
                                          <p:stCondLst>
                                            <p:cond delay="0"/>
                                          </p:stCondLst>
                                        </p:cTn>
                                        <p:tgtEl>
                                          <p:spTgt spid="244"/>
                                        </p:tgtEl>
                                        <p:attrNameLst>
                                          <p:attrName>style.visibility</p:attrName>
                                        </p:attrNameLst>
                                      </p:cBhvr>
                                      <p:to>
                                        <p:strVal val="visible"/>
                                      </p:to>
                                    </p:set>
                                    <p:animEffect transition="in" filter="fade">
                                      <p:cBhvr>
                                        <p:cTn id="13" dur="1000"/>
                                        <p:tgtEl>
                                          <p:spTgt spid="244"/>
                                        </p:tgtEl>
                                      </p:cBhvr>
                                    </p:animEffect>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body" idx="2"/>
          </p:nvPr>
        </p:nvSpPr>
        <p:spPr>
          <a:xfrm>
            <a:off x="360000" y="1170000"/>
            <a:ext cx="11527800" cy="1233300"/>
          </a:xfrm>
          <a:prstGeom prst="rect">
            <a:avLst/>
          </a:prstGeom>
          <a:noFill/>
          <a:ln>
            <a:noFill/>
          </a:ln>
        </p:spPr>
        <p:txBody>
          <a:bodyPr spcFirstLastPara="1" wrap="square" lIns="91425" tIns="45700" rIns="91425" bIns="45700" anchor="t" anchorCtr="0">
            <a:noAutofit/>
          </a:bodyPr>
          <a:lstStyle/>
          <a:p>
            <a:pPr marL="0" indent="0"/>
            <a:r>
              <a:rPr lang="en-GB" b="1" dirty="0"/>
              <a:t>How many ways can you check the answer to this calculation is correct? </a:t>
            </a:r>
            <a:endParaRPr b="1"/>
          </a:p>
          <a:p>
            <a:pPr marL="0" lvl="0" indent="0" algn="l" rtl="0">
              <a:lnSpc>
                <a:spcPct val="150000"/>
              </a:lnSpc>
              <a:spcBef>
                <a:spcPts val="0"/>
              </a:spcBef>
              <a:spcAft>
                <a:spcPts val="0"/>
              </a:spcAft>
              <a:buClr>
                <a:schemeClr val="dk1"/>
              </a:buClr>
              <a:buSzPts val="1800"/>
              <a:buNone/>
            </a:pPr>
            <a:endParaRPr b="1"/>
          </a:p>
          <a:p>
            <a:pPr marL="0" indent="0" algn="ctr"/>
            <a:r>
              <a:rPr lang="en-GB" sz="2200" b="1" dirty="0"/>
              <a:t>Year 3: 54 + 9 = 63</a:t>
            </a:r>
          </a:p>
          <a:p>
            <a:pPr marL="0" indent="0" algn="ctr"/>
            <a:endParaRPr lang="en-GB" sz="2200" b="1" dirty="0"/>
          </a:p>
          <a:p>
            <a:pPr marL="0" indent="0" algn="ctr"/>
            <a:r>
              <a:rPr lang="en-GB" sz="2200" b="1" dirty="0"/>
              <a:t>Year 4: 154 + 9 = 163</a:t>
            </a:r>
          </a:p>
        </p:txBody>
      </p:sp>
      <p:sp>
        <p:nvSpPr>
          <p:cNvPr id="93" name="Google Shape;93;p15"/>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body" idx="1"/>
          </p:nvPr>
        </p:nvSpPr>
        <p:spPr>
          <a:xfrm>
            <a:off x="360000" y="810000"/>
            <a:ext cx="11536800" cy="15423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Which operation can we used to check this calculation?</a:t>
            </a:r>
            <a:endParaRPr b="1"/>
          </a:p>
          <a:p>
            <a:pPr marL="0" lvl="0" indent="0" algn="l" rtl="0">
              <a:lnSpc>
                <a:spcPct val="150000"/>
              </a:lnSpc>
              <a:spcBef>
                <a:spcPts val="0"/>
              </a:spcBef>
              <a:spcAft>
                <a:spcPts val="0"/>
              </a:spcAft>
              <a:buClr>
                <a:schemeClr val="dk1"/>
              </a:buClr>
              <a:buSzPts val="1800"/>
              <a:buNone/>
            </a:pPr>
            <a:endParaRPr b="1"/>
          </a:p>
          <a:p>
            <a:pPr marL="0" lvl="0" indent="0" algn="ctr" rtl="0">
              <a:lnSpc>
                <a:spcPct val="150000"/>
              </a:lnSpc>
              <a:spcBef>
                <a:spcPts val="0"/>
              </a:spcBef>
              <a:spcAft>
                <a:spcPts val="0"/>
              </a:spcAft>
              <a:buClr>
                <a:schemeClr val="dk1"/>
              </a:buClr>
              <a:buSzPts val="1800"/>
              <a:buNone/>
            </a:pPr>
            <a:r>
              <a:rPr lang="en-GB" sz="2200" b="1"/>
              <a:t>234 + 34 = 268</a:t>
            </a:r>
            <a:endParaRPr sz="2200" b="1"/>
          </a:p>
        </p:txBody>
      </p:sp>
      <p:sp>
        <p:nvSpPr>
          <p:cNvPr id="101" name="Google Shape;101;p16"/>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We can use subtraction to check this calculation.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Subtraction is the inverse of addition.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The inverse means the opposite.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8D71A1CF-45B9-4C3B-A425-3AE83BD9B9B2}"/>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08" name="Google Shape;108;p17"/>
          <p:cNvSpPr txBox="1">
            <a:spLocks noGrp="1"/>
          </p:cNvSpPr>
          <p:nvPr>
            <p:ph type="body" idx="2"/>
          </p:nvPr>
        </p:nvSpPr>
        <p:spPr>
          <a:xfrm>
            <a:off x="360000" y="1170000"/>
            <a:ext cx="11527800" cy="1226100"/>
          </a:xfrm>
          <a:prstGeom prst="rect">
            <a:avLst/>
          </a:prstGeom>
          <a:noFill/>
          <a:ln>
            <a:noFill/>
          </a:ln>
        </p:spPr>
        <p:txBody>
          <a:bodyPr spcFirstLastPara="1" wrap="square" lIns="91425" tIns="45700" rIns="91425" bIns="45700" anchor="t" anchorCtr="0">
            <a:noAutofit/>
          </a:bodyPr>
          <a:lstStyle/>
          <a:p>
            <a:pPr marL="0" indent="0"/>
            <a:r>
              <a:rPr lang="en-GB" dirty="0"/>
              <a:t>From this bar model, I can make the calculation 451 + 142 = 593. </a:t>
            </a:r>
            <a:endParaRPr/>
          </a:p>
          <a:p>
            <a:pPr marL="0" lvl="0" indent="0" algn="l" rtl="0">
              <a:lnSpc>
                <a:spcPct val="150000"/>
              </a:lnSpc>
              <a:spcBef>
                <a:spcPts val="0"/>
              </a:spcBef>
              <a:spcAft>
                <a:spcPts val="0"/>
              </a:spcAft>
              <a:buClr>
                <a:schemeClr val="dk1"/>
              </a:buClr>
              <a:buSzPts val="1800"/>
              <a:buNone/>
            </a:pPr>
            <a:r>
              <a:rPr lang="en-GB" b="1" dirty="0"/>
              <a:t>How can I use the bar model to check my answer?</a:t>
            </a:r>
          </a:p>
          <a:p>
            <a:pPr marL="0" indent="0"/>
            <a:endParaRPr lang="en-GB" b="1" dirty="0"/>
          </a:p>
          <a:p>
            <a:pPr marL="0" indent="0"/>
            <a:endParaRPr lang="en-GB" b="1" dirty="0"/>
          </a:p>
          <a:p>
            <a:pPr marL="0" indent="0"/>
            <a:endParaRPr lang="en-GB" b="1" dirty="0"/>
          </a:p>
          <a:p>
            <a:pPr marL="0" indent="0"/>
            <a:endParaRPr lang="en-GB" b="1" dirty="0"/>
          </a:p>
          <a:p>
            <a:pPr marL="0" indent="0"/>
            <a:endParaRPr lang="en-GB" b="1" dirty="0"/>
          </a:p>
          <a:p>
            <a:pPr marL="0" indent="0"/>
            <a:r>
              <a:rPr lang="en-GB" b="1" dirty="0"/>
              <a:t>How many more number sentences can you create using this bar model?</a:t>
            </a:r>
          </a:p>
        </p:txBody>
      </p:sp>
      <p:sp>
        <p:nvSpPr>
          <p:cNvPr id="110" name="Google Shape;110;p17"/>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 can use the bar model to find the inverse.</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593 – 451 = 142</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593 – 142 = 451</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graphicFrame>
        <p:nvGraphicFramePr>
          <p:cNvPr id="111" name="Google Shape;111;p17"/>
          <p:cNvGraphicFramePr/>
          <p:nvPr/>
        </p:nvGraphicFramePr>
        <p:xfrm>
          <a:off x="4013913" y="2396200"/>
          <a:ext cx="4164150" cy="1095050"/>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382850">
                  <a:extLst>
                    <a:ext uri="{9D8B030D-6E8A-4147-A177-3AD203B41FA5}">
                      <a16:colId xmlns:a16="http://schemas.microsoft.com/office/drawing/2014/main" val="20001"/>
                    </a:ext>
                  </a:extLst>
                </a:gridCol>
                <a:gridCol w="1005200">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tblGrid>
              <a:tr h="547525">
                <a:tc gridSpan="6">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593</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7525">
                <a:tc gridSpan="2">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142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gridSpan="4">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451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2" name="Rectangle: Rounded Corners 1">
            <a:extLst>
              <a:ext uri="{FF2B5EF4-FFF2-40B4-BE49-F238E27FC236}">
                <a16:creationId xmlns:a16="http://schemas.microsoft.com/office/drawing/2014/main" id="{68B0FA6A-9C79-45EE-9381-D19C8822DB25}"/>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body" idx="1"/>
          </p:nvPr>
        </p:nvSpPr>
        <p:spPr>
          <a:xfrm>
            <a:off x="360000" y="810000"/>
            <a:ext cx="6260700" cy="311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18" name="Google Shape;118;p18"/>
          <p:cNvPicPr preferRelativeResize="0"/>
          <p:nvPr/>
        </p:nvPicPr>
        <p:blipFill>
          <a:blip r:embed="rId3">
            <a:alphaModFix/>
          </a:blip>
          <a:stretch>
            <a:fillRect/>
          </a:stretch>
        </p:blipFill>
        <p:spPr>
          <a:xfrm>
            <a:off x="360000" y="1260000"/>
            <a:ext cx="11519999" cy="463728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1741</Words>
  <Application>Microsoft Office PowerPoint</Application>
  <PresentationFormat>Widescreen</PresentationFormat>
  <Paragraphs>205</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Hannah Searle</cp:lastModifiedBy>
  <cp:revision>25</cp:revision>
  <dcterms:created xsi:type="dcterms:W3CDTF">2020-09-23T10:49:46Z</dcterms:created>
  <dcterms:modified xsi:type="dcterms:W3CDTF">2020-12-06T16:07:44Z</dcterms:modified>
</cp:coreProperties>
</file>