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942" r:id="rId2"/>
    <p:sldId id="908" r:id="rId3"/>
    <p:sldId id="929" r:id="rId4"/>
    <p:sldId id="910" r:id="rId5"/>
    <p:sldId id="930" r:id="rId6"/>
    <p:sldId id="931" r:id="rId7"/>
    <p:sldId id="915" r:id="rId8"/>
    <p:sldId id="932" r:id="rId9"/>
    <p:sldId id="933" r:id="rId10"/>
    <p:sldId id="934" r:id="rId11"/>
    <p:sldId id="922" r:id="rId12"/>
    <p:sldId id="935" r:id="rId13"/>
    <p:sldId id="916" r:id="rId14"/>
    <p:sldId id="936" r:id="rId15"/>
    <p:sldId id="926" r:id="rId16"/>
    <p:sldId id="939" r:id="rId17"/>
    <p:sldId id="918" r:id="rId18"/>
    <p:sldId id="941" r:id="rId19"/>
    <p:sldId id="940" r:id="rId20"/>
    <p:sldId id="923" r:id="rId21"/>
    <p:sldId id="938" r:id="rId22"/>
    <p:sldId id="925" r:id="rId23"/>
    <p:sldId id="93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4660"/>
  </p:normalViewPr>
  <p:slideViewPr>
    <p:cSldViewPr snapToGrid="0">
      <p:cViewPr varScale="1">
        <p:scale>
          <a:sx n="114" d="100"/>
          <a:sy n="114" d="100"/>
        </p:scale>
        <p:origin x="11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03/03/2021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4 Time Lesson 4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 be able to convert between 24 hour analogue and digital clocks</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03/03/2021</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4 Time Lesson 4</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03/03/2021</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03/03/2021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53FE-3171-4BF9-896B-61C085783F4B}"/>
              </a:ext>
            </a:extLst>
          </p:cNvPr>
          <p:cNvSpPr>
            <a:spLocks noGrp="1"/>
          </p:cNvSpPr>
          <p:nvPr>
            <p:ph type="title"/>
          </p:nvPr>
        </p:nvSpPr>
        <p:spPr/>
        <p:txBody>
          <a:bodyPr/>
          <a:lstStyle/>
          <a:p>
            <a:r>
              <a:rPr lang="en-GB" dirty="0"/>
              <a:t>Can I convert between 24 hour analogue and digital clocks?</a:t>
            </a:r>
          </a:p>
        </p:txBody>
      </p:sp>
      <p:sp>
        <p:nvSpPr>
          <p:cNvPr id="3" name="Content Placeholder 2">
            <a:extLst>
              <a:ext uri="{FF2B5EF4-FFF2-40B4-BE49-F238E27FC236}">
                <a16:creationId xmlns:a16="http://schemas.microsoft.com/office/drawing/2014/main" id="{F0A30A71-C4E5-4A42-9292-BB4731D44752}"/>
              </a:ext>
            </a:extLst>
          </p:cNvPr>
          <p:cNvSpPr>
            <a:spLocks noGrp="1"/>
          </p:cNvSpPr>
          <p:nvPr>
            <p:ph idx="1"/>
          </p:nvPr>
        </p:nvSpPr>
        <p:spPr/>
        <p:txBody>
          <a:bodyPr/>
          <a:lstStyle/>
          <a:p>
            <a:r>
              <a:rPr lang="en-GB" dirty="0"/>
              <a:t>Use this game to help you:</a:t>
            </a:r>
          </a:p>
          <a:p>
            <a:endParaRPr lang="en-GB" dirty="0"/>
          </a:p>
          <a:p>
            <a:r>
              <a:rPr lang="en-GB" dirty="0"/>
              <a:t>https://www.topmarks.co.uk/time/teaching-clock</a:t>
            </a:r>
          </a:p>
        </p:txBody>
      </p:sp>
    </p:spTree>
    <p:extLst>
      <p:ext uri="{BB962C8B-B14F-4D97-AF65-F5344CB8AC3E}">
        <p14:creationId xmlns:p14="http://schemas.microsoft.com/office/powerpoint/2010/main" val="15989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08132"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the analogue and digital times.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am                     pm                     </a:t>
            </a:r>
            <a:r>
              <a:rPr lang="en-GB" dirty="0" err="1">
                <a:latin typeface="Arial" panose="020B0604020202020204" pitchFamily="34" charset="0"/>
                <a:cs typeface="Arial" panose="020B0604020202020204" pitchFamily="34" charset="0"/>
              </a:rPr>
              <a:t>pm</a:t>
            </a:r>
            <a:r>
              <a:rPr lang="en-GB" dirty="0">
                <a:latin typeface="Arial" panose="020B0604020202020204" pitchFamily="34" charset="0"/>
                <a:cs typeface="Arial" panose="020B0604020202020204" pitchFamily="34" charset="0"/>
              </a:rPr>
              <a:t>                      am</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270250"/>
            <a:ext cx="1602105" cy="160210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728" y="2270250"/>
            <a:ext cx="1603575" cy="16035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126" y="2270250"/>
            <a:ext cx="1598223" cy="159822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172" y="2270250"/>
            <a:ext cx="1598223" cy="159822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207" y="4607947"/>
            <a:ext cx="1943209" cy="64773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55" y="5409571"/>
            <a:ext cx="1927869" cy="64262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126" y="5409571"/>
            <a:ext cx="1927869" cy="642623"/>
          </a:xfrm>
          <a:prstGeom prst="rect">
            <a:avLst/>
          </a:prstGeom>
        </p:spPr>
      </p:pic>
      <p:cxnSp>
        <p:nvCxnSpPr>
          <p:cNvPr id="3" name="Straight Connector 2"/>
          <p:cNvCxnSpPr/>
          <p:nvPr/>
        </p:nvCxnSpPr>
        <p:spPr>
          <a:xfrm>
            <a:off x="1045029" y="3868473"/>
            <a:ext cx="4158143" cy="921241"/>
          </a:xfrm>
          <a:prstGeom prst="line">
            <a:avLst/>
          </a:prstGeom>
          <a:ln w="38100">
            <a:solidFill>
              <a:srgbClr val="DA2E4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8034" y="3868473"/>
            <a:ext cx="17417" cy="739474"/>
          </a:xfrm>
          <a:prstGeom prst="line">
            <a:avLst/>
          </a:prstGeom>
          <a:ln w="38100">
            <a:solidFill>
              <a:srgbClr val="DA2E4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2" idx="2"/>
          </p:cNvCxnSpPr>
          <p:nvPr/>
        </p:nvCxnSpPr>
        <p:spPr>
          <a:xfrm flipH="1">
            <a:off x="1779905" y="3868473"/>
            <a:ext cx="2550333" cy="1861767"/>
          </a:xfrm>
          <a:prstGeom prst="line">
            <a:avLst/>
          </a:prstGeom>
          <a:ln w="38100">
            <a:solidFill>
              <a:srgbClr val="DA2E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41074" y="3868473"/>
            <a:ext cx="1733006" cy="1609218"/>
          </a:xfrm>
          <a:prstGeom prst="line">
            <a:avLst/>
          </a:prstGeom>
          <a:ln w="38100">
            <a:solidFill>
              <a:srgbClr val="DA2E4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9F8B82-B5AF-45A3-A41F-00EEFDA8AD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3173" y="4805915"/>
            <a:ext cx="1608149" cy="536049"/>
          </a:xfrm>
          <a:prstGeom prst="rect">
            <a:avLst/>
          </a:prstGeom>
        </p:spPr>
      </p:pic>
    </p:spTree>
    <p:extLst>
      <p:ext uri="{BB962C8B-B14F-4D97-AF65-F5344CB8AC3E}">
        <p14:creationId xmlns:p14="http://schemas.microsoft.com/office/powerpoint/2010/main" val="283699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Helen leaves school at the time shown.</a:t>
            </a:r>
          </a:p>
          <a:p>
            <a:r>
              <a:rPr lang="en-GB" dirty="0">
                <a:latin typeface="Arial" panose="020B0604020202020204" pitchFamily="34" charset="0"/>
                <a:cs typeface="Arial" panose="020B0604020202020204" pitchFamily="34" charset="0"/>
              </a:rPr>
              <a:t>She arrives at the football ground 50 </a:t>
            </a:r>
          </a:p>
          <a:p>
            <a:r>
              <a:rPr lang="en-GB" dirty="0">
                <a:latin typeface="Arial" panose="020B0604020202020204" pitchFamily="34" charset="0"/>
                <a:cs typeface="Arial" panose="020B0604020202020204" pitchFamily="34" charset="0"/>
              </a:rPr>
              <a:t>minutes later and has 1 hour of training. </a:t>
            </a:r>
          </a:p>
          <a:p>
            <a:r>
              <a:rPr lang="en-GB" dirty="0">
                <a:latin typeface="Arial" panose="020B0604020202020204" pitchFamily="34" charset="0"/>
                <a:cs typeface="Arial" panose="020B0604020202020204" pitchFamily="34" charset="0"/>
              </a:rPr>
              <a:t>She arrives home 35 minutes later.</a:t>
            </a:r>
          </a:p>
          <a:p>
            <a:r>
              <a:rPr lang="en-GB" dirty="0">
                <a:latin typeface="Arial" panose="020B0604020202020204" pitchFamily="34" charset="0"/>
                <a:cs typeface="Arial" panose="020B0604020202020204" pitchFamily="34" charset="0"/>
              </a:rPr>
              <a:t>Show what time Helen gets home in </a:t>
            </a:r>
          </a:p>
          <a:p>
            <a:r>
              <a:rPr lang="en-GB" dirty="0">
                <a:latin typeface="Arial" panose="020B0604020202020204" pitchFamily="34" charset="0"/>
                <a:cs typeface="Arial" panose="020B0604020202020204" pitchFamily="34" charset="0"/>
              </a:rPr>
              <a:t>24 hour digital format.</a:t>
            </a:r>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318" y="1654696"/>
            <a:ext cx="2381250" cy="2381250"/>
          </a:xfrm>
          <a:prstGeom prst="rect">
            <a:avLst/>
          </a:prstGeom>
          <a:solidFill>
            <a:schemeClr val="tx1"/>
          </a:solidFill>
        </p:spPr>
      </p:pic>
    </p:spTree>
    <p:extLst>
      <p:ext uri="{BB962C8B-B14F-4D97-AF65-F5344CB8AC3E}">
        <p14:creationId xmlns:p14="http://schemas.microsoft.com/office/powerpoint/2010/main" val="415842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Helen leaves school at the time shown.</a:t>
            </a:r>
          </a:p>
          <a:p>
            <a:r>
              <a:rPr lang="en-GB" dirty="0">
                <a:latin typeface="Arial" panose="020B0604020202020204" pitchFamily="34" charset="0"/>
                <a:cs typeface="Arial" panose="020B0604020202020204" pitchFamily="34" charset="0"/>
              </a:rPr>
              <a:t>She arrives at the football ground 50 </a:t>
            </a:r>
          </a:p>
          <a:p>
            <a:r>
              <a:rPr lang="en-GB" dirty="0">
                <a:latin typeface="Arial" panose="020B0604020202020204" pitchFamily="34" charset="0"/>
                <a:cs typeface="Arial" panose="020B0604020202020204" pitchFamily="34" charset="0"/>
              </a:rPr>
              <a:t>minutes later and has 1 hour of training. </a:t>
            </a:r>
          </a:p>
          <a:p>
            <a:r>
              <a:rPr lang="en-GB" dirty="0">
                <a:latin typeface="Arial" panose="020B0604020202020204" pitchFamily="34" charset="0"/>
                <a:cs typeface="Arial" panose="020B0604020202020204" pitchFamily="34" charset="0"/>
              </a:rPr>
              <a:t>She arrives home 35 minutes later.</a:t>
            </a:r>
          </a:p>
          <a:p>
            <a:r>
              <a:rPr lang="en-GB" dirty="0">
                <a:latin typeface="Arial" panose="020B0604020202020204" pitchFamily="34" charset="0"/>
                <a:cs typeface="Arial" panose="020B0604020202020204" pitchFamily="34" charset="0"/>
              </a:rPr>
              <a:t>Show what time Helen gets home in </a:t>
            </a:r>
          </a:p>
          <a:p>
            <a:r>
              <a:rPr lang="en-GB" dirty="0">
                <a:latin typeface="Arial" panose="020B0604020202020204" pitchFamily="34" charset="0"/>
                <a:cs typeface="Arial" panose="020B0604020202020204" pitchFamily="34" charset="0"/>
              </a:rPr>
              <a:t>24 hour digital format.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17:50</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50 minutes later than 15:25 is 16:15.</a:t>
            </a:r>
          </a:p>
          <a:p>
            <a:r>
              <a:rPr lang="en-GB" b="1" dirty="0">
                <a:solidFill>
                  <a:srgbClr val="DA2E41"/>
                </a:solidFill>
                <a:latin typeface="Arial" panose="020B0604020202020204" pitchFamily="34" charset="0"/>
                <a:cs typeface="Arial" panose="020B0604020202020204" pitchFamily="34" charset="0"/>
              </a:rPr>
              <a:t>I hour training takes us to 17:15.</a:t>
            </a:r>
          </a:p>
          <a:p>
            <a:r>
              <a:rPr lang="en-GB" b="1" dirty="0">
                <a:solidFill>
                  <a:srgbClr val="DA2E41"/>
                </a:solidFill>
                <a:latin typeface="Arial" panose="020B0604020202020204" pitchFamily="34" charset="0"/>
                <a:cs typeface="Arial" panose="020B0604020202020204" pitchFamily="34" charset="0"/>
              </a:rPr>
              <a:t>35 minutes later than 17:15 is 17:50.</a:t>
            </a:r>
          </a:p>
          <a:p>
            <a:r>
              <a:rPr lang="en-GB" b="1" dirty="0">
                <a:solidFill>
                  <a:srgbClr val="DA2E41"/>
                </a:solidFill>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318" y="1654696"/>
            <a:ext cx="2381250" cy="2381250"/>
          </a:xfrm>
          <a:prstGeom prst="rect">
            <a:avLst/>
          </a:prstGeom>
        </p:spPr>
      </p:pic>
    </p:spTree>
    <p:extLst>
      <p:ext uri="{BB962C8B-B14F-4D97-AF65-F5344CB8AC3E}">
        <p14:creationId xmlns:p14="http://schemas.microsoft.com/office/powerpoint/2010/main" val="120197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Tommy arrives at school at the time shown.</a:t>
            </a:r>
          </a:p>
          <a:p>
            <a:r>
              <a:rPr lang="en-GB" dirty="0">
                <a:latin typeface="Arial" panose="020B0604020202020204" pitchFamily="34" charset="0"/>
                <a:cs typeface="Arial" panose="020B0604020202020204" pitchFamily="34" charset="0"/>
              </a:rPr>
              <a:t>He has registration for 25 minutes followed </a:t>
            </a:r>
          </a:p>
          <a:p>
            <a:r>
              <a:rPr lang="en-GB" dirty="0">
                <a:latin typeface="Arial" panose="020B0604020202020204" pitchFamily="34" charset="0"/>
                <a:cs typeface="Arial" panose="020B0604020202020204" pitchFamily="34" charset="0"/>
              </a:rPr>
              <a:t>by a maths lesson lasting 1 hour and 10 </a:t>
            </a:r>
          </a:p>
          <a:p>
            <a:r>
              <a:rPr lang="en-GB" dirty="0">
                <a:latin typeface="Arial" panose="020B0604020202020204" pitchFamily="34" charset="0"/>
                <a:cs typeface="Arial" panose="020B0604020202020204" pitchFamily="34" charset="0"/>
              </a:rPr>
              <a:t>minutes. Assembly is next which lasts for</a:t>
            </a:r>
          </a:p>
          <a:p>
            <a:r>
              <a:rPr lang="en-GB" dirty="0">
                <a:latin typeface="Arial" panose="020B0604020202020204" pitchFamily="34" charset="0"/>
                <a:cs typeface="Arial" panose="020B0604020202020204" pitchFamily="34" charset="0"/>
              </a:rPr>
              <a:t>15minutes. After assembly is break time.</a:t>
            </a:r>
          </a:p>
          <a:p>
            <a:r>
              <a:rPr lang="en-GB" dirty="0">
                <a:latin typeface="Arial" panose="020B0604020202020204" pitchFamily="34" charset="0"/>
                <a:cs typeface="Arial" panose="020B0604020202020204" pitchFamily="34" charset="0"/>
              </a:rPr>
              <a:t>Show what time Tommy has break in 24 </a:t>
            </a:r>
          </a:p>
          <a:p>
            <a:r>
              <a:rPr lang="en-GB" dirty="0">
                <a:latin typeface="Arial" panose="020B0604020202020204" pitchFamily="34" charset="0"/>
                <a:cs typeface="Arial" panose="020B0604020202020204" pitchFamily="34" charset="0"/>
              </a:rPr>
              <a:t>hour clock time.</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DEE4F97-B205-4BCA-A136-E0C6A79CB93B}"/>
              </a:ext>
            </a:extLst>
          </p:cNvPr>
          <p:cNvSpPr/>
          <p:nvPr/>
        </p:nvSpPr>
        <p:spPr>
          <a:xfrm>
            <a:off x="299293" y="5780890"/>
            <a:ext cx="8726244" cy="45720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If on Wednesday Tommy arrived 17 minutes later than usual, what time did he arrive at school and how long would he be in registration for?</a:t>
            </a:r>
            <a:endParaRPr lang="en-GB" dirty="0">
              <a:solidFill>
                <a:sysClr val="windowText" lastClr="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185" y="1732087"/>
            <a:ext cx="2143227" cy="2143227"/>
          </a:xfrm>
          <a:prstGeom prst="rect">
            <a:avLst/>
          </a:prstGeom>
        </p:spPr>
      </p:pic>
    </p:spTree>
    <p:extLst>
      <p:ext uri="{BB962C8B-B14F-4D97-AF65-F5344CB8AC3E}">
        <p14:creationId xmlns:p14="http://schemas.microsoft.com/office/powerpoint/2010/main" val="44505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Tommy arrives at school at the time shown.</a:t>
            </a:r>
          </a:p>
          <a:p>
            <a:r>
              <a:rPr lang="en-GB" dirty="0">
                <a:latin typeface="Arial" panose="020B0604020202020204" pitchFamily="34" charset="0"/>
                <a:cs typeface="Arial" panose="020B0604020202020204" pitchFamily="34" charset="0"/>
              </a:rPr>
              <a:t>He has registration for 25 minutes followed </a:t>
            </a:r>
          </a:p>
          <a:p>
            <a:r>
              <a:rPr lang="en-GB" dirty="0">
                <a:latin typeface="Arial" panose="020B0604020202020204" pitchFamily="34" charset="0"/>
                <a:cs typeface="Arial" panose="020B0604020202020204" pitchFamily="34" charset="0"/>
              </a:rPr>
              <a:t>by a maths lesson lasting 1 hour and 10 </a:t>
            </a:r>
          </a:p>
          <a:p>
            <a:r>
              <a:rPr lang="en-GB" dirty="0">
                <a:latin typeface="Arial" panose="020B0604020202020204" pitchFamily="34" charset="0"/>
                <a:cs typeface="Arial" panose="020B0604020202020204" pitchFamily="34" charset="0"/>
              </a:rPr>
              <a:t>minutes. Assembly is next which lasts for</a:t>
            </a:r>
          </a:p>
          <a:p>
            <a:r>
              <a:rPr lang="en-GB" dirty="0">
                <a:latin typeface="Arial" panose="020B0604020202020204" pitchFamily="34" charset="0"/>
                <a:cs typeface="Arial" panose="020B0604020202020204" pitchFamily="34" charset="0"/>
              </a:rPr>
              <a:t>15minutes. After assembly is break time.</a:t>
            </a:r>
          </a:p>
          <a:p>
            <a:r>
              <a:rPr lang="en-GB" dirty="0">
                <a:latin typeface="Arial" panose="020B0604020202020204" pitchFamily="34" charset="0"/>
                <a:cs typeface="Arial" panose="020B0604020202020204" pitchFamily="34" charset="0"/>
              </a:rPr>
              <a:t>Show what time Tommy has break in 24 </a:t>
            </a:r>
          </a:p>
          <a:p>
            <a:r>
              <a:rPr lang="en-GB" dirty="0">
                <a:latin typeface="Arial" panose="020B0604020202020204" pitchFamily="34" charset="0"/>
                <a:cs typeface="Arial" panose="020B0604020202020204" pitchFamily="34" charset="0"/>
              </a:rPr>
              <a:t>hour clock time.</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10:45</a:t>
            </a:r>
          </a:p>
          <a:p>
            <a:r>
              <a:rPr lang="en-GB" b="1" dirty="0">
                <a:solidFill>
                  <a:srgbClr val="DA2E41"/>
                </a:solidFill>
                <a:latin typeface="Arial" panose="020B0604020202020204" pitchFamily="34" charset="0"/>
                <a:cs typeface="Arial" panose="020B0604020202020204" pitchFamily="34" charset="0"/>
              </a:rPr>
              <a:t>He arrives at 08:55, 25 minutes later is the end of registration at 09:20. Then maths lasts until 10:30 followed by another 15 minutes for assembly taking us to 10:45 the start of Break Time.</a:t>
            </a: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DEE4F97-B205-4BCA-A136-E0C6A79CB93B}"/>
              </a:ext>
            </a:extLst>
          </p:cNvPr>
          <p:cNvSpPr/>
          <p:nvPr/>
        </p:nvSpPr>
        <p:spPr>
          <a:xfrm>
            <a:off x="177800" y="5827302"/>
            <a:ext cx="8726244" cy="45720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If on Wednesday Tommy arrived 17 minutes later than usual, what time did he arrive at school and how long would he be in registration for?   </a:t>
            </a:r>
            <a:r>
              <a:rPr lang="en-GB" sz="1400" b="1" i="1" dirty="0">
                <a:solidFill>
                  <a:srgbClr val="DA2E41"/>
                </a:solidFill>
                <a:latin typeface="Arial" panose="020B0604020202020204" pitchFamily="34" charset="0"/>
                <a:cs typeface="Arial" panose="020B0604020202020204" pitchFamily="34" charset="0"/>
              </a:rPr>
              <a:t>09:12          8 minutes of registration.</a:t>
            </a:r>
            <a:endParaRPr lang="en-GB" dirty="0">
              <a:solidFill>
                <a:sysClr val="windowText" lastClr="000000"/>
              </a:solidFill>
            </a:endParaRPr>
          </a:p>
        </p:txBody>
      </p:sp>
      <p:pic>
        <p:nvPicPr>
          <p:cNvPr id="7" name="Picture 6">
            <a:extLst>
              <a:ext uri="{FF2B5EF4-FFF2-40B4-BE49-F238E27FC236}">
                <a16:creationId xmlns:a16="http://schemas.microsoft.com/office/drawing/2014/main" id="{128BC148-F3AC-4DFB-A64E-5BCE6EE04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185" y="1732087"/>
            <a:ext cx="2143227" cy="2143227"/>
          </a:xfrm>
          <a:prstGeom prst="rect">
            <a:avLst/>
          </a:prstGeom>
        </p:spPr>
      </p:pic>
    </p:spTree>
    <p:extLst>
      <p:ext uri="{BB962C8B-B14F-4D97-AF65-F5344CB8AC3E}">
        <p14:creationId xmlns:p14="http://schemas.microsoft.com/office/powerpoint/2010/main" val="250481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quickest way to convert a digital 24 hour clock time to an analogue clock?</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76" y="2639242"/>
            <a:ext cx="2857500" cy="952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83" y="2142581"/>
            <a:ext cx="2381250" cy="2381250"/>
          </a:xfrm>
          <a:prstGeom prst="rect">
            <a:avLst/>
          </a:prstGeom>
        </p:spPr>
      </p:pic>
    </p:spTree>
    <p:extLst>
      <p:ext uri="{BB962C8B-B14F-4D97-AF65-F5344CB8AC3E}">
        <p14:creationId xmlns:p14="http://schemas.microsoft.com/office/powerpoint/2010/main" val="85463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quickest way to convert a digital 24 hour clock time to an analogue clock?</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Subtract 12 hours from the 24 hour digital display.</a:t>
            </a:r>
          </a:p>
          <a:p>
            <a:r>
              <a:rPr lang="en-GB" b="1" dirty="0">
                <a:solidFill>
                  <a:srgbClr val="DA2E41"/>
                </a:solidFill>
                <a:latin typeface="Arial" panose="020B0604020202020204" pitchFamily="34" charset="0"/>
                <a:cs typeface="Arial" panose="020B0604020202020204" pitchFamily="34" charset="0"/>
              </a:rPr>
              <a:t>18 – 12 = 6   so the hour hand on the analogue clock is in the 6pm section.</a:t>
            </a:r>
          </a:p>
          <a:p>
            <a:r>
              <a:rPr lang="en-GB" b="1" dirty="0">
                <a:solidFill>
                  <a:srgbClr val="DA2E41"/>
                </a:solidFill>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76" y="2639242"/>
            <a:ext cx="2857500" cy="952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83" y="2142581"/>
            <a:ext cx="2381250" cy="2381250"/>
          </a:xfrm>
          <a:prstGeom prst="rect">
            <a:avLst/>
          </a:prstGeom>
        </p:spPr>
      </p:pic>
    </p:spTree>
    <p:extLst>
      <p:ext uri="{BB962C8B-B14F-4D97-AF65-F5344CB8AC3E}">
        <p14:creationId xmlns:p14="http://schemas.microsoft.com/office/powerpoint/2010/main" val="83840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Convert the times on these digital displays to times on analogue clocks.</a:t>
            </a:r>
          </a:p>
          <a:p>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18:00</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19:45</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02:15</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06:20</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21:12</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23:56</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00:04</a:t>
            </a:r>
          </a:p>
          <a:p>
            <a:endParaRPr lang="en-GB" b="1" dirty="0">
              <a:solidFill>
                <a:srgbClr val="DA2E4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14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Convert the times on these digital displays to times on analogue clocks.</a:t>
            </a:r>
          </a:p>
          <a:p>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18:00</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19:45</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02:15</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06:20</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21:12</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23:56</a:t>
            </a:r>
          </a:p>
          <a:p>
            <a:pPr marL="342900" indent="-342900">
              <a:buAutoNum type="alphaLcPeriod"/>
            </a:pPr>
            <a:endParaRPr lang="en-GB" dirty="0">
              <a:latin typeface="Arial" panose="020B0604020202020204" pitchFamily="34" charset="0"/>
              <a:cs typeface="Arial" panose="020B0604020202020204" pitchFamily="34" charset="0"/>
            </a:endParaRPr>
          </a:p>
          <a:p>
            <a:pPr marL="342900" indent="-342900">
              <a:buAutoNum type="alphaLcPeriod"/>
            </a:pPr>
            <a:r>
              <a:rPr lang="en-GB" dirty="0">
                <a:latin typeface="Arial" panose="020B0604020202020204" pitchFamily="34" charset="0"/>
                <a:cs typeface="Arial" panose="020B0604020202020204" pitchFamily="34" charset="0"/>
              </a:rPr>
              <a:t>00:04</a:t>
            </a:r>
          </a:p>
          <a:p>
            <a:endParaRPr lang="en-GB" b="1" dirty="0">
              <a:solidFill>
                <a:srgbClr val="DA2E4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2" descr="Image result for blank clock faces">
            <a:extLst>
              <a:ext uri="{FF2B5EF4-FFF2-40B4-BE49-F238E27FC236}">
                <a16:creationId xmlns:a16="http://schemas.microsoft.com/office/drawing/2014/main" id="{8A65B8E5-82DD-4A84-95AE-913C622E7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02" y="2296633"/>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lank clock faces">
            <a:extLst>
              <a:ext uri="{FF2B5EF4-FFF2-40B4-BE49-F238E27FC236}">
                <a16:creationId xmlns:a16="http://schemas.microsoft.com/office/drawing/2014/main" id="{3FB86208-AA75-4C6A-8947-3DFDE020D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86" y="2296632"/>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lank clock faces">
            <a:extLst>
              <a:ext uri="{FF2B5EF4-FFF2-40B4-BE49-F238E27FC236}">
                <a16:creationId xmlns:a16="http://schemas.microsoft.com/office/drawing/2014/main" id="{33E3BAC4-96E7-4F96-90DB-026B81FA1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99" y="2296632"/>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blank clock faces">
            <a:extLst>
              <a:ext uri="{FF2B5EF4-FFF2-40B4-BE49-F238E27FC236}">
                <a16:creationId xmlns:a16="http://schemas.microsoft.com/office/drawing/2014/main" id="{21340AAF-C24C-4076-865F-090EC5048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99" y="4294984"/>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blank clock faces">
            <a:extLst>
              <a:ext uri="{FF2B5EF4-FFF2-40B4-BE49-F238E27FC236}">
                <a16:creationId xmlns:a16="http://schemas.microsoft.com/office/drawing/2014/main" id="{DDBC08B9-BB4A-4C91-80A3-3EE9730CA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86" y="4294984"/>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blank clock faces">
            <a:extLst>
              <a:ext uri="{FF2B5EF4-FFF2-40B4-BE49-F238E27FC236}">
                <a16:creationId xmlns:a16="http://schemas.microsoft.com/office/drawing/2014/main" id="{7D9C0A77-8FEF-4257-B3F0-160D97863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02" y="4294984"/>
            <a:ext cx="1690575" cy="16905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blank clock faces">
            <a:extLst>
              <a:ext uri="{FF2B5EF4-FFF2-40B4-BE49-F238E27FC236}">
                <a16:creationId xmlns:a16="http://schemas.microsoft.com/office/drawing/2014/main" id="{4E10FFA6-6CC4-439A-933E-370EDF137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401" y="4294983"/>
            <a:ext cx="1690575" cy="16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5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Convert the times on these digital displays to times on analogue clocks.</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18:00						06:20 </a:t>
            </a:r>
          </a:p>
          <a:p>
            <a:r>
              <a:rPr lang="en-GB" b="1" dirty="0">
                <a:solidFill>
                  <a:srgbClr val="DA2E41"/>
                </a:solidFill>
                <a:latin typeface="Arial" panose="020B0604020202020204" pitchFamily="34" charset="0"/>
                <a:cs typeface="Arial" panose="020B0604020202020204" pitchFamily="34" charset="0"/>
              </a:rPr>
              <a:t>     </a:t>
            </a:r>
          </a:p>
          <a:p>
            <a:endParaRPr lang="en-GB" b="1" dirty="0">
              <a:solidFill>
                <a:srgbClr val="DA2E41"/>
              </a:solidFill>
              <a:latin typeface="Arial" panose="020B0604020202020204" pitchFamily="34" charset="0"/>
              <a:cs typeface="Arial" panose="020B0604020202020204" pitchFamily="34" charset="0"/>
            </a:endParaRPr>
          </a:p>
          <a:p>
            <a:pPr marL="342900" indent="-342900">
              <a:buAutoNum type="alphaLcPeriod"/>
            </a:pPr>
            <a:endParaRPr lang="en-GB" b="1" dirty="0">
              <a:solidFill>
                <a:srgbClr val="DA2E41"/>
              </a:solidFill>
              <a:latin typeface="Arial" panose="020B0604020202020204" pitchFamily="34" charset="0"/>
              <a:cs typeface="Arial" panose="020B0604020202020204" pitchFamily="34" charset="0"/>
            </a:endParaRPr>
          </a:p>
          <a:p>
            <a:pPr lvl="6"/>
            <a:r>
              <a:rPr lang="en-GB" b="1" dirty="0">
                <a:solidFill>
                  <a:srgbClr val="DA2E41"/>
                </a:solidFill>
                <a:latin typeface="Arial" panose="020B0604020202020204" pitchFamily="34" charset="0"/>
                <a:cs typeface="Arial" panose="020B0604020202020204" pitchFamily="34" charset="0"/>
              </a:rPr>
              <a:t>	</a:t>
            </a:r>
          </a:p>
          <a:p>
            <a:pPr marL="0" lvl="6"/>
            <a:r>
              <a:rPr lang="en-GB" b="1" dirty="0">
                <a:solidFill>
                  <a:srgbClr val="DA2E41"/>
                </a:solidFill>
                <a:latin typeface="Arial" panose="020B0604020202020204" pitchFamily="34" charset="0"/>
                <a:cs typeface="Arial" panose="020B0604020202020204" pitchFamily="34" charset="0"/>
              </a:rPr>
              <a:t>19:45						21:12</a:t>
            </a:r>
          </a:p>
          <a:p>
            <a:endParaRPr lang="en-GB" b="1" dirty="0">
              <a:solidFill>
                <a:srgbClr val="DA2E41"/>
              </a:solidFill>
              <a:latin typeface="Arial" panose="020B0604020202020204" pitchFamily="34" charset="0"/>
              <a:cs typeface="Arial" panose="020B0604020202020204" pitchFamily="34" charset="0"/>
            </a:endParaRPr>
          </a:p>
          <a:p>
            <a:pPr marL="342900" indent="-342900">
              <a:buAutoNum type="alphaLcPeriod"/>
            </a:pPr>
            <a:endParaRPr lang="en-GB" b="1" dirty="0">
              <a:solidFill>
                <a:srgbClr val="DA2E41"/>
              </a:solidFill>
              <a:latin typeface="Arial" panose="020B0604020202020204" pitchFamily="34" charset="0"/>
              <a:cs typeface="Arial" panose="020B0604020202020204" pitchFamily="34" charset="0"/>
            </a:endParaRPr>
          </a:p>
          <a:p>
            <a:pPr marL="342900" indent="-342900">
              <a:buAutoNum type="alphaLcPeriod"/>
            </a:pPr>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02:15						 23:56 						00:04					</a:t>
            </a:r>
          </a:p>
          <a:p>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900" y="2284771"/>
            <a:ext cx="1138373" cy="11383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00" y="3515516"/>
            <a:ext cx="1138373" cy="11383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900" y="4838632"/>
            <a:ext cx="1138373" cy="113837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425" y="3534977"/>
            <a:ext cx="1103540" cy="11035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425" y="4838632"/>
            <a:ext cx="1103540" cy="11035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7318" y="4838632"/>
            <a:ext cx="1103540" cy="110354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425" y="2284771"/>
            <a:ext cx="1103540" cy="1103540"/>
          </a:xfrm>
          <a:prstGeom prst="rect">
            <a:avLst/>
          </a:prstGeom>
        </p:spPr>
      </p:pic>
      <p:sp>
        <p:nvSpPr>
          <p:cNvPr id="11" name="TextBox 10">
            <a:extLst>
              <a:ext uri="{FF2B5EF4-FFF2-40B4-BE49-F238E27FC236}">
                <a16:creationId xmlns:a16="http://schemas.microsoft.com/office/drawing/2014/main" id="{1A8767CD-1C82-441E-8371-BD097624EAC1}"/>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77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963168" cy="172354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Investigate on a 12 hour digital clock: over 12 hours, how many</a:t>
            </a:r>
          </a:p>
          <a:p>
            <a:r>
              <a:rPr lang="en-GB" dirty="0">
                <a:latin typeface="Arial" panose="020B0604020202020204" pitchFamily="34" charset="0"/>
                <a:cs typeface="Arial" panose="020B0604020202020204" pitchFamily="34" charset="0"/>
              </a:rPr>
              <a:t>times does the digit 5 appear?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b="1" dirty="0">
              <a:solidFill>
                <a:srgbClr val="DA2E4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188" y="2856956"/>
            <a:ext cx="2857500" cy="952500"/>
          </a:xfrm>
          <a:prstGeom prst="rect">
            <a:avLst/>
          </a:prstGeom>
        </p:spPr>
      </p:pic>
    </p:spTree>
    <p:extLst>
      <p:ext uri="{BB962C8B-B14F-4D97-AF65-F5344CB8AC3E}">
        <p14:creationId xmlns:p14="http://schemas.microsoft.com/office/powerpoint/2010/main" val="340117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Harry says,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True or false? Explain your thinking. </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29F058E2-B2D5-4ACF-8619-62B33D1FC283}"/>
              </a:ext>
            </a:extLst>
          </p:cNvPr>
          <p:cNvSpPr/>
          <p:nvPr/>
        </p:nvSpPr>
        <p:spPr>
          <a:xfrm>
            <a:off x="1385118" y="1808585"/>
            <a:ext cx="5111476" cy="2528284"/>
          </a:xfrm>
          <a:prstGeom prst="wedgeEllipseCallout">
            <a:avLst>
              <a:gd name="adj1" fmla="val -41273"/>
              <a:gd name="adj2" fmla="val 60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To change afternoon and evening times from 12 hour clock to 24 hour clock in the digital format, you just add a ten and two ones to the 12 hour clock number. </a:t>
            </a:r>
          </a:p>
        </p:txBody>
      </p:sp>
    </p:spTree>
    <p:extLst>
      <p:ext uri="{BB962C8B-B14F-4D97-AF65-F5344CB8AC3E}">
        <p14:creationId xmlns:p14="http://schemas.microsoft.com/office/powerpoint/2010/main" val="175899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Harry says,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True or false? Explain your thinking.</a:t>
            </a:r>
          </a:p>
          <a:p>
            <a:r>
              <a:rPr lang="en-GB" dirty="0">
                <a:solidFill>
                  <a:srgbClr val="DA2E41"/>
                </a:solidFill>
                <a:latin typeface="Arial" panose="020B0604020202020204" pitchFamily="34" charset="0"/>
                <a:cs typeface="Arial" panose="020B0604020202020204" pitchFamily="34" charset="0"/>
              </a:rPr>
              <a:t>True – Adding 12 comes from the fact that we are changing from 12 hour clock to 24 hour clock which is double 12 therefore we add 12 hours to the hour time </a:t>
            </a:r>
          </a:p>
          <a:p>
            <a:r>
              <a:rPr lang="en-GB" dirty="0">
                <a:solidFill>
                  <a:srgbClr val="DA2E41"/>
                </a:solidFill>
                <a:latin typeface="Arial" panose="020B0604020202020204" pitchFamily="34" charset="0"/>
                <a:cs typeface="Arial" panose="020B0604020202020204" pitchFamily="34" charset="0"/>
              </a:rPr>
              <a:t>e.g. 3pm = 15:00   (3 + 12 = 15)</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29F058E2-B2D5-4ACF-8619-62B33D1FC283}"/>
              </a:ext>
            </a:extLst>
          </p:cNvPr>
          <p:cNvSpPr/>
          <p:nvPr/>
        </p:nvSpPr>
        <p:spPr>
          <a:xfrm>
            <a:off x="1385118" y="1808585"/>
            <a:ext cx="5111476" cy="2528284"/>
          </a:xfrm>
          <a:prstGeom prst="wedgeEllipseCallout">
            <a:avLst>
              <a:gd name="adj1" fmla="val -41273"/>
              <a:gd name="adj2" fmla="val 60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To change afternoon and evening times from 12 hour clock to 24 hour clock in the digital format, you just add a ten and two ones to the 12 hour clock number. </a:t>
            </a:r>
          </a:p>
        </p:txBody>
      </p:sp>
    </p:spTree>
    <p:extLst>
      <p:ext uri="{BB962C8B-B14F-4D97-AF65-F5344CB8AC3E}">
        <p14:creationId xmlns:p14="http://schemas.microsoft.com/office/powerpoint/2010/main" val="320886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9" y="1755577"/>
            <a:ext cx="8783321" cy="4401205"/>
          </a:xfrm>
          <a:prstGeom prst="rect">
            <a:avLst/>
          </a:prstGeom>
          <a:noFill/>
        </p:spPr>
        <p:txBody>
          <a:bodyPr wrap="square" rtlCol="0">
            <a:spAutoFit/>
          </a:bodyPr>
          <a:lstStyle/>
          <a:p>
            <a:r>
              <a:rPr lang="en-GB" sz="2000" dirty="0">
                <a:solidFill>
                  <a:srgbClr val="388CDA"/>
                </a:solidFill>
                <a:latin typeface="Arial" panose="020B0604020202020204" pitchFamily="34" charset="0"/>
                <a:cs typeface="Arial" panose="020B0604020202020204" pitchFamily="34" charset="0"/>
              </a:rPr>
              <a:t>Three children are meeting at their local leisure centre.</a:t>
            </a:r>
          </a:p>
          <a:p>
            <a:r>
              <a:rPr lang="en-GB" sz="2000" dirty="0">
                <a:solidFill>
                  <a:srgbClr val="388CDA"/>
                </a:solidFill>
                <a:latin typeface="Arial" panose="020B0604020202020204" pitchFamily="34" charset="0"/>
                <a:cs typeface="Arial" panose="020B0604020202020204" pitchFamily="34" charset="0"/>
              </a:rPr>
              <a:t>Hollie says, </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Neil says, </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Joshua says,</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Will all the children meet at the same time?</a:t>
            </a:r>
          </a:p>
          <a:p>
            <a:r>
              <a:rPr lang="en-GB" sz="2000" dirty="0">
                <a:solidFill>
                  <a:srgbClr val="388CDA"/>
                </a:solidFill>
                <a:latin typeface="Arial" panose="020B0604020202020204" pitchFamily="34" charset="0"/>
                <a:cs typeface="Arial" panose="020B0604020202020204" pitchFamily="34" charset="0"/>
              </a:rPr>
              <a:t>Convince me.   </a:t>
            </a:r>
          </a:p>
        </p:txBody>
      </p:sp>
      <p:sp>
        <p:nvSpPr>
          <p:cNvPr id="2" name="Oval Callout 1"/>
          <p:cNvSpPr/>
          <p:nvPr/>
        </p:nvSpPr>
        <p:spPr>
          <a:xfrm>
            <a:off x="1767840" y="2151017"/>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15:20.</a:t>
            </a:r>
          </a:p>
        </p:txBody>
      </p:sp>
      <p:sp>
        <p:nvSpPr>
          <p:cNvPr id="5" name="Oval Callout 4"/>
          <p:cNvSpPr/>
          <p:nvPr/>
        </p:nvSpPr>
        <p:spPr>
          <a:xfrm>
            <a:off x="1685109" y="3252651"/>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03:20pm.</a:t>
            </a:r>
          </a:p>
        </p:txBody>
      </p:sp>
      <p:sp>
        <p:nvSpPr>
          <p:cNvPr id="7" name="Oval Callout 6"/>
          <p:cNvSpPr/>
          <p:nvPr/>
        </p:nvSpPr>
        <p:spPr>
          <a:xfrm>
            <a:off x="2041062" y="4324385"/>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twenty to three.</a:t>
            </a:r>
          </a:p>
        </p:txBody>
      </p:sp>
    </p:spTree>
    <p:extLst>
      <p:ext uri="{BB962C8B-B14F-4D97-AF65-F5344CB8AC3E}">
        <p14:creationId xmlns:p14="http://schemas.microsoft.com/office/powerpoint/2010/main" val="152691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7E7AB-D146-4B0C-9018-D1E2F22D39D6}"/>
              </a:ext>
            </a:extLst>
          </p:cNvPr>
          <p:cNvSpPr txBox="1"/>
          <p:nvPr/>
        </p:nvSpPr>
        <p:spPr>
          <a:xfrm>
            <a:off x="177799" y="1337566"/>
            <a:ext cx="8783321" cy="5016758"/>
          </a:xfrm>
          <a:prstGeom prst="rect">
            <a:avLst/>
          </a:prstGeom>
          <a:noFill/>
        </p:spPr>
        <p:txBody>
          <a:bodyPr wrap="square" rtlCol="0">
            <a:spAutoFit/>
          </a:bodyPr>
          <a:lstStyle/>
          <a:p>
            <a:r>
              <a:rPr lang="en-GB" sz="2000" dirty="0">
                <a:solidFill>
                  <a:srgbClr val="388CDA"/>
                </a:solidFill>
                <a:latin typeface="Arial" panose="020B0604020202020204" pitchFamily="34" charset="0"/>
                <a:cs typeface="Arial" panose="020B0604020202020204" pitchFamily="34" charset="0"/>
              </a:rPr>
              <a:t>Three children are meeting at their local leisure centre.</a:t>
            </a:r>
          </a:p>
          <a:p>
            <a:r>
              <a:rPr lang="en-GB" sz="2000" dirty="0">
                <a:solidFill>
                  <a:srgbClr val="388CDA"/>
                </a:solidFill>
                <a:latin typeface="Arial" panose="020B0604020202020204" pitchFamily="34" charset="0"/>
                <a:cs typeface="Arial" panose="020B0604020202020204" pitchFamily="34" charset="0"/>
              </a:rPr>
              <a:t>Hollie says, </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Neil says, </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Joshua says,</a:t>
            </a:r>
          </a:p>
          <a:p>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Will all the children meet at the same time?   </a:t>
            </a:r>
            <a:r>
              <a:rPr lang="en-GB" sz="2000" b="1" dirty="0">
                <a:solidFill>
                  <a:srgbClr val="388CDA"/>
                </a:solidFill>
                <a:latin typeface="Arial" panose="020B0604020202020204" pitchFamily="34" charset="0"/>
                <a:cs typeface="Arial" panose="020B0604020202020204" pitchFamily="34" charset="0"/>
              </a:rPr>
              <a:t>NO</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Convince me.   </a:t>
            </a:r>
            <a:r>
              <a:rPr lang="en-GB" sz="2000" b="1" dirty="0">
                <a:solidFill>
                  <a:srgbClr val="388CDA"/>
                </a:solidFill>
                <a:latin typeface="Arial" panose="020B0604020202020204" pitchFamily="34" charset="0"/>
                <a:cs typeface="Arial" panose="020B0604020202020204" pitchFamily="34" charset="0"/>
              </a:rPr>
              <a:t>Hollie and Neil will be there at the same time as they both have the same time – Hollie’s is in 24 hour clock and Neil’s is in 12 hour clock. Joshua won’t be there as the time should be twenty past three not twenty to three.</a:t>
            </a:r>
            <a:endParaRPr lang="en-GB" sz="2000" dirty="0">
              <a:solidFill>
                <a:srgbClr val="388CDA"/>
              </a:solidFill>
              <a:latin typeface="Arial" panose="020B0604020202020204" pitchFamily="34" charset="0"/>
              <a:cs typeface="Arial" panose="020B0604020202020204" pitchFamily="34" charset="0"/>
            </a:endParaRPr>
          </a:p>
        </p:txBody>
      </p:sp>
      <p:sp>
        <p:nvSpPr>
          <p:cNvPr id="2" name="Oval Callout 1"/>
          <p:cNvSpPr/>
          <p:nvPr/>
        </p:nvSpPr>
        <p:spPr>
          <a:xfrm>
            <a:off x="1619794" y="1675558"/>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15:20.</a:t>
            </a:r>
          </a:p>
        </p:txBody>
      </p:sp>
      <p:sp>
        <p:nvSpPr>
          <p:cNvPr id="5" name="Oval Callout 4"/>
          <p:cNvSpPr/>
          <p:nvPr/>
        </p:nvSpPr>
        <p:spPr>
          <a:xfrm>
            <a:off x="1497501" y="2688815"/>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03:20pm.</a:t>
            </a:r>
          </a:p>
        </p:txBody>
      </p:sp>
      <p:sp>
        <p:nvSpPr>
          <p:cNvPr id="7" name="Oval Callout 6"/>
          <p:cNvSpPr/>
          <p:nvPr/>
        </p:nvSpPr>
        <p:spPr>
          <a:xfrm>
            <a:off x="1710137" y="3692056"/>
            <a:ext cx="4293325" cy="9056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88CDA"/>
                </a:solidFill>
                <a:latin typeface="Arial" panose="020B0604020202020204" pitchFamily="34" charset="0"/>
                <a:cs typeface="Arial" panose="020B0604020202020204" pitchFamily="34" charset="0"/>
              </a:rPr>
              <a:t>We are meeting at twenty to three.</a:t>
            </a:r>
          </a:p>
        </p:txBody>
      </p:sp>
      <p:sp>
        <p:nvSpPr>
          <p:cNvPr id="9" name="TextBox 8">
            <a:extLst>
              <a:ext uri="{FF2B5EF4-FFF2-40B4-BE49-F238E27FC236}">
                <a16:creationId xmlns:a16="http://schemas.microsoft.com/office/drawing/2014/main" id="{531038F2-54FA-42D3-B2E5-8049351D0D15}"/>
              </a:ext>
            </a:extLst>
          </p:cNvPr>
          <p:cNvSpPr txBox="1"/>
          <p:nvPr/>
        </p:nvSpPr>
        <p:spPr>
          <a:xfrm>
            <a:off x="177800" y="1095462"/>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34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963168" cy="470898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Investigate on a 12 hour digital clock, over 12 hours, how many</a:t>
            </a:r>
          </a:p>
          <a:p>
            <a:r>
              <a:rPr lang="en-GB" dirty="0">
                <a:latin typeface="Arial" panose="020B0604020202020204" pitchFamily="34" charset="0"/>
                <a:cs typeface="Arial" panose="020B0604020202020204" pitchFamily="34" charset="0"/>
              </a:rPr>
              <a:t>times does the digit 5 appear?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b="1" dirty="0">
              <a:solidFill>
                <a:srgbClr val="DA2E41"/>
              </a:solidFill>
              <a:latin typeface="Arial" panose="020B0604020202020204" pitchFamily="34" charset="0"/>
              <a:cs typeface="Arial" panose="020B0604020202020204" pitchFamily="34" charset="0"/>
            </a:endParaRPr>
          </a:p>
          <a:p>
            <a:endParaRPr lang="en-GB" sz="1600" b="1" dirty="0">
              <a:solidFill>
                <a:srgbClr val="DA2E41"/>
              </a:solidFill>
              <a:latin typeface="Arial" panose="020B0604020202020204" pitchFamily="34" charset="0"/>
              <a:cs typeface="Arial" panose="020B0604020202020204" pitchFamily="34" charset="0"/>
            </a:endParaRPr>
          </a:p>
          <a:p>
            <a:endParaRPr lang="en-GB" sz="1600"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144 times.</a:t>
            </a:r>
          </a:p>
          <a:p>
            <a:r>
              <a:rPr lang="en-GB" b="1" dirty="0">
                <a:solidFill>
                  <a:srgbClr val="DA2E41"/>
                </a:solidFill>
                <a:latin typeface="Arial" panose="020B0604020202020204" pitchFamily="34" charset="0"/>
                <a:cs typeface="Arial" panose="020B0604020202020204" pitchFamily="34" charset="0"/>
              </a:rPr>
              <a:t>During the hour of 5am or 5pm there are 67 in total.</a:t>
            </a:r>
          </a:p>
          <a:p>
            <a:r>
              <a:rPr lang="en-GB" b="1" dirty="0">
                <a:solidFill>
                  <a:srgbClr val="DA2E41"/>
                </a:solidFill>
                <a:latin typeface="Arial" panose="020B0604020202020204" pitchFamily="34" charset="0"/>
                <a:cs typeface="Arial" panose="020B0604020202020204" pitchFamily="34" charset="0"/>
              </a:rPr>
              <a:t>05:00, 05:01…….., 05:05………05:15…….</a:t>
            </a:r>
          </a:p>
          <a:p>
            <a:r>
              <a:rPr lang="en-GB" b="1" dirty="0">
                <a:solidFill>
                  <a:srgbClr val="DA2E41"/>
                </a:solidFill>
                <a:latin typeface="Arial" panose="020B0604020202020204" pitchFamily="34" charset="0"/>
                <a:cs typeface="Arial" panose="020B0604020202020204" pitchFamily="34" charset="0"/>
              </a:rPr>
              <a:t>7 times in every other hour </a:t>
            </a:r>
          </a:p>
          <a:p>
            <a:r>
              <a:rPr lang="en-GB" b="1" dirty="0">
                <a:solidFill>
                  <a:srgbClr val="DA2E41"/>
                </a:solidFill>
                <a:latin typeface="Arial" panose="020B0604020202020204" pitchFamily="34" charset="0"/>
                <a:cs typeface="Arial" panose="020B0604020202020204" pitchFamily="34" charset="0"/>
              </a:rPr>
              <a:t>00:05, 00:15, 00:25, 00:35, 00:45, 00:55</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188" y="2856956"/>
            <a:ext cx="2857500" cy="952500"/>
          </a:xfrm>
          <a:prstGeom prst="rect">
            <a:avLst/>
          </a:prstGeom>
        </p:spPr>
      </p:pic>
    </p:spTree>
    <p:extLst>
      <p:ext uri="{BB962C8B-B14F-4D97-AF65-F5344CB8AC3E}">
        <p14:creationId xmlns:p14="http://schemas.microsoft.com/office/powerpoint/2010/main" val="378787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12 hour clock time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24 hour clock time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notice?</a:t>
            </a:r>
          </a:p>
          <a:p>
            <a:r>
              <a:rPr lang="en-GB" dirty="0">
                <a:latin typeface="Arial" panose="020B0604020202020204" pitchFamily="34" charset="0"/>
                <a:cs typeface="Arial" panose="020B0604020202020204" pitchFamily="34" charset="0"/>
              </a:rPr>
              <a:t>What is the same and what is different about the 12 hour and the 24 hour clock times?</a:t>
            </a:r>
            <a:endParaRPr lang="en-GB" b="1" dirty="0">
              <a:solidFill>
                <a:srgbClr val="DA2E4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250563"/>
            <a:ext cx="6334770" cy="100347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10" y="3917883"/>
            <a:ext cx="6211950" cy="1014083"/>
          </a:xfrm>
          <a:prstGeom prst="rect">
            <a:avLst/>
          </a:prstGeom>
        </p:spPr>
      </p:pic>
    </p:spTree>
    <p:extLst>
      <p:ext uri="{BB962C8B-B14F-4D97-AF65-F5344CB8AC3E}">
        <p14:creationId xmlns:p14="http://schemas.microsoft.com/office/powerpoint/2010/main" val="159106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24 hour clock time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the 24 hour clock times in digital format. What would these times be?</a:t>
            </a:r>
          </a:p>
          <a:p>
            <a:r>
              <a:rPr lang="en-GB" dirty="0">
                <a:latin typeface="Arial" panose="020B0604020202020204" pitchFamily="34" charset="0"/>
                <a:cs typeface="Arial" panose="020B0604020202020204" pitchFamily="34" charset="0"/>
              </a:rPr>
              <a:t>1pm (one o’clock in the afternoon)</a:t>
            </a:r>
          </a:p>
          <a:p>
            <a:r>
              <a:rPr lang="en-GB" dirty="0">
                <a:latin typeface="Arial" panose="020B0604020202020204" pitchFamily="34" charset="0"/>
                <a:cs typeface="Arial" panose="020B0604020202020204" pitchFamily="34" charset="0"/>
              </a:rPr>
              <a:t>9 o’clock in the morning (9am)</a:t>
            </a:r>
          </a:p>
          <a:p>
            <a:r>
              <a:rPr lang="en-GB" dirty="0">
                <a:latin typeface="Arial" panose="020B0604020202020204" pitchFamily="34" charset="0"/>
                <a:cs typeface="Arial" panose="020B0604020202020204" pitchFamily="34" charset="0"/>
              </a:rPr>
              <a:t>Midnight (middle of the night)</a:t>
            </a:r>
          </a:p>
          <a:p>
            <a:r>
              <a:rPr lang="en-GB" dirty="0">
                <a:latin typeface="Arial" panose="020B0604020202020204" pitchFamily="34" charset="0"/>
                <a:cs typeface="Arial" panose="020B0604020202020204" pitchFamily="34" charset="0"/>
              </a:rPr>
              <a:t>Half past 7 in the evening (07:30pm)</a:t>
            </a:r>
          </a:p>
          <a:p>
            <a:r>
              <a:rPr lang="en-GB" dirty="0">
                <a:latin typeface="Arial" panose="020B0604020202020204" pitchFamily="34" charset="0"/>
                <a:cs typeface="Arial" panose="020B0604020202020204" pitchFamily="34" charset="0"/>
              </a:rPr>
              <a:t>11:15pm (quarter past 11 at night)</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6" y="2341632"/>
            <a:ext cx="6211950" cy="1014083"/>
          </a:xfrm>
          <a:prstGeom prst="rect">
            <a:avLst/>
          </a:prstGeom>
        </p:spPr>
      </p:pic>
    </p:spTree>
    <p:extLst>
      <p:ext uri="{BB962C8B-B14F-4D97-AF65-F5344CB8AC3E}">
        <p14:creationId xmlns:p14="http://schemas.microsoft.com/office/powerpoint/2010/main" val="14373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24 hour clock time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the 24 hour clock times in digital format. What would these times be?</a:t>
            </a:r>
          </a:p>
          <a:p>
            <a:r>
              <a:rPr lang="en-GB" dirty="0">
                <a:latin typeface="Arial" panose="020B0604020202020204" pitchFamily="34" charset="0"/>
                <a:cs typeface="Arial" panose="020B0604020202020204" pitchFamily="34" charset="0"/>
              </a:rPr>
              <a:t>1pm (one o’clock in the afternoon)    </a:t>
            </a:r>
            <a:r>
              <a:rPr lang="en-GB" b="1" dirty="0">
                <a:solidFill>
                  <a:srgbClr val="DA2E41"/>
                </a:solidFill>
                <a:latin typeface="Arial" panose="020B0604020202020204" pitchFamily="34" charset="0"/>
                <a:cs typeface="Arial" panose="020B0604020202020204" pitchFamily="34" charset="0"/>
              </a:rPr>
              <a:t>13:00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9 o’clock in the morning (9am)   </a:t>
            </a:r>
            <a:r>
              <a:rPr lang="en-GB" b="1" dirty="0">
                <a:solidFill>
                  <a:srgbClr val="DA2E41"/>
                </a:solidFill>
                <a:latin typeface="Arial" panose="020B0604020202020204" pitchFamily="34" charset="0"/>
                <a:cs typeface="Arial" panose="020B0604020202020204" pitchFamily="34" charset="0"/>
              </a:rPr>
              <a:t>09:00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Midnight (middle of the night)    </a:t>
            </a:r>
            <a:r>
              <a:rPr lang="en-GB" b="1" dirty="0">
                <a:solidFill>
                  <a:srgbClr val="DA2E41"/>
                </a:solidFill>
                <a:latin typeface="Arial" panose="020B0604020202020204" pitchFamily="34" charset="0"/>
                <a:cs typeface="Arial" panose="020B0604020202020204" pitchFamily="34" charset="0"/>
              </a:rPr>
              <a:t>24:00 or 00:00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Half past 7 in the evening (07:30pm)   </a:t>
            </a:r>
            <a:r>
              <a:rPr lang="en-GB" b="1" dirty="0">
                <a:solidFill>
                  <a:srgbClr val="DA2E41"/>
                </a:solidFill>
                <a:latin typeface="Arial" panose="020B0604020202020204" pitchFamily="34" charset="0"/>
                <a:cs typeface="Arial" panose="020B0604020202020204" pitchFamily="34" charset="0"/>
              </a:rPr>
              <a:t>19:30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11:15pm (quarter past 11 at night)    </a:t>
            </a:r>
            <a:r>
              <a:rPr lang="en-GB" b="1" dirty="0">
                <a:solidFill>
                  <a:srgbClr val="DA2E41"/>
                </a:solidFill>
                <a:latin typeface="Arial" panose="020B0604020202020204" pitchFamily="34" charset="0"/>
                <a:cs typeface="Arial" panose="020B0604020202020204" pitchFamily="34" charset="0"/>
              </a:rPr>
              <a:t>23:15</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6" y="2341632"/>
            <a:ext cx="6211950" cy="1014083"/>
          </a:xfrm>
          <a:prstGeom prst="rect">
            <a:avLst/>
          </a:prstGeom>
        </p:spPr>
      </p:pic>
    </p:spTree>
    <p:extLst>
      <p:ext uri="{BB962C8B-B14F-4D97-AF65-F5344CB8AC3E}">
        <p14:creationId xmlns:p14="http://schemas.microsoft.com/office/powerpoint/2010/main" val="289627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7780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Write the times shown in the 24 hour clock time (digital format)</a:t>
            </a:r>
          </a:p>
          <a:p>
            <a:r>
              <a:rPr lang="en-GB" dirty="0">
                <a:latin typeface="Arial" panose="020B0604020202020204" pitchFamily="34" charset="0"/>
                <a:cs typeface="Arial" panose="020B0604020202020204" pitchFamily="34" charset="0"/>
              </a:rPr>
              <a:t>a.                              b.                              c.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b="1" dirty="0">
                <a:solidFill>
                  <a:srgbClr val="DA2E4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evening                     morning                   evening</a:t>
            </a:r>
          </a:p>
          <a:p>
            <a:r>
              <a:rPr lang="en-GB" dirty="0">
                <a:latin typeface="Arial" panose="020B0604020202020204" pitchFamily="34" charset="0"/>
                <a:cs typeface="Arial" panose="020B0604020202020204" pitchFamily="34" charset="0"/>
              </a:rPr>
              <a:t>d.                              e.                              f.  </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afternoon                  morning                   evening</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76445" y="2116362"/>
            <a:ext cx="1617345" cy="16173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63" y="2116362"/>
            <a:ext cx="1617345" cy="16173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385" y="2116362"/>
            <a:ext cx="1617345" cy="16173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45" y="4041484"/>
            <a:ext cx="1617345" cy="16173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8563" y="4041484"/>
            <a:ext cx="1617345" cy="16173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385" y="4041484"/>
            <a:ext cx="1617345" cy="1617345"/>
          </a:xfrm>
          <a:prstGeom prst="rect">
            <a:avLst/>
          </a:prstGeom>
        </p:spPr>
      </p:pic>
    </p:spTree>
    <p:extLst>
      <p:ext uri="{BB962C8B-B14F-4D97-AF65-F5344CB8AC3E}">
        <p14:creationId xmlns:p14="http://schemas.microsoft.com/office/powerpoint/2010/main" val="54181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77800" y="1808585"/>
            <a:ext cx="896317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Write the times shown in the 24 hour clock time (digital format)</a:t>
            </a:r>
          </a:p>
          <a:p>
            <a:r>
              <a:rPr lang="en-GB" dirty="0">
                <a:latin typeface="Arial" panose="020B0604020202020204" pitchFamily="34" charset="0"/>
                <a:cs typeface="Arial" panose="020B0604020202020204" pitchFamily="34" charset="0"/>
              </a:rPr>
              <a:t>a.                              b.                              c.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b="1" dirty="0">
                <a:solidFill>
                  <a:srgbClr val="DA2E41"/>
                </a:solidFill>
                <a:latin typeface="Arial" panose="020B0604020202020204" pitchFamily="34" charset="0"/>
                <a:cs typeface="Arial" panose="020B0604020202020204" pitchFamily="34" charset="0"/>
              </a:rPr>
              <a:t>             17:00                        09:00                      19:15</a:t>
            </a:r>
          </a:p>
          <a:p>
            <a:r>
              <a:rPr lang="en-GB" dirty="0">
                <a:latin typeface="Arial" panose="020B0604020202020204" pitchFamily="34" charset="0"/>
                <a:cs typeface="Arial" panose="020B0604020202020204" pitchFamily="34" charset="0"/>
              </a:rPr>
              <a:t>d.                              e.                              f.  </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r>
              <a:rPr lang="en-GB" b="1" dirty="0">
                <a:solidFill>
                  <a:srgbClr val="DA2E41"/>
                </a:solidFill>
                <a:latin typeface="Arial" panose="020B0604020202020204" pitchFamily="34" charset="0"/>
                <a:cs typeface="Arial" panose="020B0604020202020204" pitchFamily="34" charset="0"/>
              </a:rPr>
              <a:t>12:45                         03:20                      20:05</a:t>
            </a:r>
          </a:p>
          <a:p>
            <a:r>
              <a:rPr lang="en-GB" b="1" dirty="0">
                <a:solidFill>
                  <a:srgbClr val="DA2E41"/>
                </a:solidFill>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76445" y="2116362"/>
            <a:ext cx="1617345" cy="16173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63" y="2116362"/>
            <a:ext cx="1617345" cy="16173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385" y="2116362"/>
            <a:ext cx="1617345" cy="16173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45" y="4041484"/>
            <a:ext cx="1617345" cy="16173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8563" y="4041484"/>
            <a:ext cx="1617345" cy="16173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385" y="4041484"/>
            <a:ext cx="1617345" cy="1617345"/>
          </a:xfrm>
          <a:prstGeom prst="rect">
            <a:avLst/>
          </a:prstGeom>
        </p:spPr>
      </p:pic>
    </p:spTree>
    <p:extLst>
      <p:ext uri="{BB962C8B-B14F-4D97-AF65-F5344CB8AC3E}">
        <p14:creationId xmlns:p14="http://schemas.microsoft.com/office/powerpoint/2010/main" val="397564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08132"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the analogue and digital times.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am                     pm                     </a:t>
            </a:r>
            <a:r>
              <a:rPr lang="en-GB" dirty="0" err="1">
                <a:latin typeface="Arial" panose="020B0604020202020204" pitchFamily="34" charset="0"/>
                <a:cs typeface="Arial" panose="020B0604020202020204" pitchFamily="34" charset="0"/>
              </a:rPr>
              <a:t>pm</a:t>
            </a:r>
            <a:r>
              <a:rPr lang="en-GB" dirty="0">
                <a:latin typeface="Arial" panose="020B0604020202020204" pitchFamily="34" charset="0"/>
                <a:cs typeface="Arial" panose="020B0604020202020204" pitchFamily="34" charset="0"/>
              </a:rPr>
              <a:t>                      am</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270250"/>
            <a:ext cx="1602105" cy="160210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728" y="2270250"/>
            <a:ext cx="1603575" cy="16035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126" y="2270250"/>
            <a:ext cx="1598223" cy="159822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172" y="2270250"/>
            <a:ext cx="1598223" cy="159822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207" y="4607947"/>
            <a:ext cx="1943209" cy="64773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55" y="5409571"/>
            <a:ext cx="1927869" cy="64262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126" y="5409571"/>
            <a:ext cx="1927869" cy="642623"/>
          </a:xfrm>
          <a:prstGeom prst="rect">
            <a:avLst/>
          </a:prstGeom>
        </p:spPr>
      </p:pic>
      <p:pic>
        <p:nvPicPr>
          <p:cNvPr id="14" name="Picture 13">
            <a:extLst>
              <a:ext uri="{FF2B5EF4-FFF2-40B4-BE49-F238E27FC236}">
                <a16:creationId xmlns:a16="http://schemas.microsoft.com/office/drawing/2014/main" id="{ED6B6BCE-7A18-4701-AA6C-9A1F565706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3173" y="4805915"/>
            <a:ext cx="1608149" cy="536049"/>
          </a:xfrm>
          <a:prstGeom prst="rect">
            <a:avLst/>
          </a:prstGeom>
        </p:spPr>
      </p:pic>
    </p:spTree>
    <p:extLst>
      <p:ext uri="{BB962C8B-B14F-4D97-AF65-F5344CB8AC3E}">
        <p14:creationId xmlns:p14="http://schemas.microsoft.com/office/powerpoint/2010/main" val="3168070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28081</TotalTime>
  <Words>1258</Words>
  <Application>Microsoft Office PowerPoint</Application>
  <PresentationFormat>On-screen Show (4:3)</PresentationFormat>
  <Paragraphs>305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Can I convert between 24 hour analogue and digital clocks?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Nathan Turton</cp:lastModifiedBy>
  <cp:revision>618</cp:revision>
  <dcterms:created xsi:type="dcterms:W3CDTF">2018-09-08T23:27:11Z</dcterms:created>
  <dcterms:modified xsi:type="dcterms:W3CDTF">2021-03-03T14:40:27Z</dcterms:modified>
</cp:coreProperties>
</file>