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957" r:id="rId2"/>
    <p:sldId id="980" r:id="rId3"/>
    <p:sldId id="960" r:id="rId4"/>
    <p:sldId id="981" r:id="rId5"/>
    <p:sldId id="910" r:id="rId6"/>
    <p:sldId id="982" r:id="rId7"/>
    <p:sldId id="964" r:id="rId8"/>
    <p:sldId id="983" r:id="rId9"/>
    <p:sldId id="931" r:id="rId10"/>
    <p:sldId id="984" r:id="rId11"/>
    <p:sldId id="952" r:id="rId12"/>
    <p:sldId id="985" r:id="rId13"/>
    <p:sldId id="986" r:id="rId14"/>
    <p:sldId id="987" r:id="rId15"/>
    <p:sldId id="988" r:id="rId16"/>
    <p:sldId id="969" r:id="rId17"/>
    <p:sldId id="977" r:id="rId18"/>
    <p:sldId id="989" r:id="rId19"/>
    <p:sldId id="990" r:id="rId20"/>
    <p:sldId id="991" r:id="rId21"/>
    <p:sldId id="925" r:id="rId22"/>
    <p:sldId id="99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0CC1D9"/>
    <a:srgbClr val="DA2E41"/>
    <a:srgbClr val="FADF47"/>
    <a:srgbClr val="13BD8A"/>
    <a:srgbClr val="C73A43"/>
    <a:srgbClr val="EE7C3E"/>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1" d="100"/>
          <a:sy n="101"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09/04/2021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Time Lesson 4</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dirty="0">
                <a:solidFill>
                  <a:srgbClr val="388CDA"/>
                </a:solidFill>
                <a:latin typeface="Arial" panose="020B0604020202020204" pitchFamily="34" charset="0"/>
                <a:cs typeface="Arial" panose="020B0604020202020204" pitchFamily="34" charset="0"/>
              </a:rPr>
              <a:t>To be able to tell the time to the nearest minute on an analogue clock</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09/04/2021</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Time Lesson 4</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09/04/2021</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09/04/2021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949672-A422-4B20-B96B-99660C2C4B22}"/>
              </a:ext>
            </a:extLst>
          </p:cNvPr>
          <p:cNvSpPr txBox="1"/>
          <p:nvPr/>
        </p:nvSpPr>
        <p:spPr>
          <a:xfrm>
            <a:off x="160138" y="2027598"/>
            <a:ext cx="539881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Continue the pattern.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is missing in this sequence and why?</a:t>
            </a:r>
            <a:endParaRPr lang="en-GB"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6085D35E-1BA3-4991-AEBA-90D49D595EEE}"/>
              </a:ext>
            </a:extLst>
          </p:cNvPr>
          <p:cNvGraphicFramePr>
            <a:graphicFrameLocks noGrp="1"/>
          </p:cNvGraphicFramePr>
          <p:nvPr>
            <p:extLst>
              <p:ext uri="{D42A27DB-BD31-4B8C-83A1-F6EECF244321}">
                <p14:modId xmlns:p14="http://schemas.microsoft.com/office/powerpoint/2010/main" val="1909307851"/>
              </p:ext>
            </p:extLst>
          </p:nvPr>
        </p:nvGraphicFramePr>
        <p:xfrm>
          <a:off x="160138" y="4093272"/>
          <a:ext cx="8823724" cy="2077584"/>
        </p:xfrm>
        <a:graphic>
          <a:graphicData uri="http://schemas.openxmlformats.org/drawingml/2006/table">
            <a:tbl>
              <a:tblPr firstRow="1" bandRow="1">
                <a:tableStyleId>{5C22544A-7EE6-4342-B048-85BDC9FD1C3A}</a:tableStyleId>
              </a:tblPr>
              <a:tblGrid>
                <a:gridCol w="1010139">
                  <a:extLst>
                    <a:ext uri="{9D8B030D-6E8A-4147-A177-3AD203B41FA5}">
                      <a16:colId xmlns:a16="http://schemas.microsoft.com/office/drawing/2014/main" val="466274036"/>
                    </a:ext>
                  </a:extLst>
                </a:gridCol>
                <a:gridCol w="1249196">
                  <a:extLst>
                    <a:ext uri="{9D8B030D-6E8A-4147-A177-3AD203B41FA5}">
                      <a16:colId xmlns:a16="http://schemas.microsoft.com/office/drawing/2014/main" val="1370057647"/>
                    </a:ext>
                  </a:extLst>
                </a:gridCol>
                <a:gridCol w="1100097">
                  <a:extLst>
                    <a:ext uri="{9D8B030D-6E8A-4147-A177-3AD203B41FA5}">
                      <a16:colId xmlns:a16="http://schemas.microsoft.com/office/drawing/2014/main" val="3885398462"/>
                    </a:ext>
                  </a:extLst>
                </a:gridCol>
                <a:gridCol w="1105474">
                  <a:extLst>
                    <a:ext uri="{9D8B030D-6E8A-4147-A177-3AD203B41FA5}">
                      <a16:colId xmlns:a16="http://schemas.microsoft.com/office/drawing/2014/main" val="2047496265"/>
                    </a:ext>
                  </a:extLst>
                </a:gridCol>
                <a:gridCol w="1110850">
                  <a:extLst>
                    <a:ext uri="{9D8B030D-6E8A-4147-A177-3AD203B41FA5}">
                      <a16:colId xmlns:a16="http://schemas.microsoft.com/office/drawing/2014/main" val="1777368636"/>
                    </a:ext>
                  </a:extLst>
                </a:gridCol>
                <a:gridCol w="1116226">
                  <a:extLst>
                    <a:ext uri="{9D8B030D-6E8A-4147-A177-3AD203B41FA5}">
                      <a16:colId xmlns:a16="http://schemas.microsoft.com/office/drawing/2014/main" val="2290794258"/>
                    </a:ext>
                  </a:extLst>
                </a:gridCol>
                <a:gridCol w="1121603">
                  <a:extLst>
                    <a:ext uri="{9D8B030D-6E8A-4147-A177-3AD203B41FA5}">
                      <a16:colId xmlns:a16="http://schemas.microsoft.com/office/drawing/2014/main" val="2954684320"/>
                    </a:ext>
                  </a:extLst>
                </a:gridCol>
                <a:gridCol w="1010139">
                  <a:extLst>
                    <a:ext uri="{9D8B030D-6E8A-4147-A177-3AD203B41FA5}">
                      <a16:colId xmlns:a16="http://schemas.microsoft.com/office/drawing/2014/main" val="2562743969"/>
                    </a:ext>
                  </a:extLst>
                </a:gridCol>
              </a:tblGrid>
              <a:tr h="728226">
                <a:tc>
                  <a:txBody>
                    <a:bodyPr/>
                    <a:lstStyle/>
                    <a:p>
                      <a:pPr algn="ctr"/>
                      <a:r>
                        <a:rPr lang="en-US" sz="1400" dirty="0">
                          <a:solidFill>
                            <a:schemeClr val="bg1"/>
                          </a:solidFill>
                          <a:latin typeface="Arial" panose="020B0604020202020204" pitchFamily="34" charset="0"/>
                          <a:cs typeface="Arial" panose="020B0604020202020204" pitchFamily="34" charset="0"/>
                        </a:rPr>
                        <a:t>5 minutes past 9</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quarter past 9</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 minutes past 9</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quarter to 10</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minutes to 10</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quarter past 10</a:t>
                      </a:r>
                      <a:endParaRPr lang="en-GB" sz="14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39761096"/>
                  </a:ext>
                </a:extLst>
              </a:tr>
              <a:tr h="1285104">
                <a:tc>
                  <a:txBody>
                    <a:bodyPr/>
                    <a:lstStyle/>
                    <a:p>
                      <a:r>
                        <a:rPr lang="en-US" dirty="0"/>
                        <a:t>                                                                                    </a:t>
                      </a:r>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9638925"/>
                  </a:ext>
                </a:extLst>
              </a:tr>
            </a:tbl>
          </a:graphicData>
        </a:graphic>
      </p:graphicFrame>
      <p:pic>
        <p:nvPicPr>
          <p:cNvPr id="14" name="Picture 13">
            <a:extLst>
              <a:ext uri="{FF2B5EF4-FFF2-40B4-BE49-F238E27FC236}">
                <a16:creationId xmlns:a16="http://schemas.microsoft.com/office/drawing/2014/main" id="{E76176C7-D45A-4778-8DB8-07636051E232}"/>
              </a:ext>
            </a:extLst>
          </p:cNvPr>
          <p:cNvPicPr>
            <a:picLocks noChangeAspect="1"/>
          </p:cNvPicPr>
          <p:nvPr/>
        </p:nvPicPr>
        <p:blipFill>
          <a:blip r:embed="rId2"/>
          <a:stretch>
            <a:fillRect/>
          </a:stretch>
        </p:blipFill>
        <p:spPr>
          <a:xfrm>
            <a:off x="2445280" y="4894077"/>
            <a:ext cx="1066796" cy="1021662"/>
          </a:xfrm>
          <a:prstGeom prst="rect">
            <a:avLst/>
          </a:prstGeom>
        </p:spPr>
      </p:pic>
      <p:pic>
        <p:nvPicPr>
          <p:cNvPr id="13" name="Picture 12">
            <a:extLst>
              <a:ext uri="{FF2B5EF4-FFF2-40B4-BE49-F238E27FC236}">
                <a16:creationId xmlns:a16="http://schemas.microsoft.com/office/drawing/2014/main" id="{80986E17-8EF8-4523-94BE-11C435B85362}"/>
              </a:ext>
            </a:extLst>
          </p:cNvPr>
          <p:cNvPicPr>
            <a:picLocks noChangeAspect="1"/>
          </p:cNvPicPr>
          <p:nvPr/>
        </p:nvPicPr>
        <p:blipFill>
          <a:blip r:embed="rId3"/>
          <a:stretch>
            <a:fillRect/>
          </a:stretch>
        </p:blipFill>
        <p:spPr>
          <a:xfrm>
            <a:off x="157767" y="4955278"/>
            <a:ext cx="1010876" cy="960461"/>
          </a:xfrm>
          <a:prstGeom prst="rect">
            <a:avLst/>
          </a:prstGeom>
        </p:spPr>
      </p:pic>
      <p:pic>
        <p:nvPicPr>
          <p:cNvPr id="15" name="Picture 14">
            <a:extLst>
              <a:ext uri="{FF2B5EF4-FFF2-40B4-BE49-F238E27FC236}">
                <a16:creationId xmlns:a16="http://schemas.microsoft.com/office/drawing/2014/main" id="{89ACDAEB-2705-4781-9DCC-C6C724EF37F4}"/>
              </a:ext>
            </a:extLst>
          </p:cNvPr>
          <p:cNvPicPr>
            <a:picLocks noChangeAspect="1"/>
          </p:cNvPicPr>
          <p:nvPr/>
        </p:nvPicPr>
        <p:blipFill>
          <a:blip r:embed="rId4"/>
          <a:stretch>
            <a:fillRect/>
          </a:stretch>
        </p:blipFill>
        <p:spPr>
          <a:xfrm>
            <a:off x="1252232" y="4897306"/>
            <a:ext cx="1037393" cy="1018433"/>
          </a:xfrm>
          <a:prstGeom prst="rect">
            <a:avLst/>
          </a:prstGeom>
        </p:spPr>
      </p:pic>
      <p:pic>
        <p:nvPicPr>
          <p:cNvPr id="16" name="Picture 15">
            <a:extLst>
              <a:ext uri="{FF2B5EF4-FFF2-40B4-BE49-F238E27FC236}">
                <a16:creationId xmlns:a16="http://schemas.microsoft.com/office/drawing/2014/main" id="{B594F5D6-9EE0-4359-8DDB-FCB9BF298611}"/>
              </a:ext>
            </a:extLst>
          </p:cNvPr>
          <p:cNvPicPr>
            <a:picLocks noChangeAspect="1"/>
          </p:cNvPicPr>
          <p:nvPr/>
        </p:nvPicPr>
        <p:blipFill>
          <a:blip r:embed="rId5"/>
          <a:stretch>
            <a:fillRect/>
          </a:stretch>
        </p:blipFill>
        <p:spPr>
          <a:xfrm>
            <a:off x="4633073" y="4902661"/>
            <a:ext cx="1066796" cy="1048206"/>
          </a:xfrm>
          <a:prstGeom prst="rect">
            <a:avLst/>
          </a:prstGeom>
        </p:spPr>
      </p:pic>
      <p:pic>
        <p:nvPicPr>
          <p:cNvPr id="17" name="Picture 16">
            <a:extLst>
              <a:ext uri="{FF2B5EF4-FFF2-40B4-BE49-F238E27FC236}">
                <a16:creationId xmlns:a16="http://schemas.microsoft.com/office/drawing/2014/main" id="{878948BB-C88E-4EC3-AC38-691474201450}"/>
              </a:ext>
            </a:extLst>
          </p:cNvPr>
          <p:cNvPicPr>
            <a:picLocks noChangeAspect="1"/>
          </p:cNvPicPr>
          <p:nvPr/>
        </p:nvPicPr>
        <p:blipFill>
          <a:blip r:embed="rId6"/>
          <a:stretch>
            <a:fillRect/>
          </a:stretch>
        </p:blipFill>
        <p:spPr>
          <a:xfrm>
            <a:off x="5754055" y="4898327"/>
            <a:ext cx="1079602" cy="1056874"/>
          </a:xfrm>
          <a:prstGeom prst="rect">
            <a:avLst/>
          </a:prstGeom>
        </p:spPr>
      </p:pic>
      <p:pic>
        <p:nvPicPr>
          <p:cNvPr id="19" name="Picture 18">
            <a:extLst>
              <a:ext uri="{FF2B5EF4-FFF2-40B4-BE49-F238E27FC236}">
                <a16:creationId xmlns:a16="http://schemas.microsoft.com/office/drawing/2014/main" id="{5F2442A0-3E47-4A2E-90C9-3807D984626A}"/>
              </a:ext>
            </a:extLst>
          </p:cNvPr>
          <p:cNvPicPr>
            <a:picLocks noChangeAspect="1"/>
          </p:cNvPicPr>
          <p:nvPr/>
        </p:nvPicPr>
        <p:blipFill>
          <a:blip r:embed="rId7"/>
          <a:stretch>
            <a:fillRect/>
          </a:stretch>
        </p:blipFill>
        <p:spPr>
          <a:xfrm>
            <a:off x="7983987" y="4894077"/>
            <a:ext cx="999876" cy="1046294"/>
          </a:xfrm>
          <a:prstGeom prst="rect">
            <a:avLst/>
          </a:prstGeom>
        </p:spPr>
      </p:pic>
      <p:graphicFrame>
        <p:nvGraphicFramePr>
          <p:cNvPr id="18" name="Table 17">
            <a:extLst>
              <a:ext uri="{FF2B5EF4-FFF2-40B4-BE49-F238E27FC236}">
                <a16:creationId xmlns:a16="http://schemas.microsoft.com/office/drawing/2014/main" id="{34D5F86C-0802-4A50-8FBA-6BB19F5AAAB1}"/>
              </a:ext>
            </a:extLst>
          </p:cNvPr>
          <p:cNvGraphicFramePr>
            <a:graphicFrameLocks noGrp="1"/>
          </p:cNvGraphicFramePr>
          <p:nvPr>
            <p:extLst>
              <p:ext uri="{D42A27DB-BD31-4B8C-83A1-F6EECF244321}">
                <p14:modId xmlns:p14="http://schemas.microsoft.com/office/powerpoint/2010/main" val="2344317964"/>
              </p:ext>
            </p:extLst>
          </p:nvPr>
        </p:nvGraphicFramePr>
        <p:xfrm>
          <a:off x="6903603" y="1317180"/>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60 minutes in one hour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when an analogue clock shows ‘past’ the hour or ‘to’ the hour</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70900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55A121-58B4-4AAD-9E75-F74D1BE695E2}"/>
              </a:ext>
            </a:extLst>
          </p:cNvPr>
          <p:cNvSpPr txBox="1"/>
          <p:nvPr/>
        </p:nvSpPr>
        <p:spPr>
          <a:xfrm>
            <a:off x="177800" y="2493100"/>
            <a:ext cx="7877175" cy="3139321"/>
          </a:xfrm>
          <a:prstGeom prst="rect">
            <a:avLst/>
          </a:prstGeom>
          <a:noFill/>
        </p:spPr>
        <p:txBody>
          <a:bodyPr wrap="square" rtlCol="0">
            <a:spAutoFit/>
          </a:bodyPr>
          <a:lstStyle/>
          <a:p>
            <a:pPr marL="342900" indent="-342900">
              <a:buAutoNum type="alphaLcParenR"/>
            </a:pPr>
            <a:r>
              <a:rPr lang="en-US" dirty="0">
                <a:latin typeface="Arial" panose="020B0604020202020204" pitchFamily="34" charset="0"/>
                <a:cs typeface="Arial" panose="020B0604020202020204" pitchFamily="34" charset="0"/>
              </a:rPr>
              <a:t>What is the time on this clock face?</a:t>
            </a:r>
          </a:p>
          <a:p>
            <a:pPr marL="342900" indent="-342900">
              <a:buAutoNum type="alphaLcParenR"/>
            </a:pPr>
            <a:endParaRPr lang="en-US" dirty="0">
              <a:latin typeface="Arial" panose="020B0604020202020204" pitchFamily="34" charset="0"/>
              <a:cs typeface="Arial" panose="020B0604020202020204" pitchFamily="34" charset="0"/>
            </a:endParaRPr>
          </a:p>
          <a:p>
            <a:pPr marL="342900" indent="-342900">
              <a:buAutoNum type="alphaLcParenR"/>
            </a:pPr>
            <a:endParaRPr lang="en-US" dirty="0">
              <a:latin typeface="Arial" panose="020B0604020202020204" pitchFamily="34" charset="0"/>
              <a:cs typeface="Arial" panose="020B0604020202020204" pitchFamily="34" charset="0"/>
            </a:endParaRPr>
          </a:p>
          <a:p>
            <a:pPr marL="342900" indent="-342900">
              <a:buAutoNum type="alphaLcParenR"/>
            </a:pPr>
            <a:r>
              <a:rPr lang="en-US" dirty="0">
                <a:latin typeface="Arial" panose="020B0604020202020204" pitchFamily="34" charset="0"/>
                <a:cs typeface="Arial" panose="020B0604020202020204" pitchFamily="34" charset="0"/>
              </a:rPr>
              <a:t>This clock stopped at this time as it needs a new battery.</a:t>
            </a:r>
          </a:p>
          <a:p>
            <a:r>
              <a:rPr lang="en-US" dirty="0">
                <a:latin typeface="Arial" panose="020B0604020202020204" pitchFamily="34" charset="0"/>
                <a:cs typeface="Arial" panose="020B0604020202020204" pitchFamily="34" charset="0"/>
              </a:rPr>
              <a:t>     The real time is half an hour later than this time.  What is the real time?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AutoNum type="alphaLcParenR" startAt="3"/>
            </a:pPr>
            <a:r>
              <a:rPr lang="en-US" dirty="0">
                <a:latin typeface="Arial" panose="020B0604020202020204" pitchFamily="34" charset="0"/>
                <a:cs typeface="Arial" panose="020B0604020202020204" pitchFamily="34" charset="0"/>
              </a:rPr>
              <a:t>When I reset my watch to 4:03, where will the minute hand be pointing?</a:t>
            </a:r>
          </a:p>
          <a:p>
            <a:r>
              <a:rPr lang="en-US" dirty="0">
                <a:latin typeface="Arial" panose="020B0604020202020204" pitchFamily="34" charset="0"/>
                <a:cs typeface="Arial" panose="020B0604020202020204" pitchFamily="34" charset="0"/>
              </a:rPr>
              <a:t>      Where will the hour hand be pointing?</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876826-09E8-48CB-A700-4809FB1475C8}"/>
              </a:ext>
            </a:extLst>
          </p:cNvPr>
          <p:cNvPicPr>
            <a:picLocks noChangeAspect="1"/>
          </p:cNvPicPr>
          <p:nvPr/>
        </p:nvPicPr>
        <p:blipFill>
          <a:blip r:embed="rId2"/>
          <a:stretch>
            <a:fillRect/>
          </a:stretch>
        </p:blipFill>
        <p:spPr>
          <a:xfrm>
            <a:off x="4475969" y="1349558"/>
            <a:ext cx="2071135" cy="2079442"/>
          </a:xfrm>
          <a:prstGeom prst="rect">
            <a:avLst/>
          </a:prstGeom>
        </p:spPr>
      </p:pic>
      <p:sp>
        <p:nvSpPr>
          <p:cNvPr id="6" name="Rectangle 5">
            <a:extLst>
              <a:ext uri="{FF2B5EF4-FFF2-40B4-BE49-F238E27FC236}">
                <a16:creationId xmlns:a16="http://schemas.microsoft.com/office/drawing/2014/main" id="{E5749F11-BDAA-43B4-8729-9709C1196F56}"/>
              </a:ext>
            </a:extLst>
          </p:cNvPr>
          <p:cNvSpPr/>
          <p:nvPr/>
        </p:nvSpPr>
        <p:spPr>
          <a:xfrm>
            <a:off x="2410626" y="2761741"/>
            <a:ext cx="1826141" cy="369332"/>
          </a:xfrm>
          <a:prstGeom prst="rect">
            <a:avLst/>
          </a:prstGeom>
        </p:spPr>
        <p:txBody>
          <a:bodyPr wrap="none">
            <a:spAutoFit/>
          </a:bodyPr>
          <a:lstStyle/>
          <a:p>
            <a:pPr lvl="0" algn="ctr" defTabSz="914400">
              <a:defRPr/>
            </a:pPr>
            <a:r>
              <a:rPr lang="en-US" dirty="0">
                <a:solidFill>
                  <a:srgbClr val="FF0000"/>
                </a:solidFill>
                <a:latin typeface="Arial" panose="020B0604020202020204" pitchFamily="34" charset="0"/>
                <a:cs typeface="Arial" panose="020B0604020202020204" pitchFamily="34" charset="0"/>
              </a:rPr>
              <a:t>27 minutes to 4 </a:t>
            </a:r>
            <a:endParaRPr lang="en-GB" b="1" dirty="0">
              <a:solidFill>
                <a:srgbClr val="FF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5DB3E0E-C0D9-4DCD-B252-680732B47EA2}"/>
              </a:ext>
            </a:extLst>
          </p:cNvPr>
          <p:cNvSpPr/>
          <p:nvPr/>
        </p:nvSpPr>
        <p:spPr>
          <a:xfrm>
            <a:off x="2388182" y="3861042"/>
            <a:ext cx="3647152" cy="369332"/>
          </a:xfrm>
          <a:prstGeom prst="rect">
            <a:avLst/>
          </a:prstGeom>
        </p:spPr>
        <p:txBody>
          <a:bodyPr wrap="none">
            <a:spAutoFit/>
          </a:bodyPr>
          <a:lstStyle/>
          <a:p>
            <a:pPr lvl="0" algn="ctr" defTabSz="914400">
              <a:defRPr/>
            </a:pPr>
            <a:r>
              <a:rPr lang="en-US" dirty="0">
                <a:solidFill>
                  <a:srgbClr val="FF0000"/>
                </a:solidFill>
                <a:latin typeface="Arial" panose="020B0604020202020204" pitchFamily="34" charset="0"/>
                <a:cs typeface="Arial" panose="020B0604020202020204" pitchFamily="34" charset="0"/>
              </a:rPr>
              <a:t>The real time is 3 minutes past 4</a:t>
            </a:r>
            <a:endParaRPr lang="en-GB" b="1"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CCF818C-2D73-42C6-81B5-F2B71FB74986}"/>
              </a:ext>
            </a:extLst>
          </p:cNvPr>
          <p:cNvPicPr>
            <a:picLocks noChangeAspect="1"/>
          </p:cNvPicPr>
          <p:nvPr/>
        </p:nvPicPr>
        <p:blipFill>
          <a:blip r:embed="rId3"/>
          <a:stretch>
            <a:fillRect/>
          </a:stretch>
        </p:blipFill>
        <p:spPr>
          <a:xfrm>
            <a:off x="4572000" y="4808930"/>
            <a:ext cx="1363663" cy="1294353"/>
          </a:xfrm>
          <a:prstGeom prst="rect">
            <a:avLst/>
          </a:prstGeom>
        </p:spPr>
      </p:pic>
      <p:sp>
        <p:nvSpPr>
          <p:cNvPr id="8" name="Rectangle 7">
            <a:extLst>
              <a:ext uri="{FF2B5EF4-FFF2-40B4-BE49-F238E27FC236}">
                <a16:creationId xmlns:a16="http://schemas.microsoft.com/office/drawing/2014/main" id="{65AEE3E3-CAC5-4162-89EC-2C83637B69B5}"/>
              </a:ext>
            </a:extLst>
          </p:cNvPr>
          <p:cNvSpPr/>
          <p:nvPr/>
        </p:nvSpPr>
        <p:spPr>
          <a:xfrm>
            <a:off x="5782031" y="4744296"/>
            <a:ext cx="2646943" cy="646331"/>
          </a:xfrm>
          <a:prstGeom prst="rect">
            <a:avLst/>
          </a:prstGeom>
        </p:spPr>
        <p:txBody>
          <a:bodyPr wrap="none">
            <a:spAutoFit/>
          </a:bodyPr>
          <a:lstStyle/>
          <a:p>
            <a:pPr lvl="0" algn="ctr" defTabSz="914400">
              <a:defRPr/>
            </a:pPr>
            <a:r>
              <a:rPr lang="en-US" dirty="0">
                <a:solidFill>
                  <a:srgbClr val="FF0000"/>
                </a:solidFill>
                <a:latin typeface="Arial" panose="020B0604020202020204" pitchFamily="34" charset="0"/>
                <a:cs typeface="Arial" panose="020B0604020202020204" pitchFamily="34" charset="0"/>
              </a:rPr>
              <a:t>The minute hand will be</a:t>
            </a:r>
          </a:p>
          <a:p>
            <a:pPr lvl="0" algn="ctr" defTabSz="914400">
              <a:defRPr/>
            </a:pPr>
            <a:r>
              <a:rPr lang="en-GB" dirty="0">
                <a:solidFill>
                  <a:srgbClr val="FF0000"/>
                </a:solidFill>
                <a:latin typeface="Arial" panose="020B0604020202020204" pitchFamily="34" charset="0"/>
                <a:cs typeface="Arial" panose="020B0604020202020204" pitchFamily="34" charset="0"/>
              </a:rPr>
              <a:t>3 minutes past the hour.</a:t>
            </a:r>
          </a:p>
        </p:txBody>
      </p:sp>
      <p:sp>
        <p:nvSpPr>
          <p:cNvPr id="9" name="Rectangle 8">
            <a:extLst>
              <a:ext uri="{FF2B5EF4-FFF2-40B4-BE49-F238E27FC236}">
                <a16:creationId xmlns:a16="http://schemas.microsoft.com/office/drawing/2014/main" id="{48E0496D-5C3A-4632-82A0-0EFFAC27558E}"/>
              </a:ext>
            </a:extLst>
          </p:cNvPr>
          <p:cNvSpPr/>
          <p:nvPr/>
        </p:nvSpPr>
        <p:spPr>
          <a:xfrm>
            <a:off x="5782031" y="5500012"/>
            <a:ext cx="2954656" cy="646331"/>
          </a:xfrm>
          <a:prstGeom prst="rect">
            <a:avLst/>
          </a:prstGeom>
        </p:spPr>
        <p:txBody>
          <a:bodyPr wrap="none">
            <a:spAutoFit/>
          </a:bodyPr>
          <a:lstStyle/>
          <a:p>
            <a:pPr lvl="0" defTabSz="914400">
              <a:defRPr/>
            </a:pPr>
            <a:r>
              <a:rPr lang="en-US" dirty="0">
                <a:solidFill>
                  <a:srgbClr val="FF0000"/>
                </a:solidFill>
                <a:latin typeface="Arial" panose="020B0604020202020204" pitchFamily="34" charset="0"/>
                <a:cs typeface="Arial" panose="020B0604020202020204" pitchFamily="34" charset="0"/>
              </a:rPr>
              <a:t>The hour hand will be very </a:t>
            </a:r>
          </a:p>
          <a:p>
            <a:pPr lvl="0" defTabSz="914400">
              <a:defRPr/>
            </a:pPr>
            <a:r>
              <a:rPr lang="en-US" dirty="0">
                <a:solidFill>
                  <a:srgbClr val="FF0000"/>
                </a:solidFill>
                <a:latin typeface="Arial" panose="020B0604020202020204" pitchFamily="34" charset="0"/>
                <a:cs typeface="Arial" panose="020B0604020202020204" pitchFamily="34" charset="0"/>
              </a:rPr>
              <a:t>close to (after) 4.</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74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8C377B-5F94-45A0-810D-11F49E8CF68F}"/>
              </a:ext>
            </a:extLst>
          </p:cNvPr>
          <p:cNvSpPr txBox="1"/>
          <p:nvPr/>
        </p:nvSpPr>
        <p:spPr>
          <a:xfrm>
            <a:off x="177800" y="1791147"/>
            <a:ext cx="8788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here will the hour hand be for the times listed next to these clocks?</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0AFB601-6AAF-43F8-A9CD-940D65D2D212}"/>
              </a:ext>
            </a:extLst>
          </p:cNvPr>
          <p:cNvGrpSpPr/>
          <p:nvPr/>
        </p:nvGrpSpPr>
        <p:grpSpPr>
          <a:xfrm>
            <a:off x="606061" y="4363618"/>
            <a:ext cx="1826133" cy="1792669"/>
            <a:chOff x="626636" y="3911704"/>
            <a:chExt cx="1826133" cy="1792669"/>
          </a:xfrm>
        </p:grpSpPr>
        <p:pic>
          <p:nvPicPr>
            <p:cNvPr id="8" name="Picture 7">
              <a:extLst>
                <a:ext uri="{FF2B5EF4-FFF2-40B4-BE49-F238E27FC236}">
                  <a16:creationId xmlns:a16="http://schemas.microsoft.com/office/drawing/2014/main" id="{445EE411-6BE9-4975-8DF7-05B71D2BFD96}"/>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0" name="Rectangle 9">
              <a:extLst>
                <a:ext uri="{FF2B5EF4-FFF2-40B4-BE49-F238E27FC236}">
                  <a16:creationId xmlns:a16="http://schemas.microsoft.com/office/drawing/2014/main" id="{3F8C79F7-5A6C-47B5-A862-00C8B666DE01}"/>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F366352-1988-49F7-95F9-357026FD101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78B72B98-3531-46F0-BA8E-E9BED866C6A0}"/>
              </a:ext>
            </a:extLst>
          </p:cNvPr>
          <p:cNvGrpSpPr/>
          <p:nvPr/>
        </p:nvGrpSpPr>
        <p:grpSpPr>
          <a:xfrm>
            <a:off x="2741409" y="2366554"/>
            <a:ext cx="1826133" cy="1792669"/>
            <a:chOff x="626636" y="3911704"/>
            <a:chExt cx="1826133" cy="1792669"/>
          </a:xfrm>
        </p:grpSpPr>
        <p:pic>
          <p:nvPicPr>
            <p:cNvPr id="13" name="Picture 12">
              <a:extLst>
                <a:ext uri="{FF2B5EF4-FFF2-40B4-BE49-F238E27FC236}">
                  <a16:creationId xmlns:a16="http://schemas.microsoft.com/office/drawing/2014/main" id="{980DFE23-A251-42C7-90BD-08E4581B0E8E}"/>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4" name="Rectangle 13">
              <a:extLst>
                <a:ext uri="{FF2B5EF4-FFF2-40B4-BE49-F238E27FC236}">
                  <a16:creationId xmlns:a16="http://schemas.microsoft.com/office/drawing/2014/main" id="{8BA6CF6B-1A72-434D-B2D4-418A74F2039B}"/>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FF2E303-13A9-4083-ADD9-785C8CB4BFF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DB44817-E7D3-46C7-8242-1A66E1434128}"/>
              </a:ext>
            </a:extLst>
          </p:cNvPr>
          <p:cNvGrpSpPr/>
          <p:nvPr/>
        </p:nvGrpSpPr>
        <p:grpSpPr>
          <a:xfrm>
            <a:off x="4885675" y="4363618"/>
            <a:ext cx="1826133" cy="1792669"/>
            <a:chOff x="626636" y="3911704"/>
            <a:chExt cx="1826133" cy="1792669"/>
          </a:xfrm>
        </p:grpSpPr>
        <p:pic>
          <p:nvPicPr>
            <p:cNvPr id="17" name="Picture 16">
              <a:extLst>
                <a:ext uri="{FF2B5EF4-FFF2-40B4-BE49-F238E27FC236}">
                  <a16:creationId xmlns:a16="http://schemas.microsoft.com/office/drawing/2014/main" id="{12009B8E-913A-45D7-AE3B-5EFA3B1FBF70}"/>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8" name="Rectangle 17">
              <a:extLst>
                <a:ext uri="{FF2B5EF4-FFF2-40B4-BE49-F238E27FC236}">
                  <a16:creationId xmlns:a16="http://schemas.microsoft.com/office/drawing/2014/main" id="{BDC0C6B9-D193-457F-A6AA-49F495D57043}"/>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B88E613-D381-4DDE-87E2-17DC7C96AB3F}"/>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 name="Straight Arrow Connector 4">
            <a:extLst>
              <a:ext uri="{FF2B5EF4-FFF2-40B4-BE49-F238E27FC236}">
                <a16:creationId xmlns:a16="http://schemas.microsoft.com/office/drawing/2014/main" id="{1283BAE7-4244-44FA-A41C-2C6BDA92F397}"/>
              </a:ext>
            </a:extLst>
          </p:cNvPr>
          <p:cNvCxnSpPr>
            <a:cxnSpLocks/>
          </p:cNvCxnSpPr>
          <p:nvPr/>
        </p:nvCxnSpPr>
        <p:spPr>
          <a:xfrm>
            <a:off x="3654475" y="3247683"/>
            <a:ext cx="0" cy="55466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9BB3695-ACAD-46F9-B3E6-68C316FB1DC1}"/>
              </a:ext>
            </a:extLst>
          </p:cNvPr>
          <p:cNvCxnSpPr>
            <a:cxnSpLocks/>
            <a:endCxn id="10" idx="3"/>
          </p:cNvCxnSpPr>
          <p:nvPr/>
        </p:nvCxnSpPr>
        <p:spPr>
          <a:xfrm>
            <a:off x="1519127" y="5259952"/>
            <a:ext cx="511735" cy="250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0EDB8BE-E1FD-46E4-8AEC-5769392A7F28}"/>
              </a:ext>
            </a:extLst>
          </p:cNvPr>
          <p:cNvCxnSpPr>
            <a:cxnSpLocks/>
          </p:cNvCxnSpPr>
          <p:nvPr/>
        </p:nvCxnSpPr>
        <p:spPr>
          <a:xfrm flipH="1">
            <a:off x="5257169" y="5259952"/>
            <a:ext cx="541572" cy="215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9D2DBFE6-4A59-4155-A67B-9FDAFFB1960C}"/>
              </a:ext>
            </a:extLst>
          </p:cNvPr>
          <p:cNvSpPr txBox="1"/>
          <p:nvPr/>
        </p:nvSpPr>
        <p:spPr>
          <a:xfrm>
            <a:off x="1682827" y="2532103"/>
            <a:ext cx="124478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half past 5</a:t>
            </a:r>
            <a:endParaRPr lang="en-GB"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22E9C62-38FD-4322-926D-667545690CEE}"/>
              </a:ext>
            </a:extLst>
          </p:cNvPr>
          <p:cNvSpPr txBox="1"/>
          <p:nvPr/>
        </p:nvSpPr>
        <p:spPr>
          <a:xfrm>
            <a:off x="297247" y="4034809"/>
            <a:ext cx="190877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quarter past 4</a:t>
            </a:r>
            <a:endParaRPr lang="en-GB"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6D4B527-FECF-4985-BF8D-8B10C133D0D9}"/>
              </a:ext>
            </a:extLst>
          </p:cNvPr>
          <p:cNvSpPr txBox="1"/>
          <p:nvPr/>
        </p:nvSpPr>
        <p:spPr>
          <a:xfrm>
            <a:off x="4727935" y="4056383"/>
            <a:ext cx="190877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quarter to 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58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0AFB601-6AAF-43F8-A9CD-940D65D2D212}"/>
              </a:ext>
            </a:extLst>
          </p:cNvPr>
          <p:cNvGrpSpPr/>
          <p:nvPr/>
        </p:nvGrpSpPr>
        <p:grpSpPr>
          <a:xfrm>
            <a:off x="234043" y="4464246"/>
            <a:ext cx="1826133" cy="1792669"/>
            <a:chOff x="626636" y="3911704"/>
            <a:chExt cx="1826133" cy="1792669"/>
          </a:xfrm>
        </p:grpSpPr>
        <p:pic>
          <p:nvPicPr>
            <p:cNvPr id="8" name="Picture 7">
              <a:extLst>
                <a:ext uri="{FF2B5EF4-FFF2-40B4-BE49-F238E27FC236}">
                  <a16:creationId xmlns:a16="http://schemas.microsoft.com/office/drawing/2014/main" id="{445EE411-6BE9-4975-8DF7-05B71D2BFD96}"/>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0" name="Rectangle 9">
              <a:extLst>
                <a:ext uri="{FF2B5EF4-FFF2-40B4-BE49-F238E27FC236}">
                  <a16:creationId xmlns:a16="http://schemas.microsoft.com/office/drawing/2014/main" id="{3F8C79F7-5A6C-47B5-A862-00C8B666DE01}"/>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F366352-1988-49F7-95F9-357026FD101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78B72B98-3531-46F0-BA8E-E9BED866C6A0}"/>
              </a:ext>
            </a:extLst>
          </p:cNvPr>
          <p:cNvGrpSpPr/>
          <p:nvPr/>
        </p:nvGrpSpPr>
        <p:grpSpPr>
          <a:xfrm>
            <a:off x="2741409" y="2366554"/>
            <a:ext cx="1826133" cy="1792669"/>
            <a:chOff x="626636" y="3911704"/>
            <a:chExt cx="1826133" cy="1792669"/>
          </a:xfrm>
        </p:grpSpPr>
        <p:pic>
          <p:nvPicPr>
            <p:cNvPr id="13" name="Picture 12">
              <a:extLst>
                <a:ext uri="{FF2B5EF4-FFF2-40B4-BE49-F238E27FC236}">
                  <a16:creationId xmlns:a16="http://schemas.microsoft.com/office/drawing/2014/main" id="{980DFE23-A251-42C7-90BD-08E4581B0E8E}"/>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4" name="Rectangle 13">
              <a:extLst>
                <a:ext uri="{FF2B5EF4-FFF2-40B4-BE49-F238E27FC236}">
                  <a16:creationId xmlns:a16="http://schemas.microsoft.com/office/drawing/2014/main" id="{8BA6CF6B-1A72-434D-B2D4-418A74F2039B}"/>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FF2E303-13A9-4083-ADD9-785C8CB4BFF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DB44817-E7D3-46C7-8242-1A66E1434128}"/>
              </a:ext>
            </a:extLst>
          </p:cNvPr>
          <p:cNvGrpSpPr/>
          <p:nvPr/>
        </p:nvGrpSpPr>
        <p:grpSpPr>
          <a:xfrm>
            <a:off x="4885675" y="4363618"/>
            <a:ext cx="1826133" cy="1792669"/>
            <a:chOff x="626636" y="3911704"/>
            <a:chExt cx="1826133" cy="1792669"/>
          </a:xfrm>
        </p:grpSpPr>
        <p:pic>
          <p:nvPicPr>
            <p:cNvPr id="17" name="Picture 16">
              <a:extLst>
                <a:ext uri="{FF2B5EF4-FFF2-40B4-BE49-F238E27FC236}">
                  <a16:creationId xmlns:a16="http://schemas.microsoft.com/office/drawing/2014/main" id="{12009B8E-913A-45D7-AE3B-5EFA3B1FBF70}"/>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8" name="Rectangle 17">
              <a:extLst>
                <a:ext uri="{FF2B5EF4-FFF2-40B4-BE49-F238E27FC236}">
                  <a16:creationId xmlns:a16="http://schemas.microsoft.com/office/drawing/2014/main" id="{BDC0C6B9-D193-457F-A6AA-49F495D57043}"/>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B88E613-D381-4DDE-87E2-17DC7C96AB3F}"/>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 name="Straight Arrow Connector 4">
            <a:extLst>
              <a:ext uri="{FF2B5EF4-FFF2-40B4-BE49-F238E27FC236}">
                <a16:creationId xmlns:a16="http://schemas.microsoft.com/office/drawing/2014/main" id="{1283BAE7-4244-44FA-A41C-2C6BDA92F397}"/>
              </a:ext>
            </a:extLst>
          </p:cNvPr>
          <p:cNvCxnSpPr>
            <a:cxnSpLocks/>
          </p:cNvCxnSpPr>
          <p:nvPr/>
        </p:nvCxnSpPr>
        <p:spPr>
          <a:xfrm>
            <a:off x="3654475" y="3247683"/>
            <a:ext cx="0" cy="55466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9BB3695-ACAD-46F9-B3E6-68C316FB1DC1}"/>
              </a:ext>
            </a:extLst>
          </p:cNvPr>
          <p:cNvCxnSpPr>
            <a:cxnSpLocks/>
            <a:endCxn id="10" idx="3"/>
          </p:cNvCxnSpPr>
          <p:nvPr/>
        </p:nvCxnSpPr>
        <p:spPr>
          <a:xfrm>
            <a:off x="1147109" y="5360580"/>
            <a:ext cx="511735" cy="2501"/>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0EDB8BE-E1FD-46E4-8AEC-5769392A7F28}"/>
              </a:ext>
            </a:extLst>
          </p:cNvPr>
          <p:cNvCxnSpPr>
            <a:cxnSpLocks/>
          </p:cNvCxnSpPr>
          <p:nvPr/>
        </p:nvCxnSpPr>
        <p:spPr>
          <a:xfrm flipH="1">
            <a:off x="5257169" y="5259952"/>
            <a:ext cx="541572" cy="215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9D2DBFE6-4A59-4155-A67B-9FDAFFB1960C}"/>
              </a:ext>
            </a:extLst>
          </p:cNvPr>
          <p:cNvSpPr txBox="1"/>
          <p:nvPr/>
        </p:nvSpPr>
        <p:spPr>
          <a:xfrm>
            <a:off x="1682827" y="2532103"/>
            <a:ext cx="124478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half past 5</a:t>
            </a:r>
            <a:endParaRPr lang="en-GB"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22E9C62-38FD-4322-926D-667545690CEE}"/>
              </a:ext>
            </a:extLst>
          </p:cNvPr>
          <p:cNvSpPr txBox="1"/>
          <p:nvPr/>
        </p:nvSpPr>
        <p:spPr>
          <a:xfrm>
            <a:off x="297247" y="4034809"/>
            <a:ext cx="190877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quarter past 4</a:t>
            </a:r>
            <a:endParaRPr lang="en-GB"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6D4B527-FECF-4985-BF8D-8B10C133D0D9}"/>
              </a:ext>
            </a:extLst>
          </p:cNvPr>
          <p:cNvSpPr txBox="1"/>
          <p:nvPr/>
        </p:nvSpPr>
        <p:spPr>
          <a:xfrm>
            <a:off x="4727935" y="4056383"/>
            <a:ext cx="190877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quarter to 8</a:t>
            </a:r>
            <a:endParaRPr lang="en-GB" dirty="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8B47E9DC-CE66-4CED-9051-48F0D1AF7C1C}"/>
              </a:ext>
            </a:extLst>
          </p:cNvPr>
          <p:cNvCxnSpPr>
            <a:cxnSpLocks/>
          </p:cNvCxnSpPr>
          <p:nvPr/>
        </p:nvCxnSpPr>
        <p:spPr>
          <a:xfrm>
            <a:off x="3654475" y="3247683"/>
            <a:ext cx="130346" cy="41786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E243E2A-3FF4-483F-9B9A-C913E7B70992}"/>
              </a:ext>
            </a:extLst>
          </p:cNvPr>
          <p:cNvCxnSpPr>
            <a:cxnSpLocks/>
          </p:cNvCxnSpPr>
          <p:nvPr/>
        </p:nvCxnSpPr>
        <p:spPr>
          <a:xfrm>
            <a:off x="1158371" y="5341473"/>
            <a:ext cx="256834" cy="208934"/>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837BD16-72B1-4AB4-9FB7-D9F2A5CC8CBD}"/>
              </a:ext>
            </a:extLst>
          </p:cNvPr>
          <p:cNvCxnSpPr>
            <a:cxnSpLocks/>
          </p:cNvCxnSpPr>
          <p:nvPr/>
        </p:nvCxnSpPr>
        <p:spPr>
          <a:xfrm flipH="1">
            <a:off x="5421287" y="5259952"/>
            <a:ext cx="366643" cy="31093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482D5A3C-1304-4F3C-B222-3E07C9FF222D}"/>
              </a:ext>
            </a:extLst>
          </p:cNvPr>
          <p:cNvSpPr/>
          <p:nvPr/>
        </p:nvSpPr>
        <p:spPr>
          <a:xfrm>
            <a:off x="4072199" y="2191625"/>
            <a:ext cx="2698175" cy="923330"/>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The hour hand is exactly</a:t>
            </a:r>
          </a:p>
          <a:p>
            <a:pPr lvl="0" algn="ctr" defTabSz="914400">
              <a:defRPr/>
            </a:pPr>
            <a:r>
              <a:rPr lang="en-US" dirty="0">
                <a:solidFill>
                  <a:srgbClr val="DA2E41"/>
                </a:solidFill>
                <a:latin typeface="Arial" panose="020B0604020202020204" pitchFamily="34" charset="0"/>
                <a:cs typeface="Arial" panose="020B0604020202020204" pitchFamily="34" charset="0"/>
              </a:rPr>
              <a:t>halfway between the </a:t>
            </a:r>
          </a:p>
          <a:p>
            <a:pPr lvl="0" algn="ctr" defTabSz="914400">
              <a:defRPr/>
            </a:pPr>
            <a:r>
              <a:rPr lang="en-US" dirty="0">
                <a:solidFill>
                  <a:srgbClr val="DA2E41"/>
                </a:solidFill>
                <a:latin typeface="Arial" panose="020B0604020202020204" pitchFamily="34" charset="0"/>
                <a:cs typeface="Arial" panose="020B0604020202020204" pitchFamily="34" charset="0"/>
              </a:rPr>
              <a:t>5 and the 6. </a:t>
            </a:r>
            <a:endParaRPr lang="en-GB" dirty="0">
              <a:solidFill>
                <a:srgbClr val="FF000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D6A709C-1001-492D-BE20-8C2ACC3B0C56}"/>
              </a:ext>
            </a:extLst>
          </p:cNvPr>
          <p:cNvSpPr/>
          <p:nvPr/>
        </p:nvSpPr>
        <p:spPr>
          <a:xfrm>
            <a:off x="1737991" y="4449251"/>
            <a:ext cx="2903359" cy="923330"/>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The hour hand is a quarter</a:t>
            </a:r>
          </a:p>
          <a:p>
            <a:pPr lvl="0" algn="ctr" defTabSz="914400">
              <a:defRPr/>
            </a:pPr>
            <a:r>
              <a:rPr lang="en-US" dirty="0">
                <a:solidFill>
                  <a:srgbClr val="DA2E41"/>
                </a:solidFill>
                <a:latin typeface="Arial" panose="020B0604020202020204" pitchFamily="34" charset="0"/>
                <a:cs typeface="Arial" panose="020B0604020202020204" pitchFamily="34" charset="0"/>
              </a:rPr>
              <a:t>of the way between the </a:t>
            </a:r>
          </a:p>
          <a:p>
            <a:pPr lvl="0" algn="ctr" defTabSz="914400">
              <a:defRPr/>
            </a:pPr>
            <a:r>
              <a:rPr lang="en-US" dirty="0">
                <a:solidFill>
                  <a:srgbClr val="DA2E41"/>
                </a:solidFill>
                <a:latin typeface="Arial" panose="020B0604020202020204" pitchFamily="34" charset="0"/>
                <a:cs typeface="Arial" panose="020B0604020202020204" pitchFamily="34" charset="0"/>
              </a:rPr>
              <a:t>4 and the 5. </a:t>
            </a:r>
            <a:endParaRPr lang="en-GB" dirty="0">
              <a:solidFill>
                <a:srgbClr val="FF000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9ADEF3F-4EC1-4EB8-9780-64280E9C6799}"/>
              </a:ext>
            </a:extLst>
          </p:cNvPr>
          <p:cNvSpPr/>
          <p:nvPr/>
        </p:nvSpPr>
        <p:spPr>
          <a:xfrm>
            <a:off x="6810377" y="4207137"/>
            <a:ext cx="2172390" cy="1754326"/>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The hour hand is a </a:t>
            </a:r>
          </a:p>
          <a:p>
            <a:pPr lvl="0" algn="ctr" defTabSz="914400">
              <a:defRPr/>
            </a:pPr>
            <a:r>
              <a:rPr lang="en-US" dirty="0">
                <a:solidFill>
                  <a:srgbClr val="DA2E41"/>
                </a:solidFill>
                <a:latin typeface="Arial" panose="020B0604020202020204" pitchFamily="34" charset="0"/>
                <a:cs typeface="Arial" panose="020B0604020202020204" pitchFamily="34" charset="0"/>
              </a:rPr>
              <a:t>between the </a:t>
            </a:r>
          </a:p>
          <a:p>
            <a:pPr lvl="0" algn="ctr" defTabSz="914400">
              <a:defRPr/>
            </a:pPr>
            <a:r>
              <a:rPr lang="en-US" dirty="0">
                <a:solidFill>
                  <a:srgbClr val="DA2E41"/>
                </a:solidFill>
                <a:latin typeface="Arial" panose="020B0604020202020204" pitchFamily="34" charset="0"/>
                <a:cs typeface="Arial" panose="020B0604020202020204" pitchFamily="34" charset="0"/>
              </a:rPr>
              <a:t>7 and the 8. </a:t>
            </a:r>
          </a:p>
          <a:p>
            <a:pPr lvl="0" algn="ctr" defTabSz="914400">
              <a:defRPr/>
            </a:pPr>
            <a:r>
              <a:rPr lang="en-US" dirty="0">
                <a:solidFill>
                  <a:srgbClr val="DA2E41"/>
                </a:solidFill>
                <a:latin typeface="Arial" panose="020B0604020202020204" pitchFamily="34" charset="0"/>
                <a:cs typeface="Arial" panose="020B0604020202020204" pitchFamily="34" charset="0"/>
              </a:rPr>
              <a:t>It is a quarter of</a:t>
            </a:r>
          </a:p>
          <a:p>
            <a:pPr lvl="0" algn="ctr" defTabSz="914400">
              <a:defRPr/>
            </a:pPr>
            <a:r>
              <a:rPr lang="en-US" dirty="0">
                <a:solidFill>
                  <a:srgbClr val="DA2E41"/>
                </a:solidFill>
                <a:latin typeface="Arial" panose="020B0604020202020204" pitchFamily="34" charset="0"/>
                <a:cs typeface="Arial" panose="020B0604020202020204" pitchFamily="34" charset="0"/>
              </a:rPr>
              <a:t>the distance away</a:t>
            </a:r>
          </a:p>
          <a:p>
            <a:pPr lvl="0" algn="ctr" defTabSz="914400">
              <a:defRPr/>
            </a:pPr>
            <a:r>
              <a:rPr lang="en-US" dirty="0">
                <a:solidFill>
                  <a:srgbClr val="DA2E41"/>
                </a:solidFill>
                <a:latin typeface="Arial" panose="020B0604020202020204" pitchFamily="34" charset="0"/>
                <a:cs typeface="Arial" panose="020B0604020202020204" pitchFamily="34" charset="0"/>
              </a:rPr>
              <a:t> from the 8.</a:t>
            </a:r>
            <a:endParaRPr lang="en-GB"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60856F1-211A-4EC5-A9D2-ABD667A50C7B}"/>
              </a:ext>
            </a:extLst>
          </p:cNvPr>
          <p:cNvSpPr txBox="1"/>
          <p:nvPr/>
        </p:nvSpPr>
        <p:spPr>
          <a:xfrm>
            <a:off x="177800" y="1791147"/>
            <a:ext cx="8788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here will the hour hand be for the times listed next to these clocks?</a:t>
            </a:r>
          </a:p>
        </p:txBody>
      </p:sp>
      <p:sp>
        <p:nvSpPr>
          <p:cNvPr id="29" name="TextBox 28">
            <a:extLst>
              <a:ext uri="{FF2B5EF4-FFF2-40B4-BE49-F238E27FC236}">
                <a16:creationId xmlns:a16="http://schemas.microsoft.com/office/drawing/2014/main" id="{60E60625-8724-4887-89E5-9EC66A5B4DF7}"/>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73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0AFB601-6AAF-43F8-A9CD-940D65D2D212}"/>
              </a:ext>
            </a:extLst>
          </p:cNvPr>
          <p:cNvGrpSpPr/>
          <p:nvPr/>
        </p:nvGrpSpPr>
        <p:grpSpPr>
          <a:xfrm>
            <a:off x="606061" y="4363618"/>
            <a:ext cx="1826133" cy="1792669"/>
            <a:chOff x="626636" y="3911704"/>
            <a:chExt cx="1826133" cy="1792669"/>
          </a:xfrm>
        </p:grpSpPr>
        <p:pic>
          <p:nvPicPr>
            <p:cNvPr id="8" name="Picture 7">
              <a:extLst>
                <a:ext uri="{FF2B5EF4-FFF2-40B4-BE49-F238E27FC236}">
                  <a16:creationId xmlns:a16="http://schemas.microsoft.com/office/drawing/2014/main" id="{445EE411-6BE9-4975-8DF7-05B71D2BFD96}"/>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0" name="Rectangle 9">
              <a:extLst>
                <a:ext uri="{FF2B5EF4-FFF2-40B4-BE49-F238E27FC236}">
                  <a16:creationId xmlns:a16="http://schemas.microsoft.com/office/drawing/2014/main" id="{3F8C79F7-5A6C-47B5-A862-00C8B666DE01}"/>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F366352-1988-49F7-95F9-357026FD101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78B72B98-3531-46F0-BA8E-E9BED866C6A0}"/>
              </a:ext>
            </a:extLst>
          </p:cNvPr>
          <p:cNvGrpSpPr/>
          <p:nvPr/>
        </p:nvGrpSpPr>
        <p:grpSpPr>
          <a:xfrm>
            <a:off x="2741409" y="2366554"/>
            <a:ext cx="1826133" cy="1792669"/>
            <a:chOff x="626636" y="3911704"/>
            <a:chExt cx="1826133" cy="1792669"/>
          </a:xfrm>
        </p:grpSpPr>
        <p:pic>
          <p:nvPicPr>
            <p:cNvPr id="13" name="Picture 12">
              <a:extLst>
                <a:ext uri="{FF2B5EF4-FFF2-40B4-BE49-F238E27FC236}">
                  <a16:creationId xmlns:a16="http://schemas.microsoft.com/office/drawing/2014/main" id="{980DFE23-A251-42C7-90BD-08E4581B0E8E}"/>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4" name="Rectangle 13">
              <a:extLst>
                <a:ext uri="{FF2B5EF4-FFF2-40B4-BE49-F238E27FC236}">
                  <a16:creationId xmlns:a16="http://schemas.microsoft.com/office/drawing/2014/main" id="{8BA6CF6B-1A72-434D-B2D4-418A74F2039B}"/>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FF2E303-13A9-4083-ADD9-785C8CB4BFF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DB44817-E7D3-46C7-8242-1A66E1434128}"/>
              </a:ext>
            </a:extLst>
          </p:cNvPr>
          <p:cNvGrpSpPr/>
          <p:nvPr/>
        </p:nvGrpSpPr>
        <p:grpSpPr>
          <a:xfrm>
            <a:off x="4885675" y="4363618"/>
            <a:ext cx="1826133" cy="1792669"/>
            <a:chOff x="626636" y="3911704"/>
            <a:chExt cx="1826133" cy="1792669"/>
          </a:xfrm>
        </p:grpSpPr>
        <p:pic>
          <p:nvPicPr>
            <p:cNvPr id="17" name="Picture 16">
              <a:extLst>
                <a:ext uri="{FF2B5EF4-FFF2-40B4-BE49-F238E27FC236}">
                  <a16:creationId xmlns:a16="http://schemas.microsoft.com/office/drawing/2014/main" id="{12009B8E-913A-45D7-AE3B-5EFA3B1FBF70}"/>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8" name="Rectangle 17">
              <a:extLst>
                <a:ext uri="{FF2B5EF4-FFF2-40B4-BE49-F238E27FC236}">
                  <a16:creationId xmlns:a16="http://schemas.microsoft.com/office/drawing/2014/main" id="{BDC0C6B9-D193-457F-A6AA-49F495D57043}"/>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B88E613-D381-4DDE-87E2-17DC7C96AB3F}"/>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 name="Straight Arrow Connector 4">
            <a:extLst>
              <a:ext uri="{FF2B5EF4-FFF2-40B4-BE49-F238E27FC236}">
                <a16:creationId xmlns:a16="http://schemas.microsoft.com/office/drawing/2014/main" id="{1283BAE7-4244-44FA-A41C-2C6BDA92F397}"/>
              </a:ext>
            </a:extLst>
          </p:cNvPr>
          <p:cNvCxnSpPr>
            <a:cxnSpLocks/>
          </p:cNvCxnSpPr>
          <p:nvPr/>
        </p:nvCxnSpPr>
        <p:spPr>
          <a:xfrm>
            <a:off x="3654475" y="3247683"/>
            <a:ext cx="107758" cy="58278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9BB3695-ACAD-46F9-B3E6-68C316FB1DC1}"/>
              </a:ext>
            </a:extLst>
          </p:cNvPr>
          <p:cNvCxnSpPr>
            <a:cxnSpLocks/>
          </p:cNvCxnSpPr>
          <p:nvPr/>
        </p:nvCxnSpPr>
        <p:spPr>
          <a:xfrm>
            <a:off x="1519127" y="5259952"/>
            <a:ext cx="599199" cy="6267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0EDB8BE-E1FD-46E4-8AEC-5769392A7F28}"/>
              </a:ext>
            </a:extLst>
          </p:cNvPr>
          <p:cNvCxnSpPr>
            <a:cxnSpLocks/>
          </p:cNvCxnSpPr>
          <p:nvPr/>
        </p:nvCxnSpPr>
        <p:spPr>
          <a:xfrm flipH="1">
            <a:off x="5217380" y="5259952"/>
            <a:ext cx="581361" cy="6267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9D2DBFE6-4A59-4155-A67B-9FDAFFB1960C}"/>
              </a:ext>
            </a:extLst>
          </p:cNvPr>
          <p:cNvSpPr txBox="1"/>
          <p:nvPr/>
        </p:nvSpPr>
        <p:spPr>
          <a:xfrm>
            <a:off x="1339099" y="2532103"/>
            <a:ext cx="1588514" cy="646331"/>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28 minutes past 9</a:t>
            </a:r>
            <a:endParaRPr lang="en-GB"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22E9C62-38FD-4322-926D-667545690CEE}"/>
              </a:ext>
            </a:extLst>
          </p:cNvPr>
          <p:cNvSpPr txBox="1"/>
          <p:nvPr/>
        </p:nvSpPr>
        <p:spPr>
          <a:xfrm>
            <a:off x="297246" y="4034809"/>
            <a:ext cx="2134947"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16 minutes past 10</a:t>
            </a:r>
            <a:endParaRPr lang="en-GB"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6D4B527-FECF-4985-BF8D-8B10C133D0D9}"/>
              </a:ext>
            </a:extLst>
          </p:cNvPr>
          <p:cNvSpPr txBox="1"/>
          <p:nvPr/>
        </p:nvSpPr>
        <p:spPr>
          <a:xfrm>
            <a:off x="4727935" y="4056383"/>
            <a:ext cx="190877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16 minutes to 12</a:t>
            </a:r>
            <a:endParaRPr lang="en-GB"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24362A1-1961-4883-B80E-7CD76221EAE7}"/>
              </a:ext>
            </a:extLst>
          </p:cNvPr>
          <p:cNvSpPr txBox="1"/>
          <p:nvPr/>
        </p:nvSpPr>
        <p:spPr>
          <a:xfrm>
            <a:off x="177800" y="1791147"/>
            <a:ext cx="8788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here will the hour hand be for the times listed next to these clocks?</a:t>
            </a:r>
          </a:p>
        </p:txBody>
      </p:sp>
      <p:sp>
        <p:nvSpPr>
          <p:cNvPr id="24" name="TextBox 23">
            <a:extLst>
              <a:ext uri="{FF2B5EF4-FFF2-40B4-BE49-F238E27FC236}">
                <a16:creationId xmlns:a16="http://schemas.microsoft.com/office/drawing/2014/main" id="{34DBBD03-EA51-4AF3-88DB-810071DB39C0}"/>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18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0AFB601-6AAF-43F8-A9CD-940D65D2D212}"/>
              </a:ext>
            </a:extLst>
          </p:cNvPr>
          <p:cNvGrpSpPr/>
          <p:nvPr/>
        </p:nvGrpSpPr>
        <p:grpSpPr>
          <a:xfrm>
            <a:off x="606061" y="4363618"/>
            <a:ext cx="1826133" cy="1792669"/>
            <a:chOff x="626636" y="3911704"/>
            <a:chExt cx="1826133" cy="1792669"/>
          </a:xfrm>
        </p:grpSpPr>
        <p:pic>
          <p:nvPicPr>
            <p:cNvPr id="8" name="Picture 7">
              <a:extLst>
                <a:ext uri="{FF2B5EF4-FFF2-40B4-BE49-F238E27FC236}">
                  <a16:creationId xmlns:a16="http://schemas.microsoft.com/office/drawing/2014/main" id="{445EE411-6BE9-4975-8DF7-05B71D2BFD96}"/>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0" name="Rectangle 9">
              <a:extLst>
                <a:ext uri="{FF2B5EF4-FFF2-40B4-BE49-F238E27FC236}">
                  <a16:creationId xmlns:a16="http://schemas.microsoft.com/office/drawing/2014/main" id="{3F8C79F7-5A6C-47B5-A862-00C8B666DE01}"/>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F366352-1988-49F7-95F9-357026FD101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78B72B98-3531-46F0-BA8E-E9BED866C6A0}"/>
              </a:ext>
            </a:extLst>
          </p:cNvPr>
          <p:cNvGrpSpPr/>
          <p:nvPr/>
        </p:nvGrpSpPr>
        <p:grpSpPr>
          <a:xfrm>
            <a:off x="2741409" y="2366554"/>
            <a:ext cx="1826133" cy="1792669"/>
            <a:chOff x="626636" y="3911704"/>
            <a:chExt cx="1826133" cy="1792669"/>
          </a:xfrm>
        </p:grpSpPr>
        <p:pic>
          <p:nvPicPr>
            <p:cNvPr id="13" name="Picture 12">
              <a:extLst>
                <a:ext uri="{FF2B5EF4-FFF2-40B4-BE49-F238E27FC236}">
                  <a16:creationId xmlns:a16="http://schemas.microsoft.com/office/drawing/2014/main" id="{980DFE23-A251-42C7-90BD-08E4581B0E8E}"/>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4" name="Rectangle 13">
              <a:extLst>
                <a:ext uri="{FF2B5EF4-FFF2-40B4-BE49-F238E27FC236}">
                  <a16:creationId xmlns:a16="http://schemas.microsoft.com/office/drawing/2014/main" id="{8BA6CF6B-1A72-434D-B2D4-418A74F2039B}"/>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FF2E303-13A9-4083-ADD9-785C8CB4BFFD}"/>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DB44817-E7D3-46C7-8242-1A66E1434128}"/>
              </a:ext>
            </a:extLst>
          </p:cNvPr>
          <p:cNvGrpSpPr/>
          <p:nvPr/>
        </p:nvGrpSpPr>
        <p:grpSpPr>
          <a:xfrm>
            <a:off x="4885675" y="4363618"/>
            <a:ext cx="1826133" cy="1792669"/>
            <a:chOff x="626636" y="3911704"/>
            <a:chExt cx="1826133" cy="1792669"/>
          </a:xfrm>
        </p:grpSpPr>
        <p:pic>
          <p:nvPicPr>
            <p:cNvPr id="17" name="Picture 16">
              <a:extLst>
                <a:ext uri="{FF2B5EF4-FFF2-40B4-BE49-F238E27FC236}">
                  <a16:creationId xmlns:a16="http://schemas.microsoft.com/office/drawing/2014/main" id="{12009B8E-913A-45D7-AE3B-5EFA3B1FBF70}"/>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8" name="Rectangle 17">
              <a:extLst>
                <a:ext uri="{FF2B5EF4-FFF2-40B4-BE49-F238E27FC236}">
                  <a16:creationId xmlns:a16="http://schemas.microsoft.com/office/drawing/2014/main" id="{BDC0C6B9-D193-457F-A6AA-49F495D57043}"/>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B88E613-D381-4DDE-87E2-17DC7C96AB3F}"/>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5" name="Straight Arrow Connector 4">
            <a:extLst>
              <a:ext uri="{FF2B5EF4-FFF2-40B4-BE49-F238E27FC236}">
                <a16:creationId xmlns:a16="http://schemas.microsoft.com/office/drawing/2014/main" id="{1283BAE7-4244-44FA-A41C-2C6BDA92F397}"/>
              </a:ext>
            </a:extLst>
          </p:cNvPr>
          <p:cNvCxnSpPr>
            <a:cxnSpLocks/>
          </p:cNvCxnSpPr>
          <p:nvPr/>
        </p:nvCxnSpPr>
        <p:spPr>
          <a:xfrm>
            <a:off x="3654475" y="3247683"/>
            <a:ext cx="107758" cy="582789"/>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9BB3695-ACAD-46F9-B3E6-68C316FB1DC1}"/>
              </a:ext>
            </a:extLst>
          </p:cNvPr>
          <p:cNvCxnSpPr>
            <a:cxnSpLocks/>
          </p:cNvCxnSpPr>
          <p:nvPr/>
        </p:nvCxnSpPr>
        <p:spPr>
          <a:xfrm>
            <a:off x="1519127" y="5259952"/>
            <a:ext cx="599199" cy="6267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0EDB8BE-E1FD-46E4-8AEC-5769392A7F28}"/>
              </a:ext>
            </a:extLst>
          </p:cNvPr>
          <p:cNvCxnSpPr>
            <a:cxnSpLocks/>
          </p:cNvCxnSpPr>
          <p:nvPr/>
        </p:nvCxnSpPr>
        <p:spPr>
          <a:xfrm flipH="1">
            <a:off x="5217380" y="5259952"/>
            <a:ext cx="581361" cy="62675"/>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9D2DBFE6-4A59-4155-A67B-9FDAFFB1960C}"/>
              </a:ext>
            </a:extLst>
          </p:cNvPr>
          <p:cNvSpPr txBox="1"/>
          <p:nvPr/>
        </p:nvSpPr>
        <p:spPr>
          <a:xfrm>
            <a:off x="1339099" y="2532103"/>
            <a:ext cx="1588514" cy="646331"/>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28 minutes past 9</a:t>
            </a:r>
            <a:endParaRPr lang="en-GB"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22E9C62-38FD-4322-926D-667545690CEE}"/>
              </a:ext>
            </a:extLst>
          </p:cNvPr>
          <p:cNvSpPr txBox="1"/>
          <p:nvPr/>
        </p:nvSpPr>
        <p:spPr>
          <a:xfrm>
            <a:off x="297246" y="4034809"/>
            <a:ext cx="2134947"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16 minutes past 10</a:t>
            </a:r>
            <a:endParaRPr lang="en-GB"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6D4B527-FECF-4985-BF8D-8B10C133D0D9}"/>
              </a:ext>
            </a:extLst>
          </p:cNvPr>
          <p:cNvSpPr txBox="1"/>
          <p:nvPr/>
        </p:nvSpPr>
        <p:spPr>
          <a:xfrm>
            <a:off x="4727935" y="4056383"/>
            <a:ext cx="1908774"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16 minutes to 12</a:t>
            </a:r>
            <a:endParaRPr lang="en-GB" dirty="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8DFAC740-9ABC-4539-9E92-1B2C5B01327C}"/>
              </a:ext>
            </a:extLst>
          </p:cNvPr>
          <p:cNvCxnSpPr>
            <a:cxnSpLocks/>
          </p:cNvCxnSpPr>
          <p:nvPr/>
        </p:nvCxnSpPr>
        <p:spPr>
          <a:xfrm flipH="1" flipV="1">
            <a:off x="3283889" y="3178434"/>
            <a:ext cx="370586" cy="6925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ABAABD69-1C67-435B-9557-F3B8FD5B0B4C}"/>
              </a:ext>
            </a:extLst>
          </p:cNvPr>
          <p:cNvCxnSpPr>
            <a:cxnSpLocks/>
          </p:cNvCxnSpPr>
          <p:nvPr/>
        </p:nvCxnSpPr>
        <p:spPr>
          <a:xfrm flipH="1" flipV="1">
            <a:off x="5726002" y="4850721"/>
            <a:ext cx="60376" cy="4001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C59A3DEE-087C-4A3A-AC26-F02D96487613}"/>
              </a:ext>
            </a:extLst>
          </p:cNvPr>
          <p:cNvCxnSpPr>
            <a:cxnSpLocks/>
          </p:cNvCxnSpPr>
          <p:nvPr/>
        </p:nvCxnSpPr>
        <p:spPr>
          <a:xfrm flipH="1" flipV="1">
            <a:off x="1168672" y="5007196"/>
            <a:ext cx="350455" cy="252756"/>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74CEDFC8-8DA3-42CF-B0FD-334D5D6DE5D4}"/>
              </a:ext>
            </a:extLst>
          </p:cNvPr>
          <p:cNvSpPr/>
          <p:nvPr/>
        </p:nvSpPr>
        <p:spPr>
          <a:xfrm>
            <a:off x="1969636" y="2132990"/>
            <a:ext cx="5335384" cy="923330"/>
          </a:xfrm>
          <a:prstGeom prst="rect">
            <a:avLst/>
          </a:prstGeom>
        </p:spPr>
        <p:txBody>
          <a:bodyPr wrap="square">
            <a:spAutoFit/>
          </a:bodyPr>
          <a:lstStyle/>
          <a:p>
            <a:pPr lvl="0" defTabSz="914400">
              <a:defRPr/>
            </a:pPr>
            <a:r>
              <a:rPr lang="en-US" dirty="0">
                <a:solidFill>
                  <a:srgbClr val="DA2E41"/>
                </a:solidFill>
                <a:latin typeface="Arial" panose="020B0604020202020204" pitchFamily="34" charset="0"/>
                <a:cs typeface="Arial" panose="020B0604020202020204" pitchFamily="34" charset="0"/>
              </a:rPr>
              <a:t>Because 28 is so close to 30, the hour hand is</a:t>
            </a:r>
          </a:p>
          <a:p>
            <a:pPr lvl="0" defTabSz="914400">
              <a:defRPr/>
            </a:pPr>
            <a:r>
              <a:rPr lang="en-US" dirty="0">
                <a:solidFill>
                  <a:srgbClr val="DA2E41"/>
                </a:solidFill>
                <a:latin typeface="Arial" panose="020B0604020202020204" pitchFamily="34" charset="0"/>
                <a:cs typeface="Arial" panose="020B0604020202020204" pitchFamily="34" charset="0"/>
              </a:rPr>
              <a:t>                                    almost halfway between</a:t>
            </a:r>
          </a:p>
          <a:p>
            <a:pPr lvl="0" defTabSz="914400">
              <a:defRPr/>
            </a:pPr>
            <a:r>
              <a:rPr lang="en-US" dirty="0">
                <a:solidFill>
                  <a:srgbClr val="DA2E41"/>
                </a:solidFill>
                <a:latin typeface="Arial" panose="020B0604020202020204" pitchFamily="34" charset="0"/>
                <a:cs typeface="Arial" panose="020B0604020202020204" pitchFamily="34" charset="0"/>
              </a:rPr>
              <a:t>                                           the 9 and the 10. </a:t>
            </a:r>
            <a:endParaRPr lang="en-GB" dirty="0">
              <a:solidFill>
                <a:srgbClr val="FF0000"/>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162788C-4ECD-41CB-B735-8CDB9243DEFE}"/>
              </a:ext>
            </a:extLst>
          </p:cNvPr>
          <p:cNvSpPr/>
          <p:nvPr/>
        </p:nvSpPr>
        <p:spPr>
          <a:xfrm>
            <a:off x="2405954" y="4558336"/>
            <a:ext cx="2479721" cy="1754326"/>
          </a:xfrm>
          <a:prstGeom prst="rect">
            <a:avLst/>
          </a:prstGeom>
        </p:spPr>
        <p:txBody>
          <a:bodyPr wrap="square">
            <a:spAutoFit/>
          </a:bodyPr>
          <a:lstStyle/>
          <a:p>
            <a:pPr lvl="0" defTabSz="914400">
              <a:defRPr/>
            </a:pPr>
            <a:r>
              <a:rPr lang="en-US" dirty="0">
                <a:solidFill>
                  <a:srgbClr val="DA2E41"/>
                </a:solidFill>
                <a:latin typeface="Arial" panose="020B0604020202020204" pitchFamily="34" charset="0"/>
                <a:cs typeface="Arial" panose="020B0604020202020204" pitchFamily="34" charset="0"/>
              </a:rPr>
              <a:t>Because 16 is so close to 15, the hour hand is almost a quarter of the way between the</a:t>
            </a:r>
          </a:p>
          <a:p>
            <a:pPr lvl="0" defTabSz="914400">
              <a:defRPr/>
            </a:pPr>
            <a:r>
              <a:rPr lang="en-US" dirty="0">
                <a:solidFill>
                  <a:srgbClr val="DA2E41"/>
                </a:solidFill>
                <a:latin typeface="Arial" panose="020B0604020202020204" pitchFamily="34" charset="0"/>
                <a:cs typeface="Arial" panose="020B0604020202020204" pitchFamily="34" charset="0"/>
              </a:rPr>
              <a:t>10 and the 11. </a:t>
            </a:r>
            <a:endParaRPr lang="en-GB"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A5B9DBC-EDCA-4550-9B92-0CB30DC8911F}"/>
              </a:ext>
            </a:extLst>
          </p:cNvPr>
          <p:cNvSpPr/>
          <p:nvPr/>
        </p:nvSpPr>
        <p:spPr>
          <a:xfrm>
            <a:off x="6724173" y="4056383"/>
            <a:ext cx="2479721" cy="1754326"/>
          </a:xfrm>
          <a:prstGeom prst="rect">
            <a:avLst/>
          </a:prstGeom>
        </p:spPr>
        <p:txBody>
          <a:bodyPr wrap="square">
            <a:spAutoFit/>
          </a:bodyPr>
          <a:lstStyle/>
          <a:p>
            <a:pPr lvl="0" defTabSz="914400">
              <a:defRPr/>
            </a:pPr>
            <a:r>
              <a:rPr lang="en-US" dirty="0">
                <a:solidFill>
                  <a:srgbClr val="DA2E41"/>
                </a:solidFill>
                <a:latin typeface="Arial" panose="020B0604020202020204" pitchFamily="34" charset="0"/>
                <a:cs typeface="Arial" panose="020B0604020202020204" pitchFamily="34" charset="0"/>
              </a:rPr>
              <a:t>Because 16 is so close to 15, the hour hand is almost </a:t>
            </a:r>
          </a:p>
          <a:p>
            <a:pPr lvl="0" defTabSz="914400">
              <a:defRPr/>
            </a:pPr>
            <a:r>
              <a:rPr lang="en-US" dirty="0">
                <a:solidFill>
                  <a:srgbClr val="DA2E41"/>
                </a:solidFill>
                <a:latin typeface="Arial" panose="020B0604020202020204" pitchFamily="34" charset="0"/>
                <a:cs typeface="Arial" panose="020B0604020202020204" pitchFamily="34" charset="0"/>
              </a:rPr>
              <a:t>one-quarter away from the 12, between the 11 and the 12. </a:t>
            </a:r>
            <a:endParaRPr lang="en-GB" dirty="0">
              <a:solidFill>
                <a:srgbClr val="FF000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4557AEE8-A041-4301-959E-C3CC46013D45}"/>
              </a:ext>
            </a:extLst>
          </p:cNvPr>
          <p:cNvSpPr txBox="1"/>
          <p:nvPr/>
        </p:nvSpPr>
        <p:spPr>
          <a:xfrm>
            <a:off x="177800" y="1791147"/>
            <a:ext cx="8788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here will the hour hand be for the times listed next to these clocks?</a:t>
            </a:r>
          </a:p>
        </p:txBody>
      </p:sp>
      <p:sp>
        <p:nvSpPr>
          <p:cNvPr id="29" name="TextBox 28">
            <a:extLst>
              <a:ext uri="{FF2B5EF4-FFF2-40B4-BE49-F238E27FC236}">
                <a16:creationId xmlns:a16="http://schemas.microsoft.com/office/drawing/2014/main" id="{E12036A5-86DF-430C-A83D-61406F1CDAF2}"/>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61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49BB24C-FDFB-471C-8D3F-494FE3384BDB}"/>
              </a:ext>
            </a:extLst>
          </p:cNvPr>
          <p:cNvGrpSpPr/>
          <p:nvPr/>
        </p:nvGrpSpPr>
        <p:grpSpPr>
          <a:xfrm>
            <a:off x="801187" y="4151607"/>
            <a:ext cx="1729724" cy="1685159"/>
            <a:chOff x="1245957" y="1250317"/>
            <a:chExt cx="4924256" cy="4882701"/>
          </a:xfrm>
        </p:grpSpPr>
        <p:grpSp>
          <p:nvGrpSpPr>
            <p:cNvPr id="48" name="Group 47">
              <a:extLst>
                <a:ext uri="{FF2B5EF4-FFF2-40B4-BE49-F238E27FC236}">
                  <a16:creationId xmlns:a16="http://schemas.microsoft.com/office/drawing/2014/main" id="{E2A5EAA8-AC2A-479A-99D7-EE20F2A36E72}"/>
                </a:ext>
              </a:extLst>
            </p:cNvPr>
            <p:cNvGrpSpPr/>
            <p:nvPr/>
          </p:nvGrpSpPr>
          <p:grpSpPr>
            <a:xfrm>
              <a:off x="1245957" y="1250317"/>
              <a:ext cx="4924256" cy="4882701"/>
              <a:chOff x="1245957" y="1250317"/>
              <a:chExt cx="4924256" cy="4882701"/>
            </a:xfrm>
          </p:grpSpPr>
          <p:grpSp>
            <p:nvGrpSpPr>
              <p:cNvPr id="50" name="Group 49">
                <a:extLst>
                  <a:ext uri="{FF2B5EF4-FFF2-40B4-BE49-F238E27FC236}">
                    <a16:creationId xmlns:a16="http://schemas.microsoft.com/office/drawing/2014/main" id="{3CCFBED7-0760-430E-983E-EF82DB084799}"/>
                  </a:ext>
                </a:extLst>
              </p:cNvPr>
              <p:cNvGrpSpPr/>
              <p:nvPr/>
            </p:nvGrpSpPr>
            <p:grpSpPr>
              <a:xfrm>
                <a:off x="1245957" y="1250317"/>
                <a:ext cx="4924256" cy="4882701"/>
                <a:chOff x="1230054" y="1207172"/>
                <a:chExt cx="4924256" cy="4882701"/>
              </a:xfrm>
            </p:grpSpPr>
            <p:pic>
              <p:nvPicPr>
                <p:cNvPr id="52" name="Picture 51">
                  <a:extLst>
                    <a:ext uri="{FF2B5EF4-FFF2-40B4-BE49-F238E27FC236}">
                      <a16:creationId xmlns:a16="http://schemas.microsoft.com/office/drawing/2014/main" id="{F5168B5B-C2F3-4A47-AA8D-EB8A07971731}"/>
                    </a:ext>
                  </a:extLst>
                </p:cNvPr>
                <p:cNvPicPr>
                  <a:picLocks noChangeAspect="1"/>
                </p:cNvPicPr>
                <p:nvPr/>
              </p:nvPicPr>
              <p:blipFill>
                <a:blip r:embed="rId2"/>
                <a:stretch>
                  <a:fillRect/>
                </a:stretch>
              </p:blipFill>
              <p:spPr>
                <a:xfrm>
                  <a:off x="1230054" y="1207172"/>
                  <a:ext cx="4924256" cy="4882701"/>
                </a:xfrm>
                <a:prstGeom prst="rect">
                  <a:avLst/>
                </a:prstGeom>
              </p:spPr>
            </p:pic>
            <p:sp>
              <p:nvSpPr>
                <p:cNvPr id="53" name="Rectangle 52">
                  <a:extLst>
                    <a:ext uri="{FF2B5EF4-FFF2-40B4-BE49-F238E27FC236}">
                      <a16:creationId xmlns:a16="http://schemas.microsoft.com/office/drawing/2014/main" id="{7E449EAD-AB87-48B3-9D08-022F2D95003C}"/>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Rectangle 50">
                <a:extLst>
                  <a:ext uri="{FF2B5EF4-FFF2-40B4-BE49-F238E27FC236}">
                    <a16:creationId xmlns:a16="http://schemas.microsoft.com/office/drawing/2014/main" id="{5B641483-0841-4C1E-8710-1BE16B561E48}"/>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Rectangle 48">
              <a:extLst>
                <a:ext uri="{FF2B5EF4-FFF2-40B4-BE49-F238E27FC236}">
                  <a16:creationId xmlns:a16="http://schemas.microsoft.com/office/drawing/2014/main" id="{3BFF0EEF-6BC5-4B7E-82BC-273DD7A5C38F}"/>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979BF765-AF38-425B-8BBD-EA1950A8F5B3}"/>
              </a:ext>
            </a:extLst>
          </p:cNvPr>
          <p:cNvGrpSpPr/>
          <p:nvPr/>
        </p:nvGrpSpPr>
        <p:grpSpPr>
          <a:xfrm>
            <a:off x="4789764" y="4167698"/>
            <a:ext cx="1729724" cy="1685159"/>
            <a:chOff x="1245957" y="1250317"/>
            <a:chExt cx="4924256" cy="4882701"/>
          </a:xfrm>
        </p:grpSpPr>
        <p:grpSp>
          <p:nvGrpSpPr>
            <p:cNvPr id="55" name="Group 54">
              <a:extLst>
                <a:ext uri="{FF2B5EF4-FFF2-40B4-BE49-F238E27FC236}">
                  <a16:creationId xmlns:a16="http://schemas.microsoft.com/office/drawing/2014/main" id="{6FBBC71A-B287-45BA-AD08-9FDA22B90618}"/>
                </a:ext>
              </a:extLst>
            </p:cNvPr>
            <p:cNvGrpSpPr/>
            <p:nvPr/>
          </p:nvGrpSpPr>
          <p:grpSpPr>
            <a:xfrm>
              <a:off x="1245957" y="1250317"/>
              <a:ext cx="4924256" cy="4882701"/>
              <a:chOff x="1245957" y="1250317"/>
              <a:chExt cx="4924256" cy="4882701"/>
            </a:xfrm>
          </p:grpSpPr>
          <p:grpSp>
            <p:nvGrpSpPr>
              <p:cNvPr id="57" name="Group 56">
                <a:extLst>
                  <a:ext uri="{FF2B5EF4-FFF2-40B4-BE49-F238E27FC236}">
                    <a16:creationId xmlns:a16="http://schemas.microsoft.com/office/drawing/2014/main" id="{E087CD6C-2CA4-4F69-B6F9-EC3377995FDC}"/>
                  </a:ext>
                </a:extLst>
              </p:cNvPr>
              <p:cNvGrpSpPr/>
              <p:nvPr/>
            </p:nvGrpSpPr>
            <p:grpSpPr>
              <a:xfrm>
                <a:off x="1245957" y="1250317"/>
                <a:ext cx="4924256" cy="4882701"/>
                <a:chOff x="1230054" y="1207172"/>
                <a:chExt cx="4924256" cy="4882701"/>
              </a:xfrm>
            </p:grpSpPr>
            <p:pic>
              <p:nvPicPr>
                <p:cNvPr id="59" name="Picture 58">
                  <a:extLst>
                    <a:ext uri="{FF2B5EF4-FFF2-40B4-BE49-F238E27FC236}">
                      <a16:creationId xmlns:a16="http://schemas.microsoft.com/office/drawing/2014/main" id="{62074E95-40DD-4983-AECE-88C3A3F85AFD}"/>
                    </a:ext>
                  </a:extLst>
                </p:cNvPr>
                <p:cNvPicPr>
                  <a:picLocks noChangeAspect="1"/>
                </p:cNvPicPr>
                <p:nvPr/>
              </p:nvPicPr>
              <p:blipFill>
                <a:blip r:embed="rId2"/>
                <a:stretch>
                  <a:fillRect/>
                </a:stretch>
              </p:blipFill>
              <p:spPr>
                <a:xfrm>
                  <a:off x="1230054" y="1207172"/>
                  <a:ext cx="4924256" cy="4882701"/>
                </a:xfrm>
                <a:prstGeom prst="rect">
                  <a:avLst/>
                </a:prstGeom>
              </p:spPr>
            </p:pic>
            <p:sp>
              <p:nvSpPr>
                <p:cNvPr id="60" name="Rectangle 59">
                  <a:extLst>
                    <a:ext uri="{FF2B5EF4-FFF2-40B4-BE49-F238E27FC236}">
                      <a16:creationId xmlns:a16="http://schemas.microsoft.com/office/drawing/2014/main" id="{3BB3ECDC-8D40-4CDD-B594-B8830344CFA9}"/>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8" name="Rectangle 57">
                <a:extLst>
                  <a:ext uri="{FF2B5EF4-FFF2-40B4-BE49-F238E27FC236}">
                    <a16:creationId xmlns:a16="http://schemas.microsoft.com/office/drawing/2014/main" id="{61BECBC5-FADE-47CE-AFA8-E451438DC26E}"/>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Rectangle 55">
              <a:extLst>
                <a:ext uri="{FF2B5EF4-FFF2-40B4-BE49-F238E27FC236}">
                  <a16:creationId xmlns:a16="http://schemas.microsoft.com/office/drawing/2014/main" id="{E1DE30D8-91C3-4A4E-AA85-508C8E17E555}"/>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BFFFE2C7-DB78-4835-9C88-1F7DD5872C86}"/>
              </a:ext>
            </a:extLst>
          </p:cNvPr>
          <p:cNvGrpSpPr/>
          <p:nvPr/>
        </p:nvGrpSpPr>
        <p:grpSpPr>
          <a:xfrm>
            <a:off x="2729814" y="2160479"/>
            <a:ext cx="1729724" cy="1685159"/>
            <a:chOff x="1245957" y="1250317"/>
            <a:chExt cx="4924256" cy="4882701"/>
          </a:xfrm>
        </p:grpSpPr>
        <p:grpSp>
          <p:nvGrpSpPr>
            <p:cNvPr id="62" name="Group 61">
              <a:extLst>
                <a:ext uri="{FF2B5EF4-FFF2-40B4-BE49-F238E27FC236}">
                  <a16:creationId xmlns:a16="http://schemas.microsoft.com/office/drawing/2014/main" id="{A17B0A8E-6098-420D-BFA8-988EE104EB96}"/>
                </a:ext>
              </a:extLst>
            </p:cNvPr>
            <p:cNvGrpSpPr/>
            <p:nvPr/>
          </p:nvGrpSpPr>
          <p:grpSpPr>
            <a:xfrm>
              <a:off x="1245957" y="1250317"/>
              <a:ext cx="4924256" cy="4882701"/>
              <a:chOff x="1245957" y="1250317"/>
              <a:chExt cx="4924256" cy="4882701"/>
            </a:xfrm>
          </p:grpSpPr>
          <p:grpSp>
            <p:nvGrpSpPr>
              <p:cNvPr id="64" name="Group 63">
                <a:extLst>
                  <a:ext uri="{FF2B5EF4-FFF2-40B4-BE49-F238E27FC236}">
                    <a16:creationId xmlns:a16="http://schemas.microsoft.com/office/drawing/2014/main" id="{7D1F6358-93D3-4520-A3D4-D56727954FC6}"/>
                  </a:ext>
                </a:extLst>
              </p:cNvPr>
              <p:cNvGrpSpPr/>
              <p:nvPr/>
            </p:nvGrpSpPr>
            <p:grpSpPr>
              <a:xfrm>
                <a:off x="1245957" y="1250317"/>
                <a:ext cx="4924256" cy="4882701"/>
                <a:chOff x="1230054" y="1207172"/>
                <a:chExt cx="4924256" cy="4882701"/>
              </a:xfrm>
            </p:grpSpPr>
            <p:pic>
              <p:nvPicPr>
                <p:cNvPr id="66" name="Picture 65">
                  <a:extLst>
                    <a:ext uri="{FF2B5EF4-FFF2-40B4-BE49-F238E27FC236}">
                      <a16:creationId xmlns:a16="http://schemas.microsoft.com/office/drawing/2014/main" id="{940F1702-C20E-43BD-8D57-E3F6BA734976}"/>
                    </a:ext>
                  </a:extLst>
                </p:cNvPr>
                <p:cNvPicPr>
                  <a:picLocks noChangeAspect="1"/>
                </p:cNvPicPr>
                <p:nvPr/>
              </p:nvPicPr>
              <p:blipFill>
                <a:blip r:embed="rId2"/>
                <a:stretch>
                  <a:fillRect/>
                </a:stretch>
              </p:blipFill>
              <p:spPr>
                <a:xfrm>
                  <a:off x="1230054" y="1207172"/>
                  <a:ext cx="4924256" cy="4882701"/>
                </a:xfrm>
                <a:prstGeom prst="rect">
                  <a:avLst/>
                </a:prstGeom>
              </p:spPr>
            </p:pic>
            <p:sp>
              <p:nvSpPr>
                <p:cNvPr id="67" name="Rectangle 66">
                  <a:extLst>
                    <a:ext uri="{FF2B5EF4-FFF2-40B4-BE49-F238E27FC236}">
                      <a16:creationId xmlns:a16="http://schemas.microsoft.com/office/drawing/2014/main" id="{8A64FD64-FC60-4698-BF6E-877DB8EBC7C0}"/>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extLst>
                  <a:ext uri="{FF2B5EF4-FFF2-40B4-BE49-F238E27FC236}">
                    <a16:creationId xmlns:a16="http://schemas.microsoft.com/office/drawing/2014/main" id="{9F7328DD-31FF-4DD3-9EDA-96E70A905C0F}"/>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Rectangle 62">
              <a:extLst>
                <a:ext uri="{FF2B5EF4-FFF2-40B4-BE49-F238E27FC236}">
                  <a16:creationId xmlns:a16="http://schemas.microsoft.com/office/drawing/2014/main" id="{8CF6E116-193A-4167-A4B7-600055BA535E}"/>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8" name="Straight Arrow Connector 67">
            <a:extLst>
              <a:ext uri="{FF2B5EF4-FFF2-40B4-BE49-F238E27FC236}">
                <a16:creationId xmlns:a16="http://schemas.microsoft.com/office/drawing/2014/main" id="{538015A1-1C03-486B-9BEE-6FD846716E25}"/>
              </a:ext>
            </a:extLst>
          </p:cNvPr>
          <p:cNvCxnSpPr>
            <a:cxnSpLocks/>
          </p:cNvCxnSpPr>
          <p:nvPr/>
        </p:nvCxnSpPr>
        <p:spPr>
          <a:xfrm flipV="1">
            <a:off x="3506588" y="2436885"/>
            <a:ext cx="185467" cy="57163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915D6AAF-366A-4E24-81AF-D386F31FD0D9}"/>
              </a:ext>
            </a:extLst>
          </p:cNvPr>
          <p:cNvCxnSpPr>
            <a:cxnSpLocks/>
          </p:cNvCxnSpPr>
          <p:nvPr/>
        </p:nvCxnSpPr>
        <p:spPr>
          <a:xfrm flipH="1" flipV="1">
            <a:off x="1435582" y="4377402"/>
            <a:ext cx="260037" cy="61724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08F856FC-2CA7-4861-BB6C-6612961C5E70}"/>
              </a:ext>
            </a:extLst>
          </p:cNvPr>
          <p:cNvCxnSpPr>
            <a:cxnSpLocks/>
          </p:cNvCxnSpPr>
          <p:nvPr/>
        </p:nvCxnSpPr>
        <p:spPr>
          <a:xfrm flipV="1">
            <a:off x="5623837" y="4361311"/>
            <a:ext cx="217252" cy="64896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93FA90FF-C5C4-4F25-8C48-EE29E974795C}"/>
              </a:ext>
            </a:extLst>
          </p:cNvPr>
          <p:cNvSpPr txBox="1"/>
          <p:nvPr/>
        </p:nvSpPr>
        <p:spPr>
          <a:xfrm>
            <a:off x="998205" y="2288923"/>
            <a:ext cx="187207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2 minutes past 3</a:t>
            </a:r>
            <a:endParaRPr lang="en-GB"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F3B2EDB1-E912-49C0-9C58-329B861D2499}"/>
              </a:ext>
            </a:extLst>
          </p:cNvPr>
          <p:cNvSpPr txBox="1"/>
          <p:nvPr/>
        </p:nvSpPr>
        <p:spPr>
          <a:xfrm>
            <a:off x="388023" y="3789857"/>
            <a:ext cx="165096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3 minutes to 2</a:t>
            </a:r>
            <a:endParaRPr lang="en-GB"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AF06B50F-8AC5-4F40-B81F-9F1E1D342A04}"/>
              </a:ext>
            </a:extLst>
          </p:cNvPr>
          <p:cNvSpPr txBox="1"/>
          <p:nvPr/>
        </p:nvSpPr>
        <p:spPr>
          <a:xfrm>
            <a:off x="4623584" y="3797402"/>
            <a:ext cx="1964266"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3 minutes past 2</a:t>
            </a:r>
            <a:endParaRPr lang="en-GB"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F52075C-30CF-43AE-A1B1-EE34E591D229}"/>
              </a:ext>
            </a:extLst>
          </p:cNvPr>
          <p:cNvSpPr txBox="1"/>
          <p:nvPr/>
        </p:nvSpPr>
        <p:spPr>
          <a:xfrm>
            <a:off x="177800" y="1791147"/>
            <a:ext cx="8788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here will the hour hand be for the times listed next to these clocks?</a:t>
            </a:r>
          </a:p>
        </p:txBody>
      </p:sp>
      <p:sp>
        <p:nvSpPr>
          <p:cNvPr id="32" name="TextBox 31">
            <a:extLst>
              <a:ext uri="{FF2B5EF4-FFF2-40B4-BE49-F238E27FC236}">
                <a16:creationId xmlns:a16="http://schemas.microsoft.com/office/drawing/2014/main" id="{213462D7-3A1E-4AD7-A5F5-D0174970C796}"/>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0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49BB24C-FDFB-471C-8D3F-494FE3384BDB}"/>
              </a:ext>
            </a:extLst>
          </p:cNvPr>
          <p:cNvGrpSpPr/>
          <p:nvPr/>
        </p:nvGrpSpPr>
        <p:grpSpPr>
          <a:xfrm>
            <a:off x="817965" y="3906553"/>
            <a:ext cx="1729724" cy="1685159"/>
            <a:chOff x="1245957" y="1250317"/>
            <a:chExt cx="4924256" cy="4882701"/>
          </a:xfrm>
        </p:grpSpPr>
        <p:grpSp>
          <p:nvGrpSpPr>
            <p:cNvPr id="48" name="Group 47">
              <a:extLst>
                <a:ext uri="{FF2B5EF4-FFF2-40B4-BE49-F238E27FC236}">
                  <a16:creationId xmlns:a16="http://schemas.microsoft.com/office/drawing/2014/main" id="{E2A5EAA8-AC2A-479A-99D7-EE20F2A36E72}"/>
                </a:ext>
              </a:extLst>
            </p:cNvPr>
            <p:cNvGrpSpPr/>
            <p:nvPr/>
          </p:nvGrpSpPr>
          <p:grpSpPr>
            <a:xfrm>
              <a:off x="1245957" y="1250317"/>
              <a:ext cx="4924256" cy="4882701"/>
              <a:chOff x="1245957" y="1250317"/>
              <a:chExt cx="4924256" cy="4882701"/>
            </a:xfrm>
          </p:grpSpPr>
          <p:grpSp>
            <p:nvGrpSpPr>
              <p:cNvPr id="50" name="Group 49">
                <a:extLst>
                  <a:ext uri="{FF2B5EF4-FFF2-40B4-BE49-F238E27FC236}">
                    <a16:creationId xmlns:a16="http://schemas.microsoft.com/office/drawing/2014/main" id="{3CCFBED7-0760-430E-983E-EF82DB084799}"/>
                  </a:ext>
                </a:extLst>
              </p:cNvPr>
              <p:cNvGrpSpPr/>
              <p:nvPr/>
            </p:nvGrpSpPr>
            <p:grpSpPr>
              <a:xfrm>
                <a:off x="1245957" y="1250317"/>
                <a:ext cx="4924256" cy="4882701"/>
                <a:chOff x="1230054" y="1207172"/>
                <a:chExt cx="4924256" cy="4882701"/>
              </a:xfrm>
            </p:grpSpPr>
            <p:pic>
              <p:nvPicPr>
                <p:cNvPr id="52" name="Picture 51">
                  <a:extLst>
                    <a:ext uri="{FF2B5EF4-FFF2-40B4-BE49-F238E27FC236}">
                      <a16:creationId xmlns:a16="http://schemas.microsoft.com/office/drawing/2014/main" id="{F5168B5B-C2F3-4A47-AA8D-EB8A07971731}"/>
                    </a:ext>
                  </a:extLst>
                </p:cNvPr>
                <p:cNvPicPr>
                  <a:picLocks noChangeAspect="1"/>
                </p:cNvPicPr>
                <p:nvPr/>
              </p:nvPicPr>
              <p:blipFill>
                <a:blip r:embed="rId2"/>
                <a:stretch>
                  <a:fillRect/>
                </a:stretch>
              </p:blipFill>
              <p:spPr>
                <a:xfrm>
                  <a:off x="1230054" y="1207172"/>
                  <a:ext cx="4924256" cy="4882701"/>
                </a:xfrm>
                <a:prstGeom prst="rect">
                  <a:avLst/>
                </a:prstGeom>
              </p:spPr>
            </p:pic>
            <p:sp>
              <p:nvSpPr>
                <p:cNvPr id="53" name="Rectangle 52">
                  <a:extLst>
                    <a:ext uri="{FF2B5EF4-FFF2-40B4-BE49-F238E27FC236}">
                      <a16:creationId xmlns:a16="http://schemas.microsoft.com/office/drawing/2014/main" id="{7E449EAD-AB87-48B3-9D08-022F2D95003C}"/>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Rectangle 50">
                <a:extLst>
                  <a:ext uri="{FF2B5EF4-FFF2-40B4-BE49-F238E27FC236}">
                    <a16:creationId xmlns:a16="http://schemas.microsoft.com/office/drawing/2014/main" id="{5B641483-0841-4C1E-8710-1BE16B561E48}"/>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Rectangle 48">
              <a:extLst>
                <a:ext uri="{FF2B5EF4-FFF2-40B4-BE49-F238E27FC236}">
                  <a16:creationId xmlns:a16="http://schemas.microsoft.com/office/drawing/2014/main" id="{3BFF0EEF-6BC5-4B7E-82BC-273DD7A5C38F}"/>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979BF765-AF38-425B-8BBD-EA1950A8F5B3}"/>
              </a:ext>
            </a:extLst>
          </p:cNvPr>
          <p:cNvGrpSpPr/>
          <p:nvPr/>
        </p:nvGrpSpPr>
        <p:grpSpPr>
          <a:xfrm>
            <a:off x="4806542" y="3922644"/>
            <a:ext cx="1729724" cy="1685159"/>
            <a:chOff x="1245957" y="1250317"/>
            <a:chExt cx="4924256" cy="4882701"/>
          </a:xfrm>
        </p:grpSpPr>
        <p:grpSp>
          <p:nvGrpSpPr>
            <p:cNvPr id="55" name="Group 54">
              <a:extLst>
                <a:ext uri="{FF2B5EF4-FFF2-40B4-BE49-F238E27FC236}">
                  <a16:creationId xmlns:a16="http://schemas.microsoft.com/office/drawing/2014/main" id="{6FBBC71A-B287-45BA-AD08-9FDA22B90618}"/>
                </a:ext>
              </a:extLst>
            </p:cNvPr>
            <p:cNvGrpSpPr/>
            <p:nvPr/>
          </p:nvGrpSpPr>
          <p:grpSpPr>
            <a:xfrm>
              <a:off x="1245957" y="1250317"/>
              <a:ext cx="4924256" cy="4882701"/>
              <a:chOff x="1245957" y="1250317"/>
              <a:chExt cx="4924256" cy="4882701"/>
            </a:xfrm>
          </p:grpSpPr>
          <p:grpSp>
            <p:nvGrpSpPr>
              <p:cNvPr id="57" name="Group 56">
                <a:extLst>
                  <a:ext uri="{FF2B5EF4-FFF2-40B4-BE49-F238E27FC236}">
                    <a16:creationId xmlns:a16="http://schemas.microsoft.com/office/drawing/2014/main" id="{E087CD6C-2CA4-4F69-B6F9-EC3377995FDC}"/>
                  </a:ext>
                </a:extLst>
              </p:cNvPr>
              <p:cNvGrpSpPr/>
              <p:nvPr/>
            </p:nvGrpSpPr>
            <p:grpSpPr>
              <a:xfrm>
                <a:off x="1245957" y="1250317"/>
                <a:ext cx="4924256" cy="4882701"/>
                <a:chOff x="1230054" y="1207172"/>
                <a:chExt cx="4924256" cy="4882701"/>
              </a:xfrm>
            </p:grpSpPr>
            <p:pic>
              <p:nvPicPr>
                <p:cNvPr id="59" name="Picture 58">
                  <a:extLst>
                    <a:ext uri="{FF2B5EF4-FFF2-40B4-BE49-F238E27FC236}">
                      <a16:creationId xmlns:a16="http://schemas.microsoft.com/office/drawing/2014/main" id="{62074E95-40DD-4983-AECE-88C3A3F85AFD}"/>
                    </a:ext>
                  </a:extLst>
                </p:cNvPr>
                <p:cNvPicPr>
                  <a:picLocks noChangeAspect="1"/>
                </p:cNvPicPr>
                <p:nvPr/>
              </p:nvPicPr>
              <p:blipFill>
                <a:blip r:embed="rId2"/>
                <a:stretch>
                  <a:fillRect/>
                </a:stretch>
              </p:blipFill>
              <p:spPr>
                <a:xfrm>
                  <a:off x="1230054" y="1207172"/>
                  <a:ext cx="4924256" cy="4882701"/>
                </a:xfrm>
                <a:prstGeom prst="rect">
                  <a:avLst/>
                </a:prstGeom>
              </p:spPr>
            </p:pic>
            <p:sp>
              <p:nvSpPr>
                <p:cNvPr id="60" name="Rectangle 59">
                  <a:extLst>
                    <a:ext uri="{FF2B5EF4-FFF2-40B4-BE49-F238E27FC236}">
                      <a16:creationId xmlns:a16="http://schemas.microsoft.com/office/drawing/2014/main" id="{3BB3ECDC-8D40-4CDD-B594-B8830344CFA9}"/>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8" name="Rectangle 57">
                <a:extLst>
                  <a:ext uri="{FF2B5EF4-FFF2-40B4-BE49-F238E27FC236}">
                    <a16:creationId xmlns:a16="http://schemas.microsoft.com/office/drawing/2014/main" id="{61BECBC5-FADE-47CE-AFA8-E451438DC26E}"/>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Rectangle 55">
              <a:extLst>
                <a:ext uri="{FF2B5EF4-FFF2-40B4-BE49-F238E27FC236}">
                  <a16:creationId xmlns:a16="http://schemas.microsoft.com/office/drawing/2014/main" id="{E1DE30D8-91C3-4A4E-AA85-508C8E17E555}"/>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BFFFE2C7-DB78-4835-9C88-1F7DD5872C86}"/>
              </a:ext>
            </a:extLst>
          </p:cNvPr>
          <p:cNvGrpSpPr/>
          <p:nvPr/>
        </p:nvGrpSpPr>
        <p:grpSpPr>
          <a:xfrm>
            <a:off x="2806497" y="2211775"/>
            <a:ext cx="1729724" cy="1685159"/>
            <a:chOff x="1245957" y="1250317"/>
            <a:chExt cx="4924256" cy="4882701"/>
          </a:xfrm>
        </p:grpSpPr>
        <p:grpSp>
          <p:nvGrpSpPr>
            <p:cNvPr id="62" name="Group 61">
              <a:extLst>
                <a:ext uri="{FF2B5EF4-FFF2-40B4-BE49-F238E27FC236}">
                  <a16:creationId xmlns:a16="http://schemas.microsoft.com/office/drawing/2014/main" id="{A17B0A8E-6098-420D-BFA8-988EE104EB96}"/>
                </a:ext>
              </a:extLst>
            </p:cNvPr>
            <p:cNvGrpSpPr/>
            <p:nvPr/>
          </p:nvGrpSpPr>
          <p:grpSpPr>
            <a:xfrm>
              <a:off x="1245957" y="1250317"/>
              <a:ext cx="4924256" cy="4882701"/>
              <a:chOff x="1245957" y="1250317"/>
              <a:chExt cx="4924256" cy="4882701"/>
            </a:xfrm>
          </p:grpSpPr>
          <p:grpSp>
            <p:nvGrpSpPr>
              <p:cNvPr id="64" name="Group 63">
                <a:extLst>
                  <a:ext uri="{FF2B5EF4-FFF2-40B4-BE49-F238E27FC236}">
                    <a16:creationId xmlns:a16="http://schemas.microsoft.com/office/drawing/2014/main" id="{7D1F6358-93D3-4520-A3D4-D56727954FC6}"/>
                  </a:ext>
                </a:extLst>
              </p:cNvPr>
              <p:cNvGrpSpPr/>
              <p:nvPr/>
            </p:nvGrpSpPr>
            <p:grpSpPr>
              <a:xfrm>
                <a:off x="1245957" y="1250317"/>
                <a:ext cx="4924256" cy="4882701"/>
                <a:chOff x="1230054" y="1207172"/>
                <a:chExt cx="4924256" cy="4882701"/>
              </a:xfrm>
            </p:grpSpPr>
            <p:pic>
              <p:nvPicPr>
                <p:cNvPr id="66" name="Picture 65">
                  <a:extLst>
                    <a:ext uri="{FF2B5EF4-FFF2-40B4-BE49-F238E27FC236}">
                      <a16:creationId xmlns:a16="http://schemas.microsoft.com/office/drawing/2014/main" id="{940F1702-C20E-43BD-8D57-E3F6BA734976}"/>
                    </a:ext>
                  </a:extLst>
                </p:cNvPr>
                <p:cNvPicPr>
                  <a:picLocks noChangeAspect="1"/>
                </p:cNvPicPr>
                <p:nvPr/>
              </p:nvPicPr>
              <p:blipFill>
                <a:blip r:embed="rId2"/>
                <a:stretch>
                  <a:fillRect/>
                </a:stretch>
              </p:blipFill>
              <p:spPr>
                <a:xfrm>
                  <a:off x="1230054" y="1207172"/>
                  <a:ext cx="4924256" cy="4882701"/>
                </a:xfrm>
                <a:prstGeom prst="rect">
                  <a:avLst/>
                </a:prstGeom>
              </p:spPr>
            </p:pic>
            <p:sp>
              <p:nvSpPr>
                <p:cNvPr id="67" name="Rectangle 66">
                  <a:extLst>
                    <a:ext uri="{FF2B5EF4-FFF2-40B4-BE49-F238E27FC236}">
                      <a16:creationId xmlns:a16="http://schemas.microsoft.com/office/drawing/2014/main" id="{8A64FD64-FC60-4698-BF6E-877DB8EBC7C0}"/>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5" name="Rectangle 64">
                <a:extLst>
                  <a:ext uri="{FF2B5EF4-FFF2-40B4-BE49-F238E27FC236}">
                    <a16:creationId xmlns:a16="http://schemas.microsoft.com/office/drawing/2014/main" id="{9F7328DD-31FF-4DD3-9EDA-96E70A905C0F}"/>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3" name="Rectangle 62">
              <a:extLst>
                <a:ext uri="{FF2B5EF4-FFF2-40B4-BE49-F238E27FC236}">
                  <a16:creationId xmlns:a16="http://schemas.microsoft.com/office/drawing/2014/main" id="{8CF6E116-193A-4167-A4B7-600055BA535E}"/>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8" name="Straight Arrow Connector 67">
            <a:extLst>
              <a:ext uri="{FF2B5EF4-FFF2-40B4-BE49-F238E27FC236}">
                <a16:creationId xmlns:a16="http://schemas.microsoft.com/office/drawing/2014/main" id="{538015A1-1C03-486B-9BEE-6FD846716E25}"/>
              </a:ext>
            </a:extLst>
          </p:cNvPr>
          <p:cNvCxnSpPr>
            <a:cxnSpLocks/>
          </p:cNvCxnSpPr>
          <p:nvPr/>
        </p:nvCxnSpPr>
        <p:spPr>
          <a:xfrm flipV="1">
            <a:off x="3583271" y="2488181"/>
            <a:ext cx="185467" cy="571638"/>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915D6AAF-366A-4E24-81AF-D386F31FD0D9}"/>
              </a:ext>
            </a:extLst>
          </p:cNvPr>
          <p:cNvCxnSpPr>
            <a:cxnSpLocks/>
          </p:cNvCxnSpPr>
          <p:nvPr/>
        </p:nvCxnSpPr>
        <p:spPr>
          <a:xfrm flipH="1" flipV="1">
            <a:off x="1452360" y="4132348"/>
            <a:ext cx="260037" cy="61724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08F856FC-2CA7-4861-BB6C-6612961C5E70}"/>
              </a:ext>
            </a:extLst>
          </p:cNvPr>
          <p:cNvCxnSpPr>
            <a:cxnSpLocks/>
          </p:cNvCxnSpPr>
          <p:nvPr/>
        </p:nvCxnSpPr>
        <p:spPr>
          <a:xfrm flipV="1">
            <a:off x="5640615" y="4116257"/>
            <a:ext cx="217252" cy="648966"/>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F2FDC71C-3E6C-4EAB-9A8F-7373843C4FAA}"/>
              </a:ext>
            </a:extLst>
          </p:cNvPr>
          <p:cNvCxnSpPr>
            <a:cxnSpLocks/>
          </p:cNvCxnSpPr>
          <p:nvPr/>
        </p:nvCxnSpPr>
        <p:spPr>
          <a:xfrm>
            <a:off x="3591192" y="3054354"/>
            <a:ext cx="478594"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77678E4C-E489-45AD-916A-7EB975E2500B}"/>
              </a:ext>
            </a:extLst>
          </p:cNvPr>
          <p:cNvCxnSpPr>
            <a:cxnSpLocks/>
          </p:cNvCxnSpPr>
          <p:nvPr/>
        </p:nvCxnSpPr>
        <p:spPr>
          <a:xfrm flipV="1">
            <a:off x="5640615" y="4513954"/>
            <a:ext cx="429216" cy="23517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1136EDBD-4769-4A42-9C4C-4FABE12714E6}"/>
              </a:ext>
            </a:extLst>
          </p:cNvPr>
          <p:cNvCxnSpPr>
            <a:cxnSpLocks/>
          </p:cNvCxnSpPr>
          <p:nvPr/>
        </p:nvCxnSpPr>
        <p:spPr>
          <a:xfrm flipV="1">
            <a:off x="1707579" y="4492181"/>
            <a:ext cx="407856" cy="27304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0321118F-4432-4333-8B17-5B397020435C}"/>
              </a:ext>
            </a:extLst>
          </p:cNvPr>
          <p:cNvSpPr/>
          <p:nvPr/>
        </p:nvSpPr>
        <p:spPr>
          <a:xfrm>
            <a:off x="177800" y="5576911"/>
            <a:ext cx="8747240" cy="646331"/>
          </a:xfrm>
          <a:prstGeom prst="rect">
            <a:avLst/>
          </a:prstGeom>
        </p:spPr>
        <p:txBody>
          <a:bodyPr wrap="square">
            <a:spAutoFit/>
          </a:bodyPr>
          <a:lstStyle/>
          <a:p>
            <a:pPr lvl="0" defTabSz="914400">
              <a:defRPr/>
            </a:pPr>
            <a:r>
              <a:rPr lang="en-US" dirty="0">
                <a:solidFill>
                  <a:srgbClr val="DA2E41"/>
                </a:solidFill>
                <a:latin typeface="Arial" panose="020B0604020202020204" pitchFamily="34" charset="0"/>
                <a:cs typeface="Arial" panose="020B0604020202020204" pitchFamily="34" charset="0"/>
              </a:rPr>
              <a:t>All three times are so close to o’clock times that they will look like they are almost pointing at the hour number each time. </a:t>
            </a:r>
            <a:endParaRPr lang="en-GB" dirty="0">
              <a:solidFill>
                <a:srgbClr val="FF0000"/>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FF369EFE-0443-4291-8BC8-FE694A5C4516}"/>
              </a:ext>
            </a:extLst>
          </p:cNvPr>
          <p:cNvSpPr txBox="1"/>
          <p:nvPr/>
        </p:nvSpPr>
        <p:spPr>
          <a:xfrm>
            <a:off x="998205" y="2288923"/>
            <a:ext cx="187207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2 minutes past 3</a:t>
            </a:r>
            <a:endParaRPr lang="en-GB" dirty="0">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3702AF26-4F42-41AB-8B39-DAF8F5150287}"/>
              </a:ext>
            </a:extLst>
          </p:cNvPr>
          <p:cNvSpPr txBox="1"/>
          <p:nvPr/>
        </p:nvSpPr>
        <p:spPr>
          <a:xfrm>
            <a:off x="367056" y="3531895"/>
            <a:ext cx="1650965"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3 minutes to 2</a:t>
            </a:r>
            <a:endParaRPr lang="en-GB"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03604BB6-1266-401A-964D-980C6F7011FD}"/>
              </a:ext>
            </a:extLst>
          </p:cNvPr>
          <p:cNvSpPr txBox="1"/>
          <p:nvPr/>
        </p:nvSpPr>
        <p:spPr>
          <a:xfrm>
            <a:off x="4607780" y="3545623"/>
            <a:ext cx="1964266" cy="369332"/>
          </a:xfrm>
          <a:prstGeom prst="rect">
            <a:avLst/>
          </a:prstGeom>
          <a:no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3 minutes past 2</a:t>
            </a:r>
            <a:endParaRPr lang="en-GB" dirty="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E62D9470-F61D-416B-BD20-5FEEFA73C555}"/>
              </a:ext>
            </a:extLst>
          </p:cNvPr>
          <p:cNvSpPr txBox="1"/>
          <p:nvPr/>
        </p:nvSpPr>
        <p:spPr>
          <a:xfrm>
            <a:off x="177800" y="1791147"/>
            <a:ext cx="87884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here will the hour hand be for the times listed next to these clocks?</a:t>
            </a:r>
          </a:p>
        </p:txBody>
      </p:sp>
      <p:sp>
        <p:nvSpPr>
          <p:cNvPr id="95" name="TextBox 94">
            <a:extLst>
              <a:ext uri="{FF2B5EF4-FFF2-40B4-BE49-F238E27FC236}">
                <a16:creationId xmlns:a16="http://schemas.microsoft.com/office/drawing/2014/main" id="{C14B0EAD-06BC-4572-9E13-CBF994ADBD8E}"/>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16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80830" y="1184495"/>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4F88DC-0817-4A92-81BE-D93577FF1D64}"/>
              </a:ext>
            </a:extLst>
          </p:cNvPr>
          <p:cNvSpPr txBox="1"/>
          <p:nvPr/>
        </p:nvSpPr>
        <p:spPr>
          <a:xfrm>
            <a:off x="180830" y="1492272"/>
            <a:ext cx="6162261"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Unfortunately, this clock has lost its hour hand.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time could it be?</a:t>
            </a:r>
          </a:p>
          <a:p>
            <a:r>
              <a:rPr lang="en-US" dirty="0">
                <a:latin typeface="Arial" panose="020B0604020202020204" pitchFamily="34" charset="0"/>
                <a:cs typeface="Arial" panose="020B0604020202020204" pitchFamily="34" charset="0"/>
              </a:rPr>
              <a:t>Explain how you know.</a:t>
            </a:r>
            <a:endParaRPr lang="en-GB"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D101FB-7204-4508-AF33-D02B6BD3E326}"/>
              </a:ext>
            </a:extLst>
          </p:cNvPr>
          <p:cNvGrpSpPr/>
          <p:nvPr/>
        </p:nvGrpSpPr>
        <p:grpSpPr>
          <a:xfrm>
            <a:off x="2342991" y="2031155"/>
            <a:ext cx="2857161" cy="2739628"/>
            <a:chOff x="626636" y="3911704"/>
            <a:chExt cx="1826133" cy="1792669"/>
          </a:xfrm>
        </p:grpSpPr>
        <p:pic>
          <p:nvPicPr>
            <p:cNvPr id="11" name="Picture 10">
              <a:extLst>
                <a:ext uri="{FF2B5EF4-FFF2-40B4-BE49-F238E27FC236}">
                  <a16:creationId xmlns:a16="http://schemas.microsoft.com/office/drawing/2014/main" id="{5629112F-523C-4211-8ACD-0D30D4E933D4}"/>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2" name="Rectangle 11">
              <a:extLst>
                <a:ext uri="{FF2B5EF4-FFF2-40B4-BE49-F238E27FC236}">
                  <a16:creationId xmlns:a16="http://schemas.microsoft.com/office/drawing/2014/main" id="{0EB36F64-B9FE-45F8-B4A8-695715CFE0F5}"/>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4537F20-9174-42C9-AFD1-253F477A2B4E}"/>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Arrow Connector 18">
            <a:extLst>
              <a:ext uri="{FF2B5EF4-FFF2-40B4-BE49-F238E27FC236}">
                <a16:creationId xmlns:a16="http://schemas.microsoft.com/office/drawing/2014/main" id="{E7C6B0D6-775F-49A9-A69F-52C9E7A062C7}"/>
              </a:ext>
            </a:extLst>
          </p:cNvPr>
          <p:cNvCxnSpPr>
            <a:cxnSpLocks/>
          </p:cNvCxnSpPr>
          <p:nvPr/>
        </p:nvCxnSpPr>
        <p:spPr>
          <a:xfrm>
            <a:off x="3721631" y="3362138"/>
            <a:ext cx="694921" cy="7618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811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80830" y="1184495"/>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4F88DC-0817-4A92-81BE-D93577FF1D64}"/>
              </a:ext>
            </a:extLst>
          </p:cNvPr>
          <p:cNvSpPr txBox="1"/>
          <p:nvPr/>
        </p:nvSpPr>
        <p:spPr>
          <a:xfrm>
            <a:off x="180830" y="1492272"/>
            <a:ext cx="6162261"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Unfortunately, this clock has lost its hour hand.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time could it be?</a:t>
            </a:r>
          </a:p>
          <a:p>
            <a:r>
              <a:rPr lang="en-US" dirty="0">
                <a:latin typeface="Arial" panose="020B0604020202020204" pitchFamily="34" charset="0"/>
                <a:cs typeface="Arial" panose="020B0604020202020204" pitchFamily="34" charset="0"/>
              </a:rPr>
              <a:t>Explain how you know.</a:t>
            </a:r>
            <a:endParaRPr lang="en-GB"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D101FB-7204-4508-AF33-D02B6BD3E326}"/>
              </a:ext>
            </a:extLst>
          </p:cNvPr>
          <p:cNvGrpSpPr/>
          <p:nvPr/>
        </p:nvGrpSpPr>
        <p:grpSpPr>
          <a:xfrm>
            <a:off x="2342991" y="2031155"/>
            <a:ext cx="2857161" cy="2739628"/>
            <a:chOff x="626636" y="3911704"/>
            <a:chExt cx="1826133" cy="1792669"/>
          </a:xfrm>
        </p:grpSpPr>
        <p:pic>
          <p:nvPicPr>
            <p:cNvPr id="11" name="Picture 10">
              <a:extLst>
                <a:ext uri="{FF2B5EF4-FFF2-40B4-BE49-F238E27FC236}">
                  <a16:creationId xmlns:a16="http://schemas.microsoft.com/office/drawing/2014/main" id="{5629112F-523C-4211-8ACD-0D30D4E933D4}"/>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2" name="Rectangle 11">
              <a:extLst>
                <a:ext uri="{FF2B5EF4-FFF2-40B4-BE49-F238E27FC236}">
                  <a16:creationId xmlns:a16="http://schemas.microsoft.com/office/drawing/2014/main" id="{0EB36F64-B9FE-45F8-B4A8-695715CFE0F5}"/>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4537F20-9174-42C9-AFD1-253F477A2B4E}"/>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9" name="Straight Arrow Connector 18">
            <a:extLst>
              <a:ext uri="{FF2B5EF4-FFF2-40B4-BE49-F238E27FC236}">
                <a16:creationId xmlns:a16="http://schemas.microsoft.com/office/drawing/2014/main" id="{E7C6B0D6-775F-49A9-A69F-52C9E7A062C7}"/>
              </a:ext>
            </a:extLst>
          </p:cNvPr>
          <p:cNvCxnSpPr>
            <a:cxnSpLocks/>
          </p:cNvCxnSpPr>
          <p:nvPr/>
        </p:nvCxnSpPr>
        <p:spPr>
          <a:xfrm>
            <a:off x="3721631" y="3362138"/>
            <a:ext cx="694921" cy="7618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CD36592D-5BDE-4CBB-9A34-7DB5C6004C79}"/>
              </a:ext>
            </a:extLst>
          </p:cNvPr>
          <p:cNvSpPr/>
          <p:nvPr/>
        </p:nvSpPr>
        <p:spPr>
          <a:xfrm>
            <a:off x="4902516" y="4180514"/>
            <a:ext cx="4022028" cy="1754326"/>
          </a:xfrm>
          <a:prstGeom prst="rect">
            <a:avLst/>
          </a:prstGeom>
        </p:spPr>
        <p:txBody>
          <a:bodyPr wrap="squar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The minute hand is pointing between the 4 and the 5. It is pointing to 23 minutes past the hour.  We do not know which hour because the hour hand is missing. So it could be 23 minutes past 1, 2, 3…up to 12.</a:t>
            </a:r>
            <a:endParaRPr lang="en-GB"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34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80830" y="1184495"/>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FFB9FC-59C6-47CB-B36D-3E92893CEC49}"/>
              </a:ext>
            </a:extLst>
          </p:cNvPr>
          <p:cNvSpPr txBox="1"/>
          <p:nvPr/>
        </p:nvSpPr>
        <p:spPr>
          <a:xfrm>
            <a:off x="1388148" y="1184495"/>
            <a:ext cx="531440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What’s the time? </a:t>
            </a:r>
            <a:r>
              <a:rPr lang="en-US" dirty="0">
                <a:latin typeface="Arial" panose="020B0604020202020204" pitchFamily="34" charset="0"/>
                <a:cs typeface="Arial" panose="020B0604020202020204" pitchFamily="34" charset="0"/>
              </a:rPr>
              <a:t>Here are four clues to work out four times. What are they and how do you know?</a:t>
            </a:r>
            <a:endParaRPr lang="en-GB" dirty="0">
              <a:latin typeface="Arial" panose="020B0604020202020204" pitchFamily="34" charset="0"/>
              <a:cs typeface="Arial" panose="020B0604020202020204" pitchFamily="34" charset="0"/>
            </a:endParaRPr>
          </a:p>
        </p:txBody>
      </p:sp>
      <p:sp>
        <p:nvSpPr>
          <p:cNvPr id="5" name="Speech Bubble: Oval 4">
            <a:extLst>
              <a:ext uri="{FF2B5EF4-FFF2-40B4-BE49-F238E27FC236}">
                <a16:creationId xmlns:a16="http://schemas.microsoft.com/office/drawing/2014/main" id="{2136398B-4D49-47D6-9E49-5770BE26CA7D}"/>
              </a:ext>
            </a:extLst>
          </p:cNvPr>
          <p:cNvSpPr/>
          <p:nvPr/>
        </p:nvSpPr>
        <p:spPr>
          <a:xfrm>
            <a:off x="180830" y="1830826"/>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minute hand is pointing at the 6.</a:t>
            </a:r>
          </a:p>
          <a:p>
            <a:pPr algn="ctr"/>
            <a:r>
              <a:rPr lang="en-US" dirty="0">
                <a:solidFill>
                  <a:schemeClr val="tx1"/>
                </a:solidFill>
                <a:latin typeface="Arial" panose="020B0604020202020204" pitchFamily="34" charset="0"/>
                <a:cs typeface="Arial" panose="020B0604020202020204" pitchFamily="34" charset="0"/>
              </a:rPr>
              <a:t>The hour hand is halfway between the 5 and the 6. </a:t>
            </a:r>
            <a:endParaRPr lang="en-GB" dirty="0">
              <a:solidFill>
                <a:schemeClr val="tx1"/>
              </a:solidFill>
              <a:latin typeface="Arial" panose="020B0604020202020204" pitchFamily="34" charset="0"/>
              <a:cs typeface="Arial" panose="020B0604020202020204" pitchFamily="34" charset="0"/>
            </a:endParaRPr>
          </a:p>
        </p:txBody>
      </p:sp>
      <p:sp>
        <p:nvSpPr>
          <p:cNvPr id="14" name="Speech Bubble: Oval 13">
            <a:extLst>
              <a:ext uri="{FF2B5EF4-FFF2-40B4-BE49-F238E27FC236}">
                <a16:creationId xmlns:a16="http://schemas.microsoft.com/office/drawing/2014/main" id="{82F8B9A2-8C2E-4550-80A0-6C498A7C7709}"/>
              </a:ext>
            </a:extLst>
          </p:cNvPr>
          <p:cNvSpPr/>
          <p:nvPr/>
        </p:nvSpPr>
        <p:spPr>
          <a:xfrm>
            <a:off x="3328416" y="2754370"/>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hour hand is between the 9 and the 10.</a:t>
            </a:r>
          </a:p>
          <a:p>
            <a:pPr algn="ctr"/>
            <a:r>
              <a:rPr lang="en-US" dirty="0">
                <a:solidFill>
                  <a:schemeClr val="tx1"/>
                </a:solidFill>
                <a:latin typeface="Arial" panose="020B0604020202020204" pitchFamily="34" charset="0"/>
                <a:cs typeface="Arial" panose="020B0604020202020204" pitchFamily="34" charset="0"/>
              </a:rPr>
              <a:t>The minute hand is pointing at the 9.</a:t>
            </a:r>
            <a:endParaRPr lang="en-GB" dirty="0">
              <a:solidFill>
                <a:schemeClr val="tx1"/>
              </a:solidFill>
              <a:latin typeface="Arial" panose="020B0604020202020204" pitchFamily="34" charset="0"/>
              <a:cs typeface="Arial" panose="020B0604020202020204" pitchFamily="34" charset="0"/>
            </a:endParaRPr>
          </a:p>
        </p:txBody>
      </p:sp>
      <p:sp>
        <p:nvSpPr>
          <p:cNvPr id="15" name="Speech Bubble: Oval 14">
            <a:extLst>
              <a:ext uri="{FF2B5EF4-FFF2-40B4-BE49-F238E27FC236}">
                <a16:creationId xmlns:a16="http://schemas.microsoft.com/office/drawing/2014/main" id="{136C3AA9-D5E4-4824-8164-29898CBA06A9}"/>
              </a:ext>
            </a:extLst>
          </p:cNvPr>
          <p:cNvSpPr/>
          <p:nvPr/>
        </p:nvSpPr>
        <p:spPr>
          <a:xfrm>
            <a:off x="316992" y="4132066"/>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minute hand is pointing at the 3.</a:t>
            </a:r>
          </a:p>
          <a:p>
            <a:pPr algn="ctr"/>
            <a:r>
              <a:rPr lang="en-US" dirty="0">
                <a:solidFill>
                  <a:schemeClr val="tx1"/>
                </a:solidFill>
                <a:latin typeface="Arial" panose="020B0604020202020204" pitchFamily="34" charset="0"/>
                <a:cs typeface="Arial" panose="020B0604020202020204" pitchFamily="34" charset="0"/>
              </a:rPr>
              <a:t>The hour hand is between the 3 and the 4.</a:t>
            </a:r>
            <a:endParaRPr lang="en-GB" dirty="0">
              <a:solidFill>
                <a:schemeClr val="tx1"/>
              </a:solidFill>
              <a:latin typeface="Arial" panose="020B0604020202020204" pitchFamily="34" charset="0"/>
              <a:cs typeface="Arial" panose="020B0604020202020204" pitchFamily="34" charset="0"/>
            </a:endParaRPr>
          </a:p>
        </p:txBody>
      </p:sp>
      <p:sp>
        <p:nvSpPr>
          <p:cNvPr id="16" name="Speech Bubble: Oval 15">
            <a:extLst>
              <a:ext uri="{FF2B5EF4-FFF2-40B4-BE49-F238E27FC236}">
                <a16:creationId xmlns:a16="http://schemas.microsoft.com/office/drawing/2014/main" id="{1DB6A8EE-1964-4B77-BCDD-2EC84B600C5B}"/>
              </a:ext>
            </a:extLst>
          </p:cNvPr>
          <p:cNvSpPr/>
          <p:nvPr/>
        </p:nvSpPr>
        <p:spPr>
          <a:xfrm>
            <a:off x="5629656" y="4250938"/>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hour hand is halfway between </a:t>
            </a:r>
            <a:r>
              <a:rPr lang="en-US" dirty="0" err="1">
                <a:solidFill>
                  <a:schemeClr val="tx1"/>
                </a:solidFill>
                <a:latin typeface="Arial" panose="020B0604020202020204" pitchFamily="34" charset="0"/>
                <a:cs typeface="Arial" panose="020B0604020202020204" pitchFamily="34" charset="0"/>
              </a:rPr>
              <a:t>Vll</a:t>
            </a:r>
            <a:r>
              <a:rPr lang="en-US" dirty="0">
                <a:solidFill>
                  <a:schemeClr val="tx1"/>
                </a:solidFill>
                <a:latin typeface="Arial" panose="020B0604020202020204" pitchFamily="34" charset="0"/>
                <a:cs typeface="Arial" panose="020B0604020202020204" pitchFamily="34" charset="0"/>
              </a:rPr>
              <a:t> and </a:t>
            </a:r>
            <a:r>
              <a:rPr lang="en-US" dirty="0" err="1">
                <a:solidFill>
                  <a:schemeClr val="tx1"/>
                </a:solidFill>
                <a:latin typeface="Arial" panose="020B0604020202020204" pitchFamily="34" charset="0"/>
                <a:cs typeface="Arial" panose="020B0604020202020204" pitchFamily="34" charset="0"/>
              </a:rPr>
              <a:t>Vlll</a:t>
            </a:r>
            <a:r>
              <a:rPr lang="en-US" dirty="0">
                <a:solidFill>
                  <a:schemeClr val="tx1"/>
                </a:solidFill>
                <a:latin typeface="Arial" panose="020B0604020202020204" pitchFamily="34" charset="0"/>
                <a:cs typeface="Arial" panose="020B0604020202020204" pitchFamily="34" charset="0"/>
              </a:rPr>
              <a:t> .</a:t>
            </a:r>
          </a:p>
          <a:p>
            <a:pPr algn="ctr"/>
            <a:r>
              <a:rPr lang="en-US" dirty="0">
                <a:solidFill>
                  <a:schemeClr val="tx1"/>
                </a:solidFill>
                <a:latin typeface="Arial" panose="020B0604020202020204" pitchFamily="34" charset="0"/>
                <a:cs typeface="Arial" panose="020B0604020202020204" pitchFamily="34" charset="0"/>
              </a:rPr>
              <a:t>The minute hand is pointing at the Vl.</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24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949672-A422-4B20-B96B-99660C2C4B22}"/>
              </a:ext>
            </a:extLst>
          </p:cNvPr>
          <p:cNvSpPr txBox="1"/>
          <p:nvPr/>
        </p:nvSpPr>
        <p:spPr>
          <a:xfrm>
            <a:off x="160138" y="2027598"/>
            <a:ext cx="539881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Continue the pattern.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is missing in this sequence and why?</a:t>
            </a:r>
            <a:endParaRPr lang="en-GB"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6085D35E-1BA3-4991-AEBA-90D49D595EEE}"/>
              </a:ext>
            </a:extLst>
          </p:cNvPr>
          <p:cNvGraphicFramePr>
            <a:graphicFrameLocks noGrp="1"/>
          </p:cNvGraphicFramePr>
          <p:nvPr>
            <p:extLst>
              <p:ext uri="{D42A27DB-BD31-4B8C-83A1-F6EECF244321}">
                <p14:modId xmlns:p14="http://schemas.microsoft.com/office/powerpoint/2010/main" val="652648028"/>
              </p:ext>
            </p:extLst>
          </p:nvPr>
        </p:nvGraphicFramePr>
        <p:xfrm>
          <a:off x="159026" y="4093272"/>
          <a:ext cx="8824836" cy="2016624"/>
        </p:xfrm>
        <a:graphic>
          <a:graphicData uri="http://schemas.openxmlformats.org/drawingml/2006/table">
            <a:tbl>
              <a:tblPr firstRow="1" bandRow="1">
                <a:tableStyleId>{5C22544A-7EE6-4342-B048-85BDC9FD1C3A}</a:tableStyleId>
              </a:tblPr>
              <a:tblGrid>
                <a:gridCol w="1011251">
                  <a:extLst>
                    <a:ext uri="{9D8B030D-6E8A-4147-A177-3AD203B41FA5}">
                      <a16:colId xmlns:a16="http://schemas.microsoft.com/office/drawing/2014/main" val="466274036"/>
                    </a:ext>
                  </a:extLst>
                </a:gridCol>
                <a:gridCol w="1249196">
                  <a:extLst>
                    <a:ext uri="{9D8B030D-6E8A-4147-A177-3AD203B41FA5}">
                      <a16:colId xmlns:a16="http://schemas.microsoft.com/office/drawing/2014/main" val="1370057647"/>
                    </a:ext>
                  </a:extLst>
                </a:gridCol>
                <a:gridCol w="1100097">
                  <a:extLst>
                    <a:ext uri="{9D8B030D-6E8A-4147-A177-3AD203B41FA5}">
                      <a16:colId xmlns:a16="http://schemas.microsoft.com/office/drawing/2014/main" val="3885398462"/>
                    </a:ext>
                  </a:extLst>
                </a:gridCol>
                <a:gridCol w="1105474">
                  <a:extLst>
                    <a:ext uri="{9D8B030D-6E8A-4147-A177-3AD203B41FA5}">
                      <a16:colId xmlns:a16="http://schemas.microsoft.com/office/drawing/2014/main" val="2047496265"/>
                    </a:ext>
                  </a:extLst>
                </a:gridCol>
                <a:gridCol w="1110850">
                  <a:extLst>
                    <a:ext uri="{9D8B030D-6E8A-4147-A177-3AD203B41FA5}">
                      <a16:colId xmlns:a16="http://schemas.microsoft.com/office/drawing/2014/main" val="1777368636"/>
                    </a:ext>
                  </a:extLst>
                </a:gridCol>
                <a:gridCol w="1116226">
                  <a:extLst>
                    <a:ext uri="{9D8B030D-6E8A-4147-A177-3AD203B41FA5}">
                      <a16:colId xmlns:a16="http://schemas.microsoft.com/office/drawing/2014/main" val="2290794258"/>
                    </a:ext>
                  </a:extLst>
                </a:gridCol>
                <a:gridCol w="1121603">
                  <a:extLst>
                    <a:ext uri="{9D8B030D-6E8A-4147-A177-3AD203B41FA5}">
                      <a16:colId xmlns:a16="http://schemas.microsoft.com/office/drawing/2014/main" val="2954684320"/>
                    </a:ext>
                  </a:extLst>
                </a:gridCol>
                <a:gridCol w="1010139">
                  <a:extLst>
                    <a:ext uri="{9D8B030D-6E8A-4147-A177-3AD203B41FA5}">
                      <a16:colId xmlns:a16="http://schemas.microsoft.com/office/drawing/2014/main" val="2562743969"/>
                    </a:ext>
                  </a:extLst>
                </a:gridCol>
              </a:tblGrid>
              <a:tr h="728226">
                <a:tc>
                  <a:txBody>
                    <a:bodyPr/>
                    <a:lstStyle/>
                    <a:p>
                      <a:pPr algn="ctr"/>
                      <a:r>
                        <a:rPr lang="en-US" sz="1400" dirty="0">
                          <a:solidFill>
                            <a:schemeClr val="bg1"/>
                          </a:solidFill>
                          <a:latin typeface="Arial" panose="020B0604020202020204" pitchFamily="34" charset="0"/>
                          <a:cs typeface="Arial" panose="020B0604020202020204" pitchFamily="34" charset="0"/>
                        </a:rPr>
                        <a:t>5 minutes past 9</a:t>
                      </a:r>
                      <a:endParaRPr lang="en-GB"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quarter past 9</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 minutes past 9</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DA2E41"/>
                          </a:solidFill>
                          <a:latin typeface="Arial" panose="020B0604020202020204" pitchFamily="34" charset="0"/>
                          <a:cs typeface="Arial" panose="020B0604020202020204" pitchFamily="34" charset="0"/>
                        </a:rPr>
                        <a:t>25 minutes to 10</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quarter to 10</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minutes to 10</a:t>
                      </a: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DA2E41"/>
                          </a:solidFill>
                          <a:latin typeface="Arial" panose="020B0604020202020204" pitchFamily="34" charset="0"/>
                          <a:cs typeface="Arial" panose="020B0604020202020204" pitchFamily="34" charset="0"/>
                        </a:rPr>
                        <a:t>5 minutes past 10</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Arial" panose="020B0604020202020204" pitchFamily="34" charset="0"/>
                          <a:cs typeface="Arial" panose="020B0604020202020204" pitchFamily="34" charset="0"/>
                        </a:rPr>
                        <a:t>quarter past 10</a:t>
                      </a:r>
                      <a:endParaRPr lang="en-GB" sz="1400"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639761096"/>
                  </a:ext>
                </a:extLst>
              </a:tr>
              <a:tr h="1285104">
                <a:tc>
                  <a:txBody>
                    <a:bodyPr/>
                    <a:lstStyle/>
                    <a:p>
                      <a:r>
                        <a:rPr lang="en-US" dirty="0"/>
                        <a:t>                                                                                    </a:t>
                      </a:r>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9638925"/>
                  </a:ext>
                </a:extLst>
              </a:tr>
            </a:tbl>
          </a:graphicData>
        </a:graphic>
      </p:graphicFrame>
      <p:pic>
        <p:nvPicPr>
          <p:cNvPr id="14" name="Picture 13">
            <a:extLst>
              <a:ext uri="{FF2B5EF4-FFF2-40B4-BE49-F238E27FC236}">
                <a16:creationId xmlns:a16="http://schemas.microsoft.com/office/drawing/2014/main" id="{E76176C7-D45A-4778-8DB8-07636051E232}"/>
              </a:ext>
            </a:extLst>
          </p:cNvPr>
          <p:cNvPicPr>
            <a:picLocks noChangeAspect="1"/>
          </p:cNvPicPr>
          <p:nvPr/>
        </p:nvPicPr>
        <p:blipFill>
          <a:blip r:embed="rId2"/>
          <a:stretch>
            <a:fillRect/>
          </a:stretch>
        </p:blipFill>
        <p:spPr>
          <a:xfrm>
            <a:off x="2445280" y="4894077"/>
            <a:ext cx="1066796" cy="1021662"/>
          </a:xfrm>
          <a:prstGeom prst="rect">
            <a:avLst/>
          </a:prstGeom>
        </p:spPr>
      </p:pic>
      <p:pic>
        <p:nvPicPr>
          <p:cNvPr id="13" name="Picture 12">
            <a:extLst>
              <a:ext uri="{FF2B5EF4-FFF2-40B4-BE49-F238E27FC236}">
                <a16:creationId xmlns:a16="http://schemas.microsoft.com/office/drawing/2014/main" id="{80986E17-8EF8-4523-94BE-11C435B85362}"/>
              </a:ext>
            </a:extLst>
          </p:cNvPr>
          <p:cNvPicPr>
            <a:picLocks noChangeAspect="1"/>
          </p:cNvPicPr>
          <p:nvPr/>
        </p:nvPicPr>
        <p:blipFill>
          <a:blip r:embed="rId3"/>
          <a:stretch>
            <a:fillRect/>
          </a:stretch>
        </p:blipFill>
        <p:spPr>
          <a:xfrm>
            <a:off x="157767" y="4955278"/>
            <a:ext cx="1010876" cy="960461"/>
          </a:xfrm>
          <a:prstGeom prst="rect">
            <a:avLst/>
          </a:prstGeom>
        </p:spPr>
      </p:pic>
      <p:pic>
        <p:nvPicPr>
          <p:cNvPr id="15" name="Picture 14">
            <a:extLst>
              <a:ext uri="{FF2B5EF4-FFF2-40B4-BE49-F238E27FC236}">
                <a16:creationId xmlns:a16="http://schemas.microsoft.com/office/drawing/2014/main" id="{89ACDAEB-2705-4781-9DCC-C6C724EF37F4}"/>
              </a:ext>
            </a:extLst>
          </p:cNvPr>
          <p:cNvPicPr>
            <a:picLocks noChangeAspect="1"/>
          </p:cNvPicPr>
          <p:nvPr/>
        </p:nvPicPr>
        <p:blipFill>
          <a:blip r:embed="rId4"/>
          <a:stretch>
            <a:fillRect/>
          </a:stretch>
        </p:blipFill>
        <p:spPr>
          <a:xfrm>
            <a:off x="1252232" y="4897306"/>
            <a:ext cx="1037393" cy="1018433"/>
          </a:xfrm>
          <a:prstGeom prst="rect">
            <a:avLst/>
          </a:prstGeom>
        </p:spPr>
      </p:pic>
      <p:pic>
        <p:nvPicPr>
          <p:cNvPr id="16" name="Picture 15">
            <a:extLst>
              <a:ext uri="{FF2B5EF4-FFF2-40B4-BE49-F238E27FC236}">
                <a16:creationId xmlns:a16="http://schemas.microsoft.com/office/drawing/2014/main" id="{B594F5D6-9EE0-4359-8DDB-FCB9BF298611}"/>
              </a:ext>
            </a:extLst>
          </p:cNvPr>
          <p:cNvPicPr>
            <a:picLocks noChangeAspect="1"/>
          </p:cNvPicPr>
          <p:nvPr/>
        </p:nvPicPr>
        <p:blipFill>
          <a:blip r:embed="rId5"/>
          <a:stretch>
            <a:fillRect/>
          </a:stretch>
        </p:blipFill>
        <p:spPr>
          <a:xfrm>
            <a:off x="4633073" y="4902661"/>
            <a:ext cx="1066796" cy="1048206"/>
          </a:xfrm>
          <a:prstGeom prst="rect">
            <a:avLst/>
          </a:prstGeom>
        </p:spPr>
      </p:pic>
      <p:pic>
        <p:nvPicPr>
          <p:cNvPr id="17" name="Picture 16">
            <a:extLst>
              <a:ext uri="{FF2B5EF4-FFF2-40B4-BE49-F238E27FC236}">
                <a16:creationId xmlns:a16="http://schemas.microsoft.com/office/drawing/2014/main" id="{878948BB-C88E-4EC3-AC38-691474201450}"/>
              </a:ext>
            </a:extLst>
          </p:cNvPr>
          <p:cNvPicPr>
            <a:picLocks noChangeAspect="1"/>
          </p:cNvPicPr>
          <p:nvPr/>
        </p:nvPicPr>
        <p:blipFill>
          <a:blip r:embed="rId6"/>
          <a:stretch>
            <a:fillRect/>
          </a:stretch>
        </p:blipFill>
        <p:spPr>
          <a:xfrm>
            <a:off x="5754055" y="4898327"/>
            <a:ext cx="1079602" cy="1056874"/>
          </a:xfrm>
          <a:prstGeom prst="rect">
            <a:avLst/>
          </a:prstGeom>
        </p:spPr>
      </p:pic>
      <p:pic>
        <p:nvPicPr>
          <p:cNvPr id="19" name="Picture 18">
            <a:extLst>
              <a:ext uri="{FF2B5EF4-FFF2-40B4-BE49-F238E27FC236}">
                <a16:creationId xmlns:a16="http://schemas.microsoft.com/office/drawing/2014/main" id="{5F2442A0-3E47-4A2E-90C9-3807D984626A}"/>
              </a:ext>
            </a:extLst>
          </p:cNvPr>
          <p:cNvPicPr>
            <a:picLocks noChangeAspect="1"/>
          </p:cNvPicPr>
          <p:nvPr/>
        </p:nvPicPr>
        <p:blipFill>
          <a:blip r:embed="rId7"/>
          <a:stretch>
            <a:fillRect/>
          </a:stretch>
        </p:blipFill>
        <p:spPr>
          <a:xfrm>
            <a:off x="7983987" y="4894077"/>
            <a:ext cx="999876" cy="1046294"/>
          </a:xfrm>
          <a:prstGeom prst="rect">
            <a:avLst/>
          </a:prstGeom>
        </p:spPr>
      </p:pic>
      <p:pic>
        <p:nvPicPr>
          <p:cNvPr id="2" name="Picture 1">
            <a:extLst>
              <a:ext uri="{FF2B5EF4-FFF2-40B4-BE49-F238E27FC236}">
                <a16:creationId xmlns:a16="http://schemas.microsoft.com/office/drawing/2014/main" id="{7E82F0E3-3813-4B36-8BBC-7A45BEE49D72}"/>
              </a:ext>
            </a:extLst>
          </p:cNvPr>
          <p:cNvPicPr>
            <a:picLocks noChangeAspect="1"/>
          </p:cNvPicPr>
          <p:nvPr/>
        </p:nvPicPr>
        <p:blipFill>
          <a:blip r:embed="rId8"/>
          <a:stretch>
            <a:fillRect/>
          </a:stretch>
        </p:blipFill>
        <p:spPr>
          <a:xfrm>
            <a:off x="6912686" y="4913221"/>
            <a:ext cx="1017477" cy="1008006"/>
          </a:xfrm>
          <a:prstGeom prst="rect">
            <a:avLst/>
          </a:prstGeom>
        </p:spPr>
      </p:pic>
      <p:pic>
        <p:nvPicPr>
          <p:cNvPr id="3" name="Picture 2">
            <a:extLst>
              <a:ext uri="{FF2B5EF4-FFF2-40B4-BE49-F238E27FC236}">
                <a16:creationId xmlns:a16="http://schemas.microsoft.com/office/drawing/2014/main" id="{AA356717-A42F-483C-A336-638F274E7161}"/>
              </a:ext>
            </a:extLst>
          </p:cNvPr>
          <p:cNvPicPr>
            <a:picLocks noChangeAspect="1"/>
          </p:cNvPicPr>
          <p:nvPr/>
        </p:nvPicPr>
        <p:blipFill>
          <a:blip r:embed="rId9"/>
          <a:stretch>
            <a:fillRect/>
          </a:stretch>
        </p:blipFill>
        <p:spPr>
          <a:xfrm>
            <a:off x="3557585" y="4919488"/>
            <a:ext cx="996459" cy="970839"/>
          </a:xfrm>
          <a:prstGeom prst="rect">
            <a:avLst/>
          </a:prstGeom>
        </p:spPr>
      </p:pic>
      <p:graphicFrame>
        <p:nvGraphicFramePr>
          <p:cNvPr id="18" name="Table 17">
            <a:extLst>
              <a:ext uri="{FF2B5EF4-FFF2-40B4-BE49-F238E27FC236}">
                <a16:creationId xmlns:a16="http://schemas.microsoft.com/office/drawing/2014/main" id="{CDF2AD97-FDEE-4884-9E4B-5B610919A3F2}"/>
              </a:ext>
            </a:extLst>
          </p:cNvPr>
          <p:cNvGraphicFramePr>
            <a:graphicFrameLocks noGrp="1"/>
          </p:cNvGraphicFramePr>
          <p:nvPr>
            <p:extLst>
              <p:ext uri="{D42A27DB-BD31-4B8C-83A1-F6EECF244321}">
                <p14:modId xmlns:p14="http://schemas.microsoft.com/office/powerpoint/2010/main" val="3885234573"/>
              </p:ext>
            </p:extLst>
          </p:nvPr>
        </p:nvGraphicFramePr>
        <p:xfrm>
          <a:off x="6903603" y="1317180"/>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60 minutes in one hour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when an analogue clock shows ‘past’ the hour or ‘to’ the hour</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421714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80830" y="1184495"/>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FFB9FC-59C6-47CB-B36D-3E92893CEC49}"/>
              </a:ext>
            </a:extLst>
          </p:cNvPr>
          <p:cNvSpPr txBox="1"/>
          <p:nvPr/>
        </p:nvSpPr>
        <p:spPr>
          <a:xfrm>
            <a:off x="1388148" y="1184495"/>
            <a:ext cx="5314404"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What’s the time? </a:t>
            </a:r>
            <a:r>
              <a:rPr lang="en-US" dirty="0">
                <a:latin typeface="Arial" panose="020B0604020202020204" pitchFamily="34" charset="0"/>
                <a:cs typeface="Arial" panose="020B0604020202020204" pitchFamily="34" charset="0"/>
              </a:rPr>
              <a:t>Here are four clues to work out four times. What are they and how do you know?</a:t>
            </a:r>
            <a:endParaRPr lang="en-GB" dirty="0">
              <a:latin typeface="Arial" panose="020B0604020202020204" pitchFamily="34" charset="0"/>
              <a:cs typeface="Arial" panose="020B0604020202020204" pitchFamily="34" charset="0"/>
            </a:endParaRPr>
          </a:p>
        </p:txBody>
      </p:sp>
      <p:sp>
        <p:nvSpPr>
          <p:cNvPr id="5" name="Speech Bubble: Oval 4">
            <a:extLst>
              <a:ext uri="{FF2B5EF4-FFF2-40B4-BE49-F238E27FC236}">
                <a16:creationId xmlns:a16="http://schemas.microsoft.com/office/drawing/2014/main" id="{2136398B-4D49-47D6-9E49-5770BE26CA7D}"/>
              </a:ext>
            </a:extLst>
          </p:cNvPr>
          <p:cNvSpPr/>
          <p:nvPr/>
        </p:nvSpPr>
        <p:spPr>
          <a:xfrm>
            <a:off x="180830" y="1830826"/>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minute hand is pointing at the 6.</a:t>
            </a:r>
          </a:p>
          <a:p>
            <a:pPr algn="ctr"/>
            <a:r>
              <a:rPr lang="en-US" dirty="0">
                <a:solidFill>
                  <a:schemeClr val="tx1"/>
                </a:solidFill>
                <a:latin typeface="Arial" panose="020B0604020202020204" pitchFamily="34" charset="0"/>
                <a:cs typeface="Arial" panose="020B0604020202020204" pitchFamily="34" charset="0"/>
              </a:rPr>
              <a:t>The hour hand is halfway between the 5 and the 6. </a:t>
            </a:r>
            <a:endParaRPr lang="en-GB" dirty="0">
              <a:solidFill>
                <a:schemeClr val="tx1"/>
              </a:solidFill>
              <a:latin typeface="Arial" panose="020B0604020202020204" pitchFamily="34" charset="0"/>
              <a:cs typeface="Arial" panose="020B0604020202020204" pitchFamily="34" charset="0"/>
            </a:endParaRPr>
          </a:p>
        </p:txBody>
      </p:sp>
      <p:sp>
        <p:nvSpPr>
          <p:cNvPr id="14" name="Speech Bubble: Oval 13">
            <a:extLst>
              <a:ext uri="{FF2B5EF4-FFF2-40B4-BE49-F238E27FC236}">
                <a16:creationId xmlns:a16="http://schemas.microsoft.com/office/drawing/2014/main" id="{82F8B9A2-8C2E-4550-80A0-6C498A7C7709}"/>
              </a:ext>
            </a:extLst>
          </p:cNvPr>
          <p:cNvSpPr/>
          <p:nvPr/>
        </p:nvSpPr>
        <p:spPr>
          <a:xfrm>
            <a:off x="3328416" y="2754370"/>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hour hand is between the 9 and the 10.</a:t>
            </a:r>
          </a:p>
          <a:p>
            <a:pPr algn="ctr"/>
            <a:r>
              <a:rPr lang="en-US" dirty="0">
                <a:solidFill>
                  <a:schemeClr val="tx1"/>
                </a:solidFill>
                <a:latin typeface="Arial" panose="020B0604020202020204" pitchFamily="34" charset="0"/>
                <a:cs typeface="Arial" panose="020B0604020202020204" pitchFamily="34" charset="0"/>
              </a:rPr>
              <a:t>The minute hand is pointing at the 9.</a:t>
            </a:r>
            <a:endParaRPr lang="en-GB" dirty="0">
              <a:solidFill>
                <a:schemeClr val="tx1"/>
              </a:solidFill>
              <a:latin typeface="Arial" panose="020B0604020202020204" pitchFamily="34" charset="0"/>
              <a:cs typeface="Arial" panose="020B0604020202020204" pitchFamily="34" charset="0"/>
            </a:endParaRPr>
          </a:p>
        </p:txBody>
      </p:sp>
      <p:sp>
        <p:nvSpPr>
          <p:cNvPr id="15" name="Speech Bubble: Oval 14">
            <a:extLst>
              <a:ext uri="{FF2B5EF4-FFF2-40B4-BE49-F238E27FC236}">
                <a16:creationId xmlns:a16="http://schemas.microsoft.com/office/drawing/2014/main" id="{136C3AA9-D5E4-4824-8164-29898CBA06A9}"/>
              </a:ext>
            </a:extLst>
          </p:cNvPr>
          <p:cNvSpPr/>
          <p:nvPr/>
        </p:nvSpPr>
        <p:spPr>
          <a:xfrm>
            <a:off x="316992" y="4132066"/>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minute hand is pointing at the 3.</a:t>
            </a:r>
          </a:p>
          <a:p>
            <a:pPr algn="ctr"/>
            <a:r>
              <a:rPr lang="en-US" dirty="0">
                <a:solidFill>
                  <a:schemeClr val="tx1"/>
                </a:solidFill>
                <a:latin typeface="Arial" panose="020B0604020202020204" pitchFamily="34" charset="0"/>
                <a:cs typeface="Arial" panose="020B0604020202020204" pitchFamily="34" charset="0"/>
              </a:rPr>
              <a:t>The hour hand is between the 3 and the 4.</a:t>
            </a:r>
            <a:endParaRPr lang="en-GB" dirty="0">
              <a:solidFill>
                <a:schemeClr val="tx1"/>
              </a:solidFill>
              <a:latin typeface="Arial" panose="020B0604020202020204" pitchFamily="34" charset="0"/>
              <a:cs typeface="Arial" panose="020B0604020202020204" pitchFamily="34" charset="0"/>
            </a:endParaRPr>
          </a:p>
        </p:txBody>
      </p:sp>
      <p:sp>
        <p:nvSpPr>
          <p:cNvPr id="16" name="Speech Bubble: Oval 15">
            <a:extLst>
              <a:ext uri="{FF2B5EF4-FFF2-40B4-BE49-F238E27FC236}">
                <a16:creationId xmlns:a16="http://schemas.microsoft.com/office/drawing/2014/main" id="{1DB6A8EE-1964-4B77-BCDD-2EC84B600C5B}"/>
              </a:ext>
            </a:extLst>
          </p:cNvPr>
          <p:cNvSpPr/>
          <p:nvPr/>
        </p:nvSpPr>
        <p:spPr>
          <a:xfrm>
            <a:off x="5629656" y="4250938"/>
            <a:ext cx="3374136" cy="1847088"/>
          </a:xfrm>
          <a:prstGeom prst="wedgeEllipseCallout">
            <a:avLst>
              <a:gd name="adj1" fmla="val -31809"/>
              <a:gd name="adj2" fmla="val 62500"/>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The hour hand is halfway between </a:t>
            </a:r>
            <a:r>
              <a:rPr lang="en-US" dirty="0" err="1">
                <a:solidFill>
                  <a:schemeClr val="tx1"/>
                </a:solidFill>
                <a:latin typeface="Arial" panose="020B0604020202020204" pitchFamily="34" charset="0"/>
                <a:cs typeface="Arial" panose="020B0604020202020204" pitchFamily="34" charset="0"/>
              </a:rPr>
              <a:t>Vll</a:t>
            </a:r>
            <a:r>
              <a:rPr lang="en-US" dirty="0">
                <a:solidFill>
                  <a:schemeClr val="tx1"/>
                </a:solidFill>
                <a:latin typeface="Arial" panose="020B0604020202020204" pitchFamily="34" charset="0"/>
                <a:cs typeface="Arial" panose="020B0604020202020204" pitchFamily="34" charset="0"/>
              </a:rPr>
              <a:t> and </a:t>
            </a:r>
            <a:r>
              <a:rPr lang="en-US" dirty="0" err="1">
                <a:solidFill>
                  <a:schemeClr val="tx1"/>
                </a:solidFill>
                <a:latin typeface="Arial" panose="020B0604020202020204" pitchFamily="34" charset="0"/>
                <a:cs typeface="Arial" panose="020B0604020202020204" pitchFamily="34" charset="0"/>
              </a:rPr>
              <a:t>Vlll</a:t>
            </a:r>
            <a:r>
              <a:rPr lang="en-US" dirty="0">
                <a:solidFill>
                  <a:schemeClr val="tx1"/>
                </a:solidFill>
                <a:latin typeface="Arial" panose="020B0604020202020204" pitchFamily="34" charset="0"/>
                <a:cs typeface="Arial" panose="020B0604020202020204" pitchFamily="34" charset="0"/>
              </a:rPr>
              <a:t> .</a:t>
            </a:r>
          </a:p>
          <a:p>
            <a:pPr algn="ctr"/>
            <a:r>
              <a:rPr lang="en-US" dirty="0">
                <a:solidFill>
                  <a:schemeClr val="tx1"/>
                </a:solidFill>
                <a:latin typeface="Arial" panose="020B0604020202020204" pitchFamily="34" charset="0"/>
                <a:cs typeface="Arial" panose="020B0604020202020204" pitchFamily="34" charset="0"/>
              </a:rPr>
              <a:t>The minute hand is pointing at the Vl.</a:t>
            </a:r>
            <a:endParaRPr lang="en-GB"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F8D82C6-B5DA-4C42-AC3D-3FB24C41E357}"/>
              </a:ext>
            </a:extLst>
          </p:cNvPr>
          <p:cNvSpPr/>
          <p:nvPr/>
        </p:nvSpPr>
        <p:spPr>
          <a:xfrm>
            <a:off x="3079261" y="1861085"/>
            <a:ext cx="1287532"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half past 5</a:t>
            </a:r>
            <a:endParaRPr lang="en-GB" dirty="0"/>
          </a:p>
        </p:txBody>
      </p:sp>
      <p:sp>
        <p:nvSpPr>
          <p:cNvPr id="9" name="Rectangle 8">
            <a:extLst>
              <a:ext uri="{FF2B5EF4-FFF2-40B4-BE49-F238E27FC236}">
                <a16:creationId xmlns:a16="http://schemas.microsoft.com/office/drawing/2014/main" id="{A8823CA5-6898-4402-9C3F-C17C1D97EBD6}"/>
              </a:ext>
            </a:extLst>
          </p:cNvPr>
          <p:cNvSpPr/>
          <p:nvPr/>
        </p:nvSpPr>
        <p:spPr>
          <a:xfrm>
            <a:off x="2568826" y="5837020"/>
            <a:ext cx="1659429"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quarter past 3</a:t>
            </a:r>
            <a:endParaRPr lang="en-GB" dirty="0"/>
          </a:p>
        </p:txBody>
      </p:sp>
      <p:sp>
        <p:nvSpPr>
          <p:cNvPr id="10" name="Rectangle 9">
            <a:extLst>
              <a:ext uri="{FF2B5EF4-FFF2-40B4-BE49-F238E27FC236}">
                <a16:creationId xmlns:a16="http://schemas.microsoft.com/office/drawing/2014/main" id="{3346EF9C-C042-4B93-A7C3-96A8F4AF3C2D}"/>
              </a:ext>
            </a:extLst>
          </p:cNvPr>
          <p:cNvSpPr/>
          <p:nvPr/>
        </p:nvSpPr>
        <p:spPr>
          <a:xfrm>
            <a:off x="4901544" y="2401130"/>
            <a:ext cx="1544012"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quarter to 10</a:t>
            </a:r>
            <a:endParaRPr lang="en-GB" dirty="0"/>
          </a:p>
        </p:txBody>
      </p:sp>
      <p:sp>
        <p:nvSpPr>
          <p:cNvPr id="11" name="Rectangle 10">
            <a:extLst>
              <a:ext uri="{FF2B5EF4-FFF2-40B4-BE49-F238E27FC236}">
                <a16:creationId xmlns:a16="http://schemas.microsoft.com/office/drawing/2014/main" id="{89A568A9-ADB7-4FE8-8641-5AB5EFB066CA}"/>
              </a:ext>
            </a:extLst>
          </p:cNvPr>
          <p:cNvSpPr/>
          <p:nvPr/>
        </p:nvSpPr>
        <p:spPr>
          <a:xfrm>
            <a:off x="4973466" y="5794488"/>
            <a:ext cx="1287532"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half past 7</a:t>
            </a:r>
            <a:endParaRPr lang="en-GB" dirty="0"/>
          </a:p>
        </p:txBody>
      </p:sp>
    </p:spTree>
    <p:extLst>
      <p:ext uri="{BB962C8B-B14F-4D97-AF65-F5344CB8AC3E}">
        <p14:creationId xmlns:p14="http://schemas.microsoft.com/office/powerpoint/2010/main" val="16309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384290" cy="307777"/>
          </a:xfrm>
          <a:prstGeom prst="rect">
            <a:avLst/>
          </a:prstGeom>
          <a:noFill/>
        </p:spPr>
        <p:txBody>
          <a:bodyPr wrap="squar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379940" y="1600354"/>
            <a:ext cx="5314198" cy="1508105"/>
          </a:xfrm>
          <a:prstGeom prst="rect">
            <a:avLst/>
          </a:prstGeom>
          <a:noFill/>
        </p:spPr>
        <p:txBody>
          <a:bodyPr wrap="square" rtlCol="0">
            <a:spAutoFit/>
          </a:bodyPr>
          <a:lstStyle/>
          <a:p>
            <a:pPr algn="ctr"/>
            <a:r>
              <a:rPr lang="en-GB" sz="2000" b="1" dirty="0">
                <a:solidFill>
                  <a:srgbClr val="388CDA"/>
                </a:solidFill>
                <a:latin typeface="Arial" panose="020B0604020202020204" pitchFamily="34" charset="0"/>
                <a:cs typeface="Arial" panose="020B0604020202020204" pitchFamily="34" charset="0"/>
              </a:rPr>
              <a:t>Spot the mistake</a:t>
            </a:r>
          </a:p>
          <a:p>
            <a:pPr algn="ctr"/>
            <a:r>
              <a:rPr lang="en-GB" dirty="0">
                <a:solidFill>
                  <a:srgbClr val="388CDA"/>
                </a:solidFill>
                <a:latin typeface="Arial" panose="020B0604020202020204" pitchFamily="34" charset="0"/>
                <a:cs typeface="Arial" panose="020B0604020202020204" pitchFamily="34" charset="0"/>
              </a:rPr>
              <a:t>Joe can see that the clock has lost its hour hand.</a:t>
            </a:r>
          </a:p>
          <a:p>
            <a:pPr algn="ctr"/>
            <a:endParaRPr lang="en-GB" dirty="0">
              <a:solidFill>
                <a:srgbClr val="388CDA"/>
              </a:solidFill>
              <a:latin typeface="Arial" panose="020B0604020202020204" pitchFamily="34" charset="0"/>
              <a:cs typeface="Arial" panose="020B0604020202020204" pitchFamily="34" charset="0"/>
            </a:endParaRPr>
          </a:p>
          <a:p>
            <a:pPr algn="ctr"/>
            <a:r>
              <a:rPr lang="en-GB" dirty="0">
                <a:solidFill>
                  <a:srgbClr val="388CDA"/>
                </a:solidFill>
                <a:latin typeface="Arial" panose="020B0604020202020204" pitchFamily="34" charset="0"/>
                <a:cs typeface="Arial" panose="020B0604020202020204" pitchFamily="34" charset="0"/>
              </a:rPr>
              <a:t>He says that the time is about twenty or twenty-five minutes past 1.  	 </a:t>
            </a:r>
          </a:p>
        </p:txBody>
      </p:sp>
      <p:grpSp>
        <p:nvGrpSpPr>
          <p:cNvPr id="22" name="Group 21">
            <a:extLst>
              <a:ext uri="{FF2B5EF4-FFF2-40B4-BE49-F238E27FC236}">
                <a16:creationId xmlns:a16="http://schemas.microsoft.com/office/drawing/2014/main" id="{B4305909-F296-48C9-ABF7-A2A9E76D33A1}"/>
              </a:ext>
            </a:extLst>
          </p:cNvPr>
          <p:cNvGrpSpPr/>
          <p:nvPr/>
        </p:nvGrpSpPr>
        <p:grpSpPr>
          <a:xfrm>
            <a:off x="2790608" y="3429000"/>
            <a:ext cx="2857161" cy="2739628"/>
            <a:chOff x="2297271" y="2511134"/>
            <a:chExt cx="2857161" cy="2739628"/>
          </a:xfrm>
        </p:grpSpPr>
        <p:grpSp>
          <p:nvGrpSpPr>
            <p:cNvPr id="17" name="Group 16">
              <a:extLst>
                <a:ext uri="{FF2B5EF4-FFF2-40B4-BE49-F238E27FC236}">
                  <a16:creationId xmlns:a16="http://schemas.microsoft.com/office/drawing/2014/main" id="{0D5B22E6-2B93-4215-BFFB-05204DDA37C3}"/>
                </a:ext>
              </a:extLst>
            </p:cNvPr>
            <p:cNvGrpSpPr/>
            <p:nvPr/>
          </p:nvGrpSpPr>
          <p:grpSpPr>
            <a:xfrm>
              <a:off x="2297271" y="2511134"/>
              <a:ext cx="2857161" cy="2739628"/>
              <a:chOff x="626636" y="3911704"/>
              <a:chExt cx="1826133" cy="1792669"/>
            </a:xfrm>
          </p:grpSpPr>
          <p:pic>
            <p:nvPicPr>
              <p:cNvPr id="18" name="Picture 17">
                <a:extLst>
                  <a:ext uri="{FF2B5EF4-FFF2-40B4-BE49-F238E27FC236}">
                    <a16:creationId xmlns:a16="http://schemas.microsoft.com/office/drawing/2014/main" id="{4C4FCD20-3B98-4AF8-BF2F-0541DCE79A34}"/>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19" name="Rectangle 18">
                <a:extLst>
                  <a:ext uri="{FF2B5EF4-FFF2-40B4-BE49-F238E27FC236}">
                    <a16:creationId xmlns:a16="http://schemas.microsoft.com/office/drawing/2014/main" id="{4B0D9B13-C11F-46A6-8D4C-FFC25FF5A76A}"/>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AC960E2-97B8-4A08-8CD4-C16D59B54856}"/>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 name="Straight Arrow Connector 13">
              <a:extLst>
                <a:ext uri="{FF2B5EF4-FFF2-40B4-BE49-F238E27FC236}">
                  <a16:creationId xmlns:a16="http://schemas.microsoft.com/office/drawing/2014/main" id="{26BBFCF2-3798-4CB3-A005-8B3D9BFC6CAF}"/>
                </a:ext>
              </a:extLst>
            </p:cNvPr>
            <p:cNvCxnSpPr>
              <a:cxnSpLocks/>
            </p:cNvCxnSpPr>
            <p:nvPr/>
          </p:nvCxnSpPr>
          <p:spPr>
            <a:xfrm flipV="1">
              <a:off x="3685032" y="3152216"/>
              <a:ext cx="715137" cy="7614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E01241A6-6197-454B-8546-DCDEBB014F96}"/>
              </a:ext>
            </a:extLst>
          </p:cNvPr>
          <p:cNvSpPr txBox="1"/>
          <p:nvPr/>
        </p:nvSpPr>
        <p:spPr>
          <a:xfrm>
            <a:off x="177800" y="3177050"/>
            <a:ext cx="2000250" cy="2862322"/>
          </a:xfrm>
          <a:prstGeom prst="rect">
            <a:avLst/>
          </a:prstGeom>
          <a:noFill/>
        </p:spPr>
        <p:txBody>
          <a:bodyPr wrap="square" rtlCol="0">
            <a:spAutoFit/>
          </a:bodyPr>
          <a:lstStyle/>
          <a:p>
            <a:r>
              <a:rPr lang="en-GB" dirty="0">
                <a:solidFill>
                  <a:srgbClr val="388CDA"/>
                </a:solidFill>
                <a:latin typeface="Arial" panose="020B0604020202020204" pitchFamily="34" charset="0"/>
                <a:cs typeface="Arial" panose="020B0604020202020204" pitchFamily="34" charset="0"/>
              </a:rPr>
              <a:t>a) Is Joe right?</a:t>
            </a:r>
          </a:p>
          <a:p>
            <a:endParaRPr lang="en-GB" dirty="0">
              <a:solidFill>
                <a:srgbClr val="388CDA"/>
              </a:solidFill>
              <a:latin typeface="Arial" panose="020B0604020202020204" pitchFamily="34" charset="0"/>
              <a:cs typeface="Arial" panose="020B0604020202020204" pitchFamily="34" charset="0"/>
            </a:endParaRPr>
          </a:p>
          <a:p>
            <a:r>
              <a:rPr lang="en-GB" dirty="0">
                <a:solidFill>
                  <a:srgbClr val="388CDA"/>
                </a:solidFill>
                <a:latin typeface="Arial" panose="020B0604020202020204" pitchFamily="34" charset="0"/>
                <a:cs typeface="Arial" panose="020B0604020202020204" pitchFamily="34" charset="0"/>
              </a:rPr>
              <a:t>b) If he is not</a:t>
            </a:r>
          </a:p>
          <a:p>
            <a:r>
              <a:rPr lang="en-GB" dirty="0">
                <a:solidFill>
                  <a:srgbClr val="388CDA"/>
                </a:solidFill>
                <a:latin typeface="Arial" panose="020B0604020202020204" pitchFamily="34" charset="0"/>
                <a:cs typeface="Arial" panose="020B0604020202020204" pitchFamily="34" charset="0"/>
              </a:rPr>
              <a:t>       right, what</a:t>
            </a:r>
          </a:p>
          <a:p>
            <a:r>
              <a:rPr lang="en-GB" dirty="0">
                <a:solidFill>
                  <a:srgbClr val="388CDA"/>
                </a:solidFill>
                <a:latin typeface="Arial" panose="020B0604020202020204" pitchFamily="34" charset="0"/>
                <a:cs typeface="Arial" panose="020B0604020202020204" pitchFamily="34" charset="0"/>
              </a:rPr>
              <a:t>       mistake has</a:t>
            </a:r>
          </a:p>
          <a:p>
            <a:r>
              <a:rPr lang="en-GB" dirty="0">
                <a:solidFill>
                  <a:srgbClr val="388CDA"/>
                </a:solidFill>
                <a:latin typeface="Arial" panose="020B0604020202020204" pitchFamily="34" charset="0"/>
                <a:cs typeface="Arial" panose="020B0604020202020204" pitchFamily="34" charset="0"/>
              </a:rPr>
              <a:t>       he made?</a:t>
            </a:r>
          </a:p>
          <a:p>
            <a:endParaRPr lang="en-GB" dirty="0">
              <a:solidFill>
                <a:srgbClr val="388CDA"/>
              </a:solidFill>
              <a:latin typeface="Arial" panose="020B0604020202020204" pitchFamily="34" charset="0"/>
              <a:cs typeface="Arial" panose="020B0604020202020204" pitchFamily="34" charset="0"/>
            </a:endParaRPr>
          </a:p>
          <a:p>
            <a:r>
              <a:rPr lang="en-GB" dirty="0">
                <a:solidFill>
                  <a:srgbClr val="388CDA"/>
                </a:solidFill>
                <a:latin typeface="Arial" panose="020B0604020202020204" pitchFamily="34" charset="0"/>
                <a:cs typeface="Arial" panose="020B0604020202020204" pitchFamily="34" charset="0"/>
              </a:rPr>
              <a:t>c) Could the time</a:t>
            </a:r>
          </a:p>
          <a:p>
            <a:r>
              <a:rPr lang="en-GB" dirty="0">
                <a:solidFill>
                  <a:srgbClr val="388CDA"/>
                </a:solidFill>
                <a:latin typeface="Arial" panose="020B0604020202020204" pitchFamily="34" charset="0"/>
                <a:cs typeface="Arial" panose="020B0604020202020204" pitchFamily="34" charset="0"/>
              </a:rPr>
              <a:t>      be 7 minutes</a:t>
            </a:r>
          </a:p>
          <a:p>
            <a:r>
              <a:rPr lang="en-GB" dirty="0">
                <a:solidFill>
                  <a:srgbClr val="388CDA"/>
                </a:solidFill>
                <a:latin typeface="Arial" panose="020B0604020202020204" pitchFamily="34" charset="0"/>
                <a:cs typeface="Arial" panose="020B0604020202020204" pitchFamily="34" charset="0"/>
              </a:rPr>
              <a:t>      past 1? Why?</a:t>
            </a:r>
            <a:endParaRPr lang="en-GB" dirty="0"/>
          </a:p>
        </p:txBody>
      </p:sp>
      <p:graphicFrame>
        <p:nvGraphicFramePr>
          <p:cNvPr id="11" name="Table 10">
            <a:extLst>
              <a:ext uri="{FF2B5EF4-FFF2-40B4-BE49-F238E27FC236}">
                <a16:creationId xmlns:a16="http://schemas.microsoft.com/office/drawing/2014/main" id="{75557087-445C-4632-B56D-02E072F1BFFF}"/>
              </a:ext>
            </a:extLst>
          </p:cNvPr>
          <p:cNvGraphicFramePr>
            <a:graphicFrameLocks noGrp="1"/>
          </p:cNvGraphicFramePr>
          <p:nvPr>
            <p:extLst>
              <p:ext uri="{D42A27DB-BD31-4B8C-83A1-F6EECF244321}">
                <p14:modId xmlns:p14="http://schemas.microsoft.com/office/powerpoint/2010/main" val="3885234573"/>
              </p:ext>
            </p:extLst>
          </p:nvPr>
        </p:nvGraphicFramePr>
        <p:xfrm>
          <a:off x="6903603" y="1317180"/>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60 minutes in one hour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when an analogue clock shows ‘past’ the hour or ‘to’ the hour</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1526911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11DB5ED-62F5-4CB5-83AE-CBAD364B51FA}"/>
              </a:ext>
            </a:extLst>
          </p:cNvPr>
          <p:cNvSpPr/>
          <p:nvPr/>
        </p:nvSpPr>
        <p:spPr>
          <a:xfrm>
            <a:off x="5661171" y="3296628"/>
            <a:ext cx="3035921" cy="2862322"/>
          </a:xfrm>
          <a:prstGeom prst="rect">
            <a:avLst/>
          </a:prstGeom>
        </p:spPr>
        <p:txBody>
          <a:bodyPr wrap="square">
            <a:spAutoFit/>
          </a:bodyPr>
          <a:lstStyle/>
          <a:p>
            <a:pPr marL="342900" lvl="0" indent="-342900" defTabSz="914400">
              <a:buAutoNum type="alphaLcParenR"/>
              <a:defRPr/>
            </a:pPr>
            <a:r>
              <a:rPr lang="en-US" dirty="0">
                <a:solidFill>
                  <a:srgbClr val="DA2E41"/>
                </a:solidFill>
                <a:latin typeface="Arial" panose="020B0604020202020204" pitchFamily="34" charset="0"/>
                <a:cs typeface="Arial" panose="020B0604020202020204" pitchFamily="34" charset="0"/>
              </a:rPr>
              <a:t>He is not right.</a:t>
            </a:r>
          </a:p>
          <a:p>
            <a:pPr marL="342900" lvl="0" indent="-342900" defTabSz="914400">
              <a:buAutoNum type="alphaLcParenR"/>
              <a:defRPr/>
            </a:pPr>
            <a:endParaRPr lang="en-US" dirty="0">
              <a:solidFill>
                <a:srgbClr val="DA2E41"/>
              </a:solidFill>
              <a:latin typeface="Arial" panose="020B0604020202020204" pitchFamily="34" charset="0"/>
              <a:cs typeface="Arial" panose="020B0604020202020204" pitchFamily="34" charset="0"/>
            </a:endParaRPr>
          </a:p>
          <a:p>
            <a:pPr marL="342900" lvl="0" indent="-342900" defTabSz="914400">
              <a:buAutoNum type="alphaLcParenR"/>
              <a:defRPr/>
            </a:pPr>
            <a:r>
              <a:rPr lang="en-US" dirty="0">
                <a:solidFill>
                  <a:srgbClr val="DA2E41"/>
                </a:solidFill>
                <a:latin typeface="Arial" panose="020B0604020202020204" pitchFamily="34" charset="0"/>
                <a:cs typeface="Arial" panose="020B0604020202020204" pitchFamily="34" charset="0"/>
              </a:rPr>
              <a:t>He has got the hour and the minute hand mixed up. If the hand on the clock was the hour hand he would be right.</a:t>
            </a:r>
          </a:p>
          <a:p>
            <a:pPr marL="342900" lvl="0" indent="-342900" defTabSz="914400">
              <a:buAutoNum type="alphaLcParenR"/>
              <a:defRPr/>
            </a:pPr>
            <a:endParaRPr lang="en-US" dirty="0">
              <a:solidFill>
                <a:srgbClr val="DA2E41"/>
              </a:solidFill>
              <a:latin typeface="Arial" panose="020B0604020202020204" pitchFamily="34" charset="0"/>
              <a:cs typeface="Arial" panose="020B0604020202020204" pitchFamily="34" charset="0"/>
            </a:endParaRPr>
          </a:p>
          <a:p>
            <a:pPr marL="342900" lvl="0" indent="-342900" defTabSz="914400">
              <a:buAutoNum type="alphaLcParenR"/>
              <a:defRPr/>
            </a:pPr>
            <a:r>
              <a:rPr lang="en-US" dirty="0">
                <a:solidFill>
                  <a:srgbClr val="DA2E41"/>
                </a:solidFill>
                <a:latin typeface="Arial" panose="020B0604020202020204" pitchFamily="34" charset="0"/>
                <a:cs typeface="Arial" panose="020B0604020202020204" pitchFamily="34" charset="0"/>
              </a:rPr>
              <a:t>Yes, it could. It could be 7 minutes past any hour. </a:t>
            </a:r>
            <a:endParaRPr lang="en-GB" dirty="0">
              <a:solidFill>
                <a:srgbClr val="FF0000"/>
              </a:solidFill>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F437CB4D-EB19-46A9-B60D-BC7629C79B39}"/>
              </a:ext>
            </a:extLst>
          </p:cNvPr>
          <p:cNvGraphicFramePr>
            <a:graphicFrameLocks noGrp="1"/>
          </p:cNvGraphicFramePr>
          <p:nvPr>
            <p:extLst>
              <p:ext uri="{D42A27DB-BD31-4B8C-83A1-F6EECF244321}">
                <p14:modId xmlns:p14="http://schemas.microsoft.com/office/powerpoint/2010/main" val="3885234573"/>
              </p:ext>
            </p:extLst>
          </p:nvPr>
        </p:nvGraphicFramePr>
        <p:xfrm>
          <a:off x="6903603" y="1317180"/>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there are 60 minutes in one hour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when an analogue clock shows ‘past’ the hour or ‘to’ the hour</a:t>
                      </a:r>
                    </a:p>
                  </a:txBody>
                  <a:tcPr>
                    <a:solidFill>
                      <a:srgbClr val="ECEEF1"/>
                    </a:solidFill>
                  </a:tcPr>
                </a:tc>
                <a:extLst>
                  <a:ext uri="{0D108BD9-81ED-4DB2-BD59-A6C34878D82A}">
                    <a16:rowId xmlns:a16="http://schemas.microsoft.com/office/drawing/2014/main" val="3456085870"/>
                  </a:ext>
                </a:extLst>
              </a:tr>
            </a:tbl>
          </a:graphicData>
        </a:graphic>
      </p:graphicFrame>
      <p:sp>
        <p:nvSpPr>
          <p:cNvPr id="13" name="TextBox 12">
            <a:extLst>
              <a:ext uri="{FF2B5EF4-FFF2-40B4-BE49-F238E27FC236}">
                <a16:creationId xmlns:a16="http://schemas.microsoft.com/office/drawing/2014/main" id="{69D87D05-4F05-45BF-B186-EF0A62771747}"/>
              </a:ext>
            </a:extLst>
          </p:cNvPr>
          <p:cNvSpPr txBox="1"/>
          <p:nvPr/>
        </p:nvSpPr>
        <p:spPr>
          <a:xfrm>
            <a:off x="177800" y="1447800"/>
            <a:ext cx="1384290" cy="307777"/>
          </a:xfrm>
          <a:prstGeom prst="rect">
            <a:avLst/>
          </a:prstGeom>
          <a:noFill/>
        </p:spPr>
        <p:txBody>
          <a:bodyPr wrap="squar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99894F4-13D9-4687-9ECD-65FCB2E6DC53}"/>
              </a:ext>
            </a:extLst>
          </p:cNvPr>
          <p:cNvSpPr txBox="1"/>
          <p:nvPr/>
        </p:nvSpPr>
        <p:spPr>
          <a:xfrm>
            <a:off x="1379940" y="1600354"/>
            <a:ext cx="5314198" cy="1508105"/>
          </a:xfrm>
          <a:prstGeom prst="rect">
            <a:avLst/>
          </a:prstGeom>
          <a:noFill/>
        </p:spPr>
        <p:txBody>
          <a:bodyPr wrap="square" rtlCol="0">
            <a:spAutoFit/>
          </a:bodyPr>
          <a:lstStyle/>
          <a:p>
            <a:pPr algn="ctr"/>
            <a:r>
              <a:rPr lang="en-GB" sz="2000" b="1" dirty="0">
                <a:solidFill>
                  <a:srgbClr val="388CDA"/>
                </a:solidFill>
                <a:latin typeface="Arial" panose="020B0604020202020204" pitchFamily="34" charset="0"/>
                <a:cs typeface="Arial" panose="020B0604020202020204" pitchFamily="34" charset="0"/>
              </a:rPr>
              <a:t>Spot the mistake</a:t>
            </a:r>
          </a:p>
          <a:p>
            <a:pPr algn="ctr"/>
            <a:r>
              <a:rPr lang="en-GB" dirty="0">
                <a:solidFill>
                  <a:srgbClr val="388CDA"/>
                </a:solidFill>
                <a:latin typeface="Arial" panose="020B0604020202020204" pitchFamily="34" charset="0"/>
                <a:cs typeface="Arial" panose="020B0604020202020204" pitchFamily="34" charset="0"/>
              </a:rPr>
              <a:t>Joe can see that the clock has lost its hour hand.</a:t>
            </a:r>
          </a:p>
          <a:p>
            <a:pPr algn="ctr"/>
            <a:endParaRPr lang="en-GB" dirty="0">
              <a:solidFill>
                <a:srgbClr val="388CDA"/>
              </a:solidFill>
              <a:latin typeface="Arial" panose="020B0604020202020204" pitchFamily="34" charset="0"/>
              <a:cs typeface="Arial" panose="020B0604020202020204" pitchFamily="34" charset="0"/>
            </a:endParaRPr>
          </a:p>
          <a:p>
            <a:pPr algn="ctr"/>
            <a:r>
              <a:rPr lang="en-GB" dirty="0">
                <a:solidFill>
                  <a:srgbClr val="388CDA"/>
                </a:solidFill>
                <a:latin typeface="Arial" panose="020B0604020202020204" pitchFamily="34" charset="0"/>
                <a:cs typeface="Arial" panose="020B0604020202020204" pitchFamily="34" charset="0"/>
              </a:rPr>
              <a:t>He says that the time is about twenty or twenty-five minutes past 1.  	 </a:t>
            </a:r>
          </a:p>
        </p:txBody>
      </p:sp>
      <p:grpSp>
        <p:nvGrpSpPr>
          <p:cNvPr id="16" name="Group 15">
            <a:extLst>
              <a:ext uri="{FF2B5EF4-FFF2-40B4-BE49-F238E27FC236}">
                <a16:creationId xmlns:a16="http://schemas.microsoft.com/office/drawing/2014/main" id="{03D34178-645B-41B1-8DB5-B7B338A13DF0}"/>
              </a:ext>
            </a:extLst>
          </p:cNvPr>
          <p:cNvGrpSpPr/>
          <p:nvPr/>
        </p:nvGrpSpPr>
        <p:grpSpPr>
          <a:xfrm>
            <a:off x="2790608" y="3429000"/>
            <a:ext cx="2857161" cy="2739628"/>
            <a:chOff x="2297271" y="2511134"/>
            <a:chExt cx="2857161" cy="2739628"/>
          </a:xfrm>
        </p:grpSpPr>
        <p:grpSp>
          <p:nvGrpSpPr>
            <p:cNvPr id="21" name="Group 20">
              <a:extLst>
                <a:ext uri="{FF2B5EF4-FFF2-40B4-BE49-F238E27FC236}">
                  <a16:creationId xmlns:a16="http://schemas.microsoft.com/office/drawing/2014/main" id="{1A7CDDFA-F397-4B9C-98EF-10C8541506BB}"/>
                </a:ext>
              </a:extLst>
            </p:cNvPr>
            <p:cNvGrpSpPr/>
            <p:nvPr/>
          </p:nvGrpSpPr>
          <p:grpSpPr>
            <a:xfrm>
              <a:off x="2297271" y="2511134"/>
              <a:ext cx="2857161" cy="2739628"/>
              <a:chOff x="626636" y="3911704"/>
              <a:chExt cx="1826133" cy="1792669"/>
            </a:xfrm>
          </p:grpSpPr>
          <p:pic>
            <p:nvPicPr>
              <p:cNvPr id="26" name="Picture 25">
                <a:extLst>
                  <a:ext uri="{FF2B5EF4-FFF2-40B4-BE49-F238E27FC236}">
                    <a16:creationId xmlns:a16="http://schemas.microsoft.com/office/drawing/2014/main" id="{1393D06D-44C4-4681-B377-42E0CD5DF064}"/>
                  </a:ext>
                </a:extLst>
              </p:cNvPr>
              <p:cNvPicPr>
                <a:picLocks noChangeAspect="1"/>
              </p:cNvPicPr>
              <p:nvPr/>
            </p:nvPicPr>
            <p:blipFill>
              <a:blip r:embed="rId2"/>
              <a:stretch>
                <a:fillRect/>
              </a:stretch>
            </p:blipFill>
            <p:spPr>
              <a:xfrm>
                <a:off x="626636" y="3911704"/>
                <a:ext cx="1826133" cy="1792669"/>
              </a:xfrm>
              <a:prstGeom prst="rect">
                <a:avLst/>
              </a:prstGeom>
            </p:spPr>
          </p:pic>
          <p:sp>
            <p:nvSpPr>
              <p:cNvPr id="27" name="Rectangle 26">
                <a:extLst>
                  <a:ext uri="{FF2B5EF4-FFF2-40B4-BE49-F238E27FC236}">
                    <a16:creationId xmlns:a16="http://schemas.microsoft.com/office/drawing/2014/main" id="{0C0B7570-287C-4B56-A171-B1E54BE3AC0C}"/>
                  </a:ext>
                </a:extLst>
              </p:cNvPr>
              <p:cNvSpPr/>
              <p:nvPr/>
            </p:nvSpPr>
            <p:spPr>
              <a:xfrm>
                <a:off x="1359673" y="4683318"/>
                <a:ext cx="691764" cy="254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466D902C-6CF0-4907-88EB-DEEA0F8FF2F1}"/>
                  </a:ext>
                </a:extLst>
              </p:cNvPr>
              <p:cNvSpPr/>
              <p:nvPr/>
            </p:nvSpPr>
            <p:spPr>
              <a:xfrm>
                <a:off x="1272209" y="4683318"/>
                <a:ext cx="302149" cy="429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Arrow Connector 22">
              <a:extLst>
                <a:ext uri="{FF2B5EF4-FFF2-40B4-BE49-F238E27FC236}">
                  <a16:creationId xmlns:a16="http://schemas.microsoft.com/office/drawing/2014/main" id="{19C55664-C599-4B0C-8C2F-256085D4D127}"/>
                </a:ext>
              </a:extLst>
            </p:cNvPr>
            <p:cNvCxnSpPr>
              <a:cxnSpLocks/>
            </p:cNvCxnSpPr>
            <p:nvPr/>
          </p:nvCxnSpPr>
          <p:spPr>
            <a:xfrm flipV="1">
              <a:off x="3685032" y="3152216"/>
              <a:ext cx="715137" cy="7614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29" name="TextBox 28">
            <a:extLst>
              <a:ext uri="{FF2B5EF4-FFF2-40B4-BE49-F238E27FC236}">
                <a16:creationId xmlns:a16="http://schemas.microsoft.com/office/drawing/2014/main" id="{DF567987-FA2A-4996-8A5B-6D07415F722F}"/>
              </a:ext>
            </a:extLst>
          </p:cNvPr>
          <p:cNvSpPr txBox="1"/>
          <p:nvPr/>
        </p:nvSpPr>
        <p:spPr>
          <a:xfrm>
            <a:off x="177800" y="3177050"/>
            <a:ext cx="2000250" cy="2862322"/>
          </a:xfrm>
          <a:prstGeom prst="rect">
            <a:avLst/>
          </a:prstGeom>
          <a:noFill/>
        </p:spPr>
        <p:txBody>
          <a:bodyPr wrap="square" rtlCol="0">
            <a:spAutoFit/>
          </a:bodyPr>
          <a:lstStyle/>
          <a:p>
            <a:r>
              <a:rPr lang="en-GB" dirty="0">
                <a:solidFill>
                  <a:srgbClr val="388CDA"/>
                </a:solidFill>
                <a:latin typeface="Arial" panose="020B0604020202020204" pitchFamily="34" charset="0"/>
                <a:cs typeface="Arial" panose="020B0604020202020204" pitchFamily="34" charset="0"/>
              </a:rPr>
              <a:t>a) Is Joe right?</a:t>
            </a:r>
          </a:p>
          <a:p>
            <a:endParaRPr lang="en-GB" dirty="0">
              <a:solidFill>
                <a:srgbClr val="388CDA"/>
              </a:solidFill>
              <a:latin typeface="Arial" panose="020B0604020202020204" pitchFamily="34" charset="0"/>
              <a:cs typeface="Arial" panose="020B0604020202020204" pitchFamily="34" charset="0"/>
            </a:endParaRPr>
          </a:p>
          <a:p>
            <a:r>
              <a:rPr lang="en-GB" dirty="0">
                <a:solidFill>
                  <a:srgbClr val="388CDA"/>
                </a:solidFill>
                <a:latin typeface="Arial" panose="020B0604020202020204" pitchFamily="34" charset="0"/>
                <a:cs typeface="Arial" panose="020B0604020202020204" pitchFamily="34" charset="0"/>
              </a:rPr>
              <a:t>b) If he is not</a:t>
            </a:r>
          </a:p>
          <a:p>
            <a:r>
              <a:rPr lang="en-GB" dirty="0">
                <a:solidFill>
                  <a:srgbClr val="388CDA"/>
                </a:solidFill>
                <a:latin typeface="Arial" panose="020B0604020202020204" pitchFamily="34" charset="0"/>
                <a:cs typeface="Arial" panose="020B0604020202020204" pitchFamily="34" charset="0"/>
              </a:rPr>
              <a:t>       right, what</a:t>
            </a:r>
          </a:p>
          <a:p>
            <a:r>
              <a:rPr lang="en-GB" dirty="0">
                <a:solidFill>
                  <a:srgbClr val="388CDA"/>
                </a:solidFill>
                <a:latin typeface="Arial" panose="020B0604020202020204" pitchFamily="34" charset="0"/>
                <a:cs typeface="Arial" panose="020B0604020202020204" pitchFamily="34" charset="0"/>
              </a:rPr>
              <a:t>       mistake has</a:t>
            </a:r>
          </a:p>
          <a:p>
            <a:r>
              <a:rPr lang="en-GB" dirty="0">
                <a:solidFill>
                  <a:srgbClr val="388CDA"/>
                </a:solidFill>
                <a:latin typeface="Arial" panose="020B0604020202020204" pitchFamily="34" charset="0"/>
                <a:cs typeface="Arial" panose="020B0604020202020204" pitchFamily="34" charset="0"/>
              </a:rPr>
              <a:t>       he made?</a:t>
            </a:r>
          </a:p>
          <a:p>
            <a:endParaRPr lang="en-GB" dirty="0">
              <a:solidFill>
                <a:srgbClr val="388CDA"/>
              </a:solidFill>
              <a:latin typeface="Arial" panose="020B0604020202020204" pitchFamily="34" charset="0"/>
              <a:cs typeface="Arial" panose="020B0604020202020204" pitchFamily="34" charset="0"/>
            </a:endParaRPr>
          </a:p>
          <a:p>
            <a:r>
              <a:rPr lang="en-GB" dirty="0">
                <a:solidFill>
                  <a:srgbClr val="388CDA"/>
                </a:solidFill>
                <a:latin typeface="Arial" panose="020B0604020202020204" pitchFamily="34" charset="0"/>
                <a:cs typeface="Arial" panose="020B0604020202020204" pitchFamily="34" charset="0"/>
              </a:rPr>
              <a:t>c) Could the time</a:t>
            </a:r>
          </a:p>
          <a:p>
            <a:r>
              <a:rPr lang="en-GB" dirty="0">
                <a:solidFill>
                  <a:srgbClr val="388CDA"/>
                </a:solidFill>
                <a:latin typeface="Arial" panose="020B0604020202020204" pitchFamily="34" charset="0"/>
                <a:cs typeface="Arial" panose="020B0604020202020204" pitchFamily="34" charset="0"/>
              </a:rPr>
              <a:t>      be 7 minutes</a:t>
            </a:r>
          </a:p>
          <a:p>
            <a:r>
              <a:rPr lang="en-GB" dirty="0">
                <a:solidFill>
                  <a:srgbClr val="388CDA"/>
                </a:solidFill>
                <a:latin typeface="Arial" panose="020B0604020202020204" pitchFamily="34" charset="0"/>
                <a:cs typeface="Arial" panose="020B0604020202020204" pitchFamily="34" charset="0"/>
              </a:rPr>
              <a:t>      past 1? Why?</a:t>
            </a:r>
            <a:endParaRPr lang="en-GB" dirty="0"/>
          </a:p>
        </p:txBody>
      </p:sp>
    </p:spTree>
    <p:extLst>
      <p:ext uri="{BB962C8B-B14F-4D97-AF65-F5344CB8AC3E}">
        <p14:creationId xmlns:p14="http://schemas.microsoft.com/office/powerpoint/2010/main" val="256112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36551" y="1211216"/>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0382925-D77E-43A6-B948-E15C09E66E09}"/>
              </a:ext>
            </a:extLst>
          </p:cNvPr>
          <p:cNvSpPr/>
          <p:nvPr/>
        </p:nvSpPr>
        <p:spPr>
          <a:xfrm>
            <a:off x="311151" y="5695950"/>
            <a:ext cx="8575671" cy="570207"/>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Each small mark on the clock represents 1 minute. Each thicker mark on the clock represents 5 minutes.</a:t>
            </a:r>
            <a:endParaRPr lang="en-GB" dirty="0">
              <a:solidFill>
                <a:sysClr val="windowText" lastClr="000000"/>
              </a:solidFill>
            </a:endParaRPr>
          </a:p>
        </p:txBody>
      </p:sp>
      <p:grpSp>
        <p:nvGrpSpPr>
          <p:cNvPr id="36" name="Group 35">
            <a:extLst>
              <a:ext uri="{FF2B5EF4-FFF2-40B4-BE49-F238E27FC236}">
                <a16:creationId xmlns:a16="http://schemas.microsoft.com/office/drawing/2014/main" id="{8FD1CD35-954A-4161-9778-B4E8DBBBFAF6}"/>
              </a:ext>
            </a:extLst>
          </p:cNvPr>
          <p:cNvGrpSpPr/>
          <p:nvPr/>
        </p:nvGrpSpPr>
        <p:grpSpPr>
          <a:xfrm>
            <a:off x="2141524" y="2529820"/>
            <a:ext cx="3257992" cy="2847975"/>
            <a:chOff x="1895034" y="1496757"/>
            <a:chExt cx="3257992" cy="2847975"/>
          </a:xfrm>
        </p:grpSpPr>
        <p:grpSp>
          <p:nvGrpSpPr>
            <p:cNvPr id="21" name="Group 20">
              <a:extLst>
                <a:ext uri="{FF2B5EF4-FFF2-40B4-BE49-F238E27FC236}">
                  <a16:creationId xmlns:a16="http://schemas.microsoft.com/office/drawing/2014/main" id="{186A9041-7AC4-4A17-88A2-6A61434E5DFF}"/>
                </a:ext>
              </a:extLst>
            </p:cNvPr>
            <p:cNvGrpSpPr/>
            <p:nvPr/>
          </p:nvGrpSpPr>
          <p:grpSpPr>
            <a:xfrm>
              <a:off x="2238376" y="1496757"/>
              <a:ext cx="2914650" cy="2847975"/>
              <a:chOff x="2085976" y="1866900"/>
              <a:chExt cx="2914650" cy="2847975"/>
            </a:xfrm>
          </p:grpSpPr>
          <p:grpSp>
            <p:nvGrpSpPr>
              <p:cNvPr id="14" name="Group 13">
                <a:extLst>
                  <a:ext uri="{FF2B5EF4-FFF2-40B4-BE49-F238E27FC236}">
                    <a16:creationId xmlns:a16="http://schemas.microsoft.com/office/drawing/2014/main" id="{C54A8010-98E6-4187-A572-309D62AD58EE}"/>
                  </a:ext>
                </a:extLst>
              </p:cNvPr>
              <p:cNvGrpSpPr/>
              <p:nvPr/>
            </p:nvGrpSpPr>
            <p:grpSpPr>
              <a:xfrm>
                <a:off x="2085976" y="2034169"/>
                <a:ext cx="2914650" cy="2575932"/>
                <a:chOff x="2257425" y="2062743"/>
                <a:chExt cx="3379407" cy="3058479"/>
              </a:xfrm>
            </p:grpSpPr>
            <p:pic>
              <p:nvPicPr>
                <p:cNvPr id="12" name="Picture 11">
                  <a:extLst>
                    <a:ext uri="{FF2B5EF4-FFF2-40B4-BE49-F238E27FC236}">
                      <a16:creationId xmlns:a16="http://schemas.microsoft.com/office/drawing/2014/main" id="{F09B5DF3-4D51-4EC3-8D09-44D47568BCF6}"/>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13" name="Rectangle 12">
                  <a:extLst>
                    <a:ext uri="{FF2B5EF4-FFF2-40B4-BE49-F238E27FC236}">
                      <a16:creationId xmlns:a16="http://schemas.microsoft.com/office/drawing/2014/main" id="{94FB3FF5-72C9-4521-9EF9-81ADD528812C}"/>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id="{F19C01E3-C8BF-4B0E-AC21-9BAB968E6932}"/>
                  </a:ext>
                </a:extLst>
              </p:cNvPr>
              <p:cNvCxnSpPr>
                <a:cxnSpLocks/>
              </p:cNvCxnSpPr>
              <p:nvPr/>
            </p:nvCxnSpPr>
            <p:spPr>
              <a:xfrm>
                <a:off x="3543300" y="1866900"/>
                <a:ext cx="0" cy="28479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AE55EC6-4D2A-4A07-9EAB-042FAA9CAFFB}"/>
                  </a:ext>
                </a:extLst>
              </p:cNvPr>
              <p:cNvSpPr txBox="1"/>
              <p:nvPr/>
            </p:nvSpPr>
            <p:spPr>
              <a:xfrm>
                <a:off x="3543300" y="3059668"/>
                <a:ext cx="84288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past</a:t>
                </a:r>
                <a:endParaRPr lang="en-GB"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37F5529-86CE-4D05-888B-C6871BE41351}"/>
                  </a:ext>
                </a:extLst>
              </p:cNvPr>
              <p:cNvSpPr txBox="1"/>
              <p:nvPr/>
            </p:nvSpPr>
            <p:spPr>
              <a:xfrm>
                <a:off x="2772657" y="3059668"/>
                <a:ext cx="69048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to</a:t>
                </a:r>
                <a:endParaRPr lang="en-GB" b="1" dirty="0">
                  <a:latin typeface="Arial" panose="020B0604020202020204" pitchFamily="34" charset="0"/>
                  <a:cs typeface="Arial" panose="020B0604020202020204" pitchFamily="34" charset="0"/>
                </a:endParaRPr>
              </a:p>
            </p:txBody>
          </p:sp>
        </p:grpSp>
        <p:cxnSp>
          <p:nvCxnSpPr>
            <p:cNvPr id="26" name="Straight Arrow Connector 25">
              <a:extLst>
                <a:ext uri="{FF2B5EF4-FFF2-40B4-BE49-F238E27FC236}">
                  <a16:creationId xmlns:a16="http://schemas.microsoft.com/office/drawing/2014/main" id="{7AC19EE5-C35B-4968-AAB3-532EFE483B0C}"/>
                </a:ext>
              </a:extLst>
            </p:cNvPr>
            <p:cNvCxnSpPr>
              <a:cxnSpLocks/>
            </p:cNvCxnSpPr>
            <p:nvPr/>
          </p:nvCxnSpPr>
          <p:spPr>
            <a:xfrm flipH="1">
              <a:off x="4458653" y="1631973"/>
              <a:ext cx="556592" cy="49578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F8913E-004F-4B96-8A09-52678259E949}"/>
                </a:ext>
              </a:extLst>
            </p:cNvPr>
            <p:cNvCxnSpPr>
              <a:cxnSpLocks/>
            </p:cNvCxnSpPr>
            <p:nvPr/>
          </p:nvCxnSpPr>
          <p:spPr>
            <a:xfrm flipH="1" flipV="1">
              <a:off x="4538581" y="3617442"/>
              <a:ext cx="601730" cy="48073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210C35-61B4-4EE2-87C7-2A05DB887B95}"/>
                </a:ext>
              </a:extLst>
            </p:cNvPr>
            <p:cNvCxnSpPr>
              <a:cxnSpLocks/>
            </p:cNvCxnSpPr>
            <p:nvPr/>
          </p:nvCxnSpPr>
          <p:spPr>
            <a:xfrm flipV="1">
              <a:off x="1895034" y="3123720"/>
              <a:ext cx="686682" cy="25215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1935E1D-91B2-4364-A8A4-36D47802B7F6}"/>
                </a:ext>
              </a:extLst>
            </p:cNvPr>
            <p:cNvCxnSpPr>
              <a:cxnSpLocks/>
            </p:cNvCxnSpPr>
            <p:nvPr/>
          </p:nvCxnSpPr>
          <p:spPr>
            <a:xfrm>
              <a:off x="2885018" y="1517500"/>
              <a:ext cx="462695" cy="39332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8358E5F7-B0C7-4FF1-8C41-A43AF7A0B33D}"/>
              </a:ext>
            </a:extLst>
          </p:cNvPr>
          <p:cNvSpPr txBox="1"/>
          <p:nvPr/>
        </p:nvSpPr>
        <p:spPr>
          <a:xfrm>
            <a:off x="136551" y="1520772"/>
            <a:ext cx="4012521"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many minutes </a:t>
            </a:r>
            <a:r>
              <a:rPr lang="en-GB" b="1" dirty="0">
                <a:latin typeface="Arial" panose="020B0604020202020204" pitchFamily="34" charset="0"/>
                <a:cs typeface="Arial" panose="020B0604020202020204" pitchFamily="34" charset="0"/>
              </a:rPr>
              <a:t>to the hour </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are the arrows pointing to?</a:t>
            </a:r>
          </a:p>
        </p:txBody>
      </p:sp>
      <p:sp>
        <p:nvSpPr>
          <p:cNvPr id="23" name="TextBox 22">
            <a:extLst>
              <a:ext uri="{FF2B5EF4-FFF2-40B4-BE49-F238E27FC236}">
                <a16:creationId xmlns:a16="http://schemas.microsoft.com/office/drawing/2014/main" id="{8C2BA87A-70F7-44E5-B5BB-5CD1E051FF4E}"/>
              </a:ext>
            </a:extLst>
          </p:cNvPr>
          <p:cNvSpPr txBox="1"/>
          <p:nvPr/>
        </p:nvSpPr>
        <p:spPr>
          <a:xfrm>
            <a:off x="4076414" y="1515988"/>
            <a:ext cx="359112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 How many minutes </a:t>
            </a:r>
            <a:r>
              <a:rPr lang="en-GB" b="1" dirty="0">
                <a:latin typeface="Arial" panose="020B0604020202020204" pitchFamily="34" charset="0"/>
                <a:cs typeface="Arial" panose="020B0604020202020204" pitchFamily="34" charset="0"/>
              </a:rPr>
              <a:t>past the hour </a:t>
            </a:r>
            <a:r>
              <a:rPr lang="en-GB" dirty="0">
                <a:latin typeface="Arial" panose="020B0604020202020204" pitchFamily="34" charset="0"/>
                <a:cs typeface="Arial" panose="020B0604020202020204" pitchFamily="34" charset="0"/>
              </a:rPr>
              <a:t>are the arrows pointing to?</a:t>
            </a:r>
          </a:p>
        </p:txBody>
      </p:sp>
    </p:spTree>
    <p:extLst>
      <p:ext uri="{BB962C8B-B14F-4D97-AF65-F5344CB8AC3E}">
        <p14:creationId xmlns:p14="http://schemas.microsoft.com/office/powerpoint/2010/main" val="27570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0382925-D77E-43A6-B948-E15C09E66E09}"/>
              </a:ext>
            </a:extLst>
          </p:cNvPr>
          <p:cNvSpPr/>
          <p:nvPr/>
        </p:nvSpPr>
        <p:spPr>
          <a:xfrm>
            <a:off x="311151" y="5695950"/>
            <a:ext cx="8575671" cy="570207"/>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Each small mark on the clock represents 1 minute. Each thicker mark on the clock represents 5 minutes.</a:t>
            </a:r>
            <a:endParaRPr lang="en-GB" dirty="0">
              <a:solidFill>
                <a:sysClr val="windowText" lastClr="000000"/>
              </a:solidFill>
            </a:endParaRPr>
          </a:p>
        </p:txBody>
      </p:sp>
      <p:grpSp>
        <p:nvGrpSpPr>
          <p:cNvPr id="36" name="Group 35">
            <a:extLst>
              <a:ext uri="{FF2B5EF4-FFF2-40B4-BE49-F238E27FC236}">
                <a16:creationId xmlns:a16="http://schemas.microsoft.com/office/drawing/2014/main" id="{8FD1CD35-954A-4161-9778-B4E8DBBBFAF6}"/>
              </a:ext>
            </a:extLst>
          </p:cNvPr>
          <p:cNvGrpSpPr/>
          <p:nvPr/>
        </p:nvGrpSpPr>
        <p:grpSpPr>
          <a:xfrm>
            <a:off x="1819248" y="2614839"/>
            <a:ext cx="3257992" cy="2847975"/>
            <a:chOff x="1895034" y="1496757"/>
            <a:chExt cx="3257992" cy="2847975"/>
          </a:xfrm>
        </p:grpSpPr>
        <p:grpSp>
          <p:nvGrpSpPr>
            <p:cNvPr id="21" name="Group 20">
              <a:extLst>
                <a:ext uri="{FF2B5EF4-FFF2-40B4-BE49-F238E27FC236}">
                  <a16:creationId xmlns:a16="http://schemas.microsoft.com/office/drawing/2014/main" id="{186A9041-7AC4-4A17-88A2-6A61434E5DFF}"/>
                </a:ext>
              </a:extLst>
            </p:cNvPr>
            <p:cNvGrpSpPr/>
            <p:nvPr/>
          </p:nvGrpSpPr>
          <p:grpSpPr>
            <a:xfrm>
              <a:off x="2238376" y="1496757"/>
              <a:ext cx="2914650" cy="2847975"/>
              <a:chOff x="2085976" y="1866900"/>
              <a:chExt cx="2914650" cy="2847975"/>
            </a:xfrm>
          </p:grpSpPr>
          <p:grpSp>
            <p:nvGrpSpPr>
              <p:cNvPr id="14" name="Group 13">
                <a:extLst>
                  <a:ext uri="{FF2B5EF4-FFF2-40B4-BE49-F238E27FC236}">
                    <a16:creationId xmlns:a16="http://schemas.microsoft.com/office/drawing/2014/main" id="{C54A8010-98E6-4187-A572-309D62AD58EE}"/>
                  </a:ext>
                </a:extLst>
              </p:cNvPr>
              <p:cNvGrpSpPr/>
              <p:nvPr/>
            </p:nvGrpSpPr>
            <p:grpSpPr>
              <a:xfrm>
                <a:off x="2085976" y="2034169"/>
                <a:ext cx="2914650" cy="2575932"/>
                <a:chOff x="2257425" y="2062743"/>
                <a:chExt cx="3379407" cy="3058479"/>
              </a:xfrm>
            </p:grpSpPr>
            <p:pic>
              <p:nvPicPr>
                <p:cNvPr id="12" name="Picture 11">
                  <a:extLst>
                    <a:ext uri="{FF2B5EF4-FFF2-40B4-BE49-F238E27FC236}">
                      <a16:creationId xmlns:a16="http://schemas.microsoft.com/office/drawing/2014/main" id="{F09B5DF3-4D51-4EC3-8D09-44D47568BCF6}"/>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13" name="Rectangle 12">
                  <a:extLst>
                    <a:ext uri="{FF2B5EF4-FFF2-40B4-BE49-F238E27FC236}">
                      <a16:creationId xmlns:a16="http://schemas.microsoft.com/office/drawing/2014/main" id="{94FB3FF5-72C9-4521-9EF9-81ADD528812C}"/>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id="{F19C01E3-C8BF-4B0E-AC21-9BAB968E6932}"/>
                  </a:ext>
                </a:extLst>
              </p:cNvPr>
              <p:cNvCxnSpPr>
                <a:cxnSpLocks/>
              </p:cNvCxnSpPr>
              <p:nvPr/>
            </p:nvCxnSpPr>
            <p:spPr>
              <a:xfrm>
                <a:off x="3543300" y="1866900"/>
                <a:ext cx="0" cy="28479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7AE55EC6-4D2A-4A07-9EAB-042FAA9CAFFB}"/>
                  </a:ext>
                </a:extLst>
              </p:cNvPr>
              <p:cNvSpPr txBox="1"/>
              <p:nvPr/>
            </p:nvSpPr>
            <p:spPr>
              <a:xfrm>
                <a:off x="3543300" y="3059668"/>
                <a:ext cx="84288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past</a:t>
                </a:r>
                <a:endParaRPr lang="en-GB"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37F5529-86CE-4D05-888B-C6871BE41351}"/>
                  </a:ext>
                </a:extLst>
              </p:cNvPr>
              <p:cNvSpPr txBox="1"/>
              <p:nvPr/>
            </p:nvSpPr>
            <p:spPr>
              <a:xfrm>
                <a:off x="2772657" y="3059668"/>
                <a:ext cx="69048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to</a:t>
                </a:r>
                <a:endParaRPr lang="en-GB" b="1" dirty="0">
                  <a:latin typeface="Arial" panose="020B0604020202020204" pitchFamily="34" charset="0"/>
                  <a:cs typeface="Arial" panose="020B0604020202020204" pitchFamily="34" charset="0"/>
                </a:endParaRPr>
              </a:p>
            </p:txBody>
          </p:sp>
        </p:grpSp>
        <p:cxnSp>
          <p:nvCxnSpPr>
            <p:cNvPr id="26" name="Straight Arrow Connector 25">
              <a:extLst>
                <a:ext uri="{FF2B5EF4-FFF2-40B4-BE49-F238E27FC236}">
                  <a16:creationId xmlns:a16="http://schemas.microsoft.com/office/drawing/2014/main" id="{7AC19EE5-C35B-4968-AAB3-532EFE483B0C}"/>
                </a:ext>
              </a:extLst>
            </p:cNvPr>
            <p:cNvCxnSpPr>
              <a:cxnSpLocks/>
            </p:cNvCxnSpPr>
            <p:nvPr/>
          </p:nvCxnSpPr>
          <p:spPr>
            <a:xfrm flipH="1">
              <a:off x="4458653" y="1631973"/>
              <a:ext cx="556592" cy="49578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F8913E-004F-4B96-8A09-52678259E949}"/>
                </a:ext>
              </a:extLst>
            </p:cNvPr>
            <p:cNvCxnSpPr>
              <a:cxnSpLocks/>
            </p:cNvCxnSpPr>
            <p:nvPr/>
          </p:nvCxnSpPr>
          <p:spPr>
            <a:xfrm flipH="1" flipV="1">
              <a:off x="4538581" y="3617442"/>
              <a:ext cx="601730" cy="480738"/>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210C35-61B4-4EE2-87C7-2A05DB887B95}"/>
                </a:ext>
              </a:extLst>
            </p:cNvPr>
            <p:cNvCxnSpPr>
              <a:cxnSpLocks/>
            </p:cNvCxnSpPr>
            <p:nvPr/>
          </p:nvCxnSpPr>
          <p:spPr>
            <a:xfrm flipV="1">
              <a:off x="1895034" y="3123720"/>
              <a:ext cx="686682" cy="25215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1935E1D-91B2-4364-A8A4-36D47802B7F6}"/>
                </a:ext>
              </a:extLst>
            </p:cNvPr>
            <p:cNvCxnSpPr>
              <a:cxnSpLocks/>
            </p:cNvCxnSpPr>
            <p:nvPr/>
          </p:nvCxnSpPr>
          <p:spPr>
            <a:xfrm>
              <a:off x="2885018" y="1517500"/>
              <a:ext cx="462695" cy="39332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CADCA2D7-ADAB-496F-864A-8FC35405D50A}"/>
              </a:ext>
            </a:extLst>
          </p:cNvPr>
          <p:cNvSpPr/>
          <p:nvPr/>
        </p:nvSpPr>
        <p:spPr>
          <a:xfrm>
            <a:off x="4694792" y="2308390"/>
            <a:ext cx="1184940" cy="646331"/>
          </a:xfrm>
          <a:prstGeom prst="rect">
            <a:avLst/>
          </a:prstGeom>
          <a:ln>
            <a:solidFill>
              <a:srgbClr val="FF0000"/>
            </a:solidFill>
          </a:ln>
        </p:spPr>
        <p:txBody>
          <a:bodyPr wrap="none">
            <a:spAutoFit/>
          </a:bodyPr>
          <a:lstStyle/>
          <a:p>
            <a:r>
              <a:rPr lang="en-US" dirty="0">
                <a:solidFill>
                  <a:srgbClr val="DA2E41"/>
                </a:solidFill>
                <a:latin typeface="Arial" panose="020B0604020202020204" pitchFamily="34" charset="0"/>
                <a:cs typeface="Arial" panose="020B0604020202020204" pitchFamily="34" charset="0"/>
              </a:rPr>
              <a:t>7 minutes</a:t>
            </a:r>
          </a:p>
          <a:p>
            <a:pPr algn="ctr"/>
            <a:r>
              <a:rPr lang="en-US" dirty="0">
                <a:solidFill>
                  <a:srgbClr val="DA2E41"/>
                </a:solidFill>
                <a:latin typeface="Arial" panose="020B0604020202020204" pitchFamily="34" charset="0"/>
                <a:cs typeface="Arial" panose="020B0604020202020204" pitchFamily="34" charset="0"/>
              </a:rPr>
              <a:t>past </a:t>
            </a:r>
            <a:endParaRPr lang="en-GB" dirty="0"/>
          </a:p>
        </p:txBody>
      </p:sp>
      <p:sp>
        <p:nvSpPr>
          <p:cNvPr id="25" name="Rectangle 24">
            <a:extLst>
              <a:ext uri="{FF2B5EF4-FFF2-40B4-BE49-F238E27FC236}">
                <a16:creationId xmlns:a16="http://schemas.microsoft.com/office/drawing/2014/main" id="{79F32E87-E2D7-4310-8153-1840C4EE9CFC}"/>
              </a:ext>
            </a:extLst>
          </p:cNvPr>
          <p:cNvSpPr/>
          <p:nvPr/>
        </p:nvSpPr>
        <p:spPr>
          <a:xfrm>
            <a:off x="5108999" y="4846695"/>
            <a:ext cx="1313180" cy="646331"/>
          </a:xfrm>
          <a:prstGeom prst="rect">
            <a:avLst/>
          </a:prstGeom>
          <a:ln>
            <a:solidFill>
              <a:srgbClr val="FF0000"/>
            </a:solidFill>
          </a:ln>
        </p:spPr>
        <p:txBody>
          <a:bodyPr wrap="none">
            <a:spAutoFit/>
          </a:bodyPr>
          <a:lstStyle/>
          <a:p>
            <a:r>
              <a:rPr lang="en-US" dirty="0">
                <a:solidFill>
                  <a:srgbClr val="DA2E41"/>
                </a:solidFill>
                <a:latin typeface="Arial" panose="020B0604020202020204" pitchFamily="34" charset="0"/>
                <a:cs typeface="Arial" panose="020B0604020202020204" pitchFamily="34" charset="0"/>
              </a:rPr>
              <a:t>22 minutes</a:t>
            </a:r>
          </a:p>
          <a:p>
            <a:pPr algn="ctr"/>
            <a:r>
              <a:rPr lang="en-US" dirty="0">
                <a:solidFill>
                  <a:srgbClr val="DA2E41"/>
                </a:solidFill>
                <a:latin typeface="Arial" panose="020B0604020202020204" pitchFamily="34" charset="0"/>
                <a:cs typeface="Arial" panose="020B0604020202020204" pitchFamily="34" charset="0"/>
              </a:rPr>
              <a:t>past </a:t>
            </a:r>
            <a:endParaRPr lang="en-GB" dirty="0"/>
          </a:p>
        </p:txBody>
      </p:sp>
      <p:sp>
        <p:nvSpPr>
          <p:cNvPr id="27" name="Rectangle 26">
            <a:extLst>
              <a:ext uri="{FF2B5EF4-FFF2-40B4-BE49-F238E27FC236}">
                <a16:creationId xmlns:a16="http://schemas.microsoft.com/office/drawing/2014/main" id="{0F4A02AB-01E8-4613-B7F8-00EB6ABA83E7}"/>
              </a:ext>
            </a:extLst>
          </p:cNvPr>
          <p:cNvSpPr/>
          <p:nvPr/>
        </p:nvSpPr>
        <p:spPr>
          <a:xfrm>
            <a:off x="632391" y="4123226"/>
            <a:ext cx="1313180" cy="646331"/>
          </a:xfrm>
          <a:prstGeom prst="rect">
            <a:avLst/>
          </a:prstGeom>
          <a:ln>
            <a:solidFill>
              <a:srgbClr val="FF0000"/>
            </a:solidFill>
          </a:ln>
        </p:spPr>
        <p:txBody>
          <a:bodyPr wrap="none">
            <a:spAutoFit/>
          </a:bodyPr>
          <a:lstStyle/>
          <a:p>
            <a:r>
              <a:rPr lang="en-US" dirty="0">
                <a:solidFill>
                  <a:srgbClr val="DA2E41"/>
                </a:solidFill>
                <a:latin typeface="Arial" panose="020B0604020202020204" pitchFamily="34" charset="0"/>
                <a:cs typeface="Arial" panose="020B0604020202020204" pitchFamily="34" charset="0"/>
              </a:rPr>
              <a:t>17 minutes</a:t>
            </a:r>
          </a:p>
          <a:p>
            <a:pPr algn="ctr"/>
            <a:r>
              <a:rPr lang="en-US" dirty="0">
                <a:solidFill>
                  <a:srgbClr val="DA2E41"/>
                </a:solidFill>
                <a:latin typeface="Arial" panose="020B0604020202020204" pitchFamily="34" charset="0"/>
                <a:cs typeface="Arial" panose="020B0604020202020204" pitchFamily="34" charset="0"/>
              </a:rPr>
              <a:t>to </a:t>
            </a:r>
            <a:endParaRPr lang="en-GB" dirty="0"/>
          </a:p>
        </p:txBody>
      </p:sp>
      <p:sp>
        <p:nvSpPr>
          <p:cNvPr id="29" name="Rectangle 28">
            <a:extLst>
              <a:ext uri="{FF2B5EF4-FFF2-40B4-BE49-F238E27FC236}">
                <a16:creationId xmlns:a16="http://schemas.microsoft.com/office/drawing/2014/main" id="{79B524F5-0733-40D7-A8E1-98C653CFF223}"/>
              </a:ext>
            </a:extLst>
          </p:cNvPr>
          <p:cNvSpPr/>
          <p:nvPr/>
        </p:nvSpPr>
        <p:spPr>
          <a:xfrm>
            <a:off x="1987105" y="2150848"/>
            <a:ext cx="1184940" cy="646331"/>
          </a:xfrm>
          <a:prstGeom prst="rect">
            <a:avLst/>
          </a:prstGeom>
          <a:ln>
            <a:solidFill>
              <a:srgbClr val="FF0000"/>
            </a:solidFill>
          </a:ln>
        </p:spPr>
        <p:txBody>
          <a:bodyPr wrap="none">
            <a:spAutoFit/>
          </a:bodyPr>
          <a:lstStyle/>
          <a:p>
            <a:r>
              <a:rPr lang="en-US" dirty="0">
                <a:solidFill>
                  <a:srgbClr val="DA2E41"/>
                </a:solidFill>
                <a:latin typeface="Arial" panose="020B0604020202020204" pitchFamily="34" charset="0"/>
                <a:cs typeface="Arial" panose="020B0604020202020204" pitchFamily="34" charset="0"/>
              </a:rPr>
              <a:t>3 minutes</a:t>
            </a:r>
          </a:p>
          <a:p>
            <a:pPr algn="ctr"/>
            <a:r>
              <a:rPr lang="en-US" dirty="0">
                <a:solidFill>
                  <a:srgbClr val="DA2E41"/>
                </a:solidFill>
                <a:latin typeface="Arial" panose="020B0604020202020204" pitchFamily="34" charset="0"/>
                <a:cs typeface="Arial" panose="020B0604020202020204" pitchFamily="34" charset="0"/>
              </a:rPr>
              <a:t>to </a:t>
            </a:r>
            <a:endParaRPr lang="en-GB" dirty="0"/>
          </a:p>
        </p:txBody>
      </p:sp>
      <p:sp>
        <p:nvSpPr>
          <p:cNvPr id="5" name="Rectangle 4">
            <a:extLst>
              <a:ext uri="{FF2B5EF4-FFF2-40B4-BE49-F238E27FC236}">
                <a16:creationId xmlns:a16="http://schemas.microsoft.com/office/drawing/2014/main" id="{26E1F3BD-E823-4501-AEF5-8090A274F8CB}"/>
              </a:ext>
            </a:extLst>
          </p:cNvPr>
          <p:cNvSpPr/>
          <p:nvPr/>
        </p:nvSpPr>
        <p:spPr>
          <a:xfrm>
            <a:off x="4186007" y="2664696"/>
            <a:ext cx="31290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5</a:t>
            </a:r>
            <a:endParaRPr lang="en-GB" dirty="0"/>
          </a:p>
        </p:txBody>
      </p:sp>
      <p:sp>
        <p:nvSpPr>
          <p:cNvPr id="32" name="Rectangle 31">
            <a:extLst>
              <a:ext uri="{FF2B5EF4-FFF2-40B4-BE49-F238E27FC236}">
                <a16:creationId xmlns:a16="http://schemas.microsoft.com/office/drawing/2014/main" id="{9FDCF537-147E-4D8B-B660-6C3707440130}"/>
              </a:ext>
            </a:extLst>
          </p:cNvPr>
          <p:cNvSpPr/>
          <p:nvPr/>
        </p:nvSpPr>
        <p:spPr>
          <a:xfrm>
            <a:off x="4704985" y="3152517"/>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10</a:t>
            </a:r>
            <a:endParaRPr lang="en-GB" dirty="0"/>
          </a:p>
        </p:txBody>
      </p:sp>
      <p:sp>
        <p:nvSpPr>
          <p:cNvPr id="33" name="Rectangle 32">
            <a:extLst>
              <a:ext uri="{FF2B5EF4-FFF2-40B4-BE49-F238E27FC236}">
                <a16:creationId xmlns:a16="http://schemas.microsoft.com/office/drawing/2014/main" id="{32D97E39-AB9E-4EC9-9EC8-966674FB2F6F}"/>
              </a:ext>
            </a:extLst>
          </p:cNvPr>
          <p:cNvSpPr/>
          <p:nvPr/>
        </p:nvSpPr>
        <p:spPr>
          <a:xfrm>
            <a:off x="4888426" y="3838518"/>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15</a:t>
            </a:r>
            <a:endParaRPr lang="en-GB" dirty="0"/>
          </a:p>
        </p:txBody>
      </p:sp>
      <p:sp>
        <p:nvSpPr>
          <p:cNvPr id="35" name="Rectangle 34">
            <a:extLst>
              <a:ext uri="{FF2B5EF4-FFF2-40B4-BE49-F238E27FC236}">
                <a16:creationId xmlns:a16="http://schemas.microsoft.com/office/drawing/2014/main" id="{E8B3E743-E8CB-4676-8B86-CCE0DAB487C5}"/>
              </a:ext>
            </a:extLst>
          </p:cNvPr>
          <p:cNvSpPr/>
          <p:nvPr/>
        </p:nvSpPr>
        <p:spPr>
          <a:xfrm>
            <a:off x="4762260" y="4528628"/>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20</a:t>
            </a:r>
            <a:endParaRPr lang="en-GB" dirty="0"/>
          </a:p>
        </p:txBody>
      </p:sp>
      <p:sp>
        <p:nvSpPr>
          <p:cNvPr id="37" name="Rectangle 36">
            <a:extLst>
              <a:ext uri="{FF2B5EF4-FFF2-40B4-BE49-F238E27FC236}">
                <a16:creationId xmlns:a16="http://schemas.microsoft.com/office/drawing/2014/main" id="{A10393B2-219B-4304-93CD-853149CFC77C}"/>
              </a:ext>
            </a:extLst>
          </p:cNvPr>
          <p:cNvSpPr/>
          <p:nvPr/>
        </p:nvSpPr>
        <p:spPr>
          <a:xfrm>
            <a:off x="4162294" y="5083334"/>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25</a:t>
            </a:r>
            <a:endParaRPr lang="en-GB" dirty="0"/>
          </a:p>
        </p:txBody>
      </p:sp>
      <p:sp>
        <p:nvSpPr>
          <p:cNvPr id="38" name="Rectangle 37">
            <a:extLst>
              <a:ext uri="{FF2B5EF4-FFF2-40B4-BE49-F238E27FC236}">
                <a16:creationId xmlns:a16="http://schemas.microsoft.com/office/drawing/2014/main" id="{7103C0D7-9F32-4536-8AD9-7BD8D94F2B71}"/>
              </a:ext>
            </a:extLst>
          </p:cNvPr>
          <p:cNvSpPr/>
          <p:nvPr/>
        </p:nvSpPr>
        <p:spPr>
          <a:xfrm>
            <a:off x="3393404" y="5260751"/>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30</a:t>
            </a:r>
            <a:endParaRPr lang="en-GB" dirty="0"/>
          </a:p>
        </p:txBody>
      </p:sp>
      <p:sp>
        <p:nvSpPr>
          <p:cNvPr id="39" name="Rectangle 38">
            <a:extLst>
              <a:ext uri="{FF2B5EF4-FFF2-40B4-BE49-F238E27FC236}">
                <a16:creationId xmlns:a16="http://schemas.microsoft.com/office/drawing/2014/main" id="{4ED6E5FC-71D4-43AC-B404-F422FD467AA2}"/>
              </a:ext>
            </a:extLst>
          </p:cNvPr>
          <p:cNvSpPr/>
          <p:nvPr/>
        </p:nvSpPr>
        <p:spPr>
          <a:xfrm>
            <a:off x="2111273" y="3150158"/>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10</a:t>
            </a:r>
            <a:endParaRPr lang="en-GB" dirty="0"/>
          </a:p>
        </p:txBody>
      </p:sp>
      <p:sp>
        <p:nvSpPr>
          <p:cNvPr id="40" name="Rectangle 39">
            <a:extLst>
              <a:ext uri="{FF2B5EF4-FFF2-40B4-BE49-F238E27FC236}">
                <a16:creationId xmlns:a16="http://schemas.microsoft.com/office/drawing/2014/main" id="{62D10240-7439-49B8-9D72-EEB5FFE3AB49}"/>
              </a:ext>
            </a:extLst>
          </p:cNvPr>
          <p:cNvSpPr/>
          <p:nvPr/>
        </p:nvSpPr>
        <p:spPr>
          <a:xfrm>
            <a:off x="2769570" y="2703259"/>
            <a:ext cx="31290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5</a:t>
            </a:r>
            <a:endParaRPr lang="en-GB" dirty="0"/>
          </a:p>
        </p:txBody>
      </p:sp>
      <p:sp>
        <p:nvSpPr>
          <p:cNvPr id="41" name="Rectangle 40">
            <a:extLst>
              <a:ext uri="{FF2B5EF4-FFF2-40B4-BE49-F238E27FC236}">
                <a16:creationId xmlns:a16="http://schemas.microsoft.com/office/drawing/2014/main" id="{69D22704-AD9F-4B45-A143-512FD5671E17}"/>
              </a:ext>
            </a:extLst>
          </p:cNvPr>
          <p:cNvSpPr/>
          <p:nvPr/>
        </p:nvSpPr>
        <p:spPr>
          <a:xfrm>
            <a:off x="1890700" y="3860296"/>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15</a:t>
            </a:r>
            <a:endParaRPr lang="en-GB" dirty="0"/>
          </a:p>
        </p:txBody>
      </p:sp>
      <p:sp>
        <p:nvSpPr>
          <p:cNvPr id="42" name="Rectangle 41">
            <a:extLst>
              <a:ext uri="{FF2B5EF4-FFF2-40B4-BE49-F238E27FC236}">
                <a16:creationId xmlns:a16="http://schemas.microsoft.com/office/drawing/2014/main" id="{9A59CC8A-06D3-470F-8527-110E63B54981}"/>
              </a:ext>
            </a:extLst>
          </p:cNvPr>
          <p:cNvSpPr/>
          <p:nvPr/>
        </p:nvSpPr>
        <p:spPr>
          <a:xfrm>
            <a:off x="2138429" y="4584891"/>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20</a:t>
            </a:r>
            <a:endParaRPr lang="en-GB" dirty="0"/>
          </a:p>
        </p:txBody>
      </p:sp>
      <p:sp>
        <p:nvSpPr>
          <p:cNvPr id="43" name="Rectangle 42">
            <a:extLst>
              <a:ext uri="{FF2B5EF4-FFF2-40B4-BE49-F238E27FC236}">
                <a16:creationId xmlns:a16="http://schemas.microsoft.com/office/drawing/2014/main" id="{9E3AC42D-B1CB-4D0B-9A99-F8D7AD5A5970}"/>
              </a:ext>
            </a:extLst>
          </p:cNvPr>
          <p:cNvSpPr/>
          <p:nvPr/>
        </p:nvSpPr>
        <p:spPr>
          <a:xfrm>
            <a:off x="2675105" y="5076085"/>
            <a:ext cx="441146" cy="369332"/>
          </a:xfrm>
          <a:prstGeom prst="rect">
            <a:avLst/>
          </a:prstGeom>
        </p:spPr>
        <p:txBody>
          <a:bodyPr wrap="none">
            <a:spAutoFit/>
          </a:bodyPr>
          <a:lstStyle/>
          <a:p>
            <a:r>
              <a:rPr lang="en-US" dirty="0">
                <a:solidFill>
                  <a:srgbClr val="DA2E41"/>
                </a:solidFill>
                <a:latin typeface="Arial" panose="020B0604020202020204" pitchFamily="34" charset="0"/>
                <a:cs typeface="Arial" panose="020B0604020202020204" pitchFamily="34" charset="0"/>
              </a:rPr>
              <a:t>25</a:t>
            </a:r>
            <a:endParaRPr lang="en-GB" dirty="0"/>
          </a:p>
        </p:txBody>
      </p:sp>
      <p:sp>
        <p:nvSpPr>
          <p:cNvPr id="46" name="TextBox 45">
            <a:extLst>
              <a:ext uri="{FF2B5EF4-FFF2-40B4-BE49-F238E27FC236}">
                <a16:creationId xmlns:a16="http://schemas.microsoft.com/office/drawing/2014/main" id="{A92D66FE-58DC-44FB-83C3-C262D780652D}"/>
              </a:ext>
            </a:extLst>
          </p:cNvPr>
          <p:cNvSpPr txBox="1"/>
          <p:nvPr/>
        </p:nvSpPr>
        <p:spPr>
          <a:xfrm>
            <a:off x="136551" y="1211216"/>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602F7BA-CFB5-4176-9447-BC1CC9B636B1}"/>
              </a:ext>
            </a:extLst>
          </p:cNvPr>
          <p:cNvSpPr txBox="1"/>
          <p:nvPr/>
        </p:nvSpPr>
        <p:spPr>
          <a:xfrm>
            <a:off x="4076414" y="1515988"/>
            <a:ext cx="3591124"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 How many minutes </a:t>
            </a:r>
            <a:r>
              <a:rPr lang="en-GB" b="1" dirty="0">
                <a:latin typeface="Arial" panose="020B0604020202020204" pitchFamily="34" charset="0"/>
                <a:cs typeface="Arial" panose="020B0604020202020204" pitchFamily="34" charset="0"/>
              </a:rPr>
              <a:t>past the hour </a:t>
            </a:r>
            <a:r>
              <a:rPr lang="en-GB" dirty="0">
                <a:latin typeface="Arial" panose="020B0604020202020204" pitchFamily="34" charset="0"/>
                <a:cs typeface="Arial" panose="020B0604020202020204" pitchFamily="34" charset="0"/>
              </a:rPr>
              <a:t>are the arrows pointing to?</a:t>
            </a:r>
          </a:p>
        </p:txBody>
      </p:sp>
      <p:sp>
        <p:nvSpPr>
          <p:cNvPr id="48" name="TextBox 47">
            <a:extLst>
              <a:ext uri="{FF2B5EF4-FFF2-40B4-BE49-F238E27FC236}">
                <a16:creationId xmlns:a16="http://schemas.microsoft.com/office/drawing/2014/main" id="{C0D27A41-A9F7-467E-9F2F-1E3055FF95C1}"/>
              </a:ext>
            </a:extLst>
          </p:cNvPr>
          <p:cNvSpPr txBox="1"/>
          <p:nvPr/>
        </p:nvSpPr>
        <p:spPr>
          <a:xfrm>
            <a:off x="136551" y="1520772"/>
            <a:ext cx="4012521"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How many minutes </a:t>
            </a:r>
            <a:r>
              <a:rPr lang="en-GB" b="1" dirty="0">
                <a:latin typeface="Arial" panose="020B0604020202020204" pitchFamily="34" charset="0"/>
                <a:cs typeface="Arial" panose="020B0604020202020204" pitchFamily="34" charset="0"/>
              </a:rPr>
              <a:t>to the hour </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are the arrows pointing to?</a:t>
            </a:r>
          </a:p>
        </p:txBody>
      </p:sp>
    </p:spTree>
    <p:extLst>
      <p:ext uri="{BB962C8B-B14F-4D97-AF65-F5344CB8AC3E}">
        <p14:creationId xmlns:p14="http://schemas.microsoft.com/office/powerpoint/2010/main" val="100859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799" y="1276194"/>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01ACA87-0872-4E69-BF96-AB57A6BCFE93}"/>
              </a:ext>
            </a:extLst>
          </p:cNvPr>
          <p:cNvCxnSpPr/>
          <p:nvPr/>
        </p:nvCxnSpPr>
        <p:spPr>
          <a:xfrm>
            <a:off x="196926" y="395029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2F5DE25-F72C-4628-995D-0BAC828B8CCF}"/>
              </a:ext>
            </a:extLst>
          </p:cNvPr>
          <p:cNvCxnSpPr/>
          <p:nvPr/>
        </p:nvCxnSpPr>
        <p:spPr>
          <a:xfrm>
            <a:off x="3828634" y="3950291"/>
            <a:ext cx="2971800"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8F26049-31E3-46D0-82D5-A714B6604E9C}"/>
              </a:ext>
            </a:extLst>
          </p:cNvPr>
          <p:cNvSpPr txBox="1"/>
          <p:nvPr/>
        </p:nvSpPr>
        <p:spPr>
          <a:xfrm>
            <a:off x="1702785" y="1106916"/>
            <a:ext cx="470907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Where is the minute hand pointing to?</a:t>
            </a:r>
          </a:p>
          <a:p>
            <a:r>
              <a:rPr lang="en-US" dirty="0">
                <a:latin typeface="Arial" panose="020B0604020202020204" pitchFamily="34" charset="0"/>
                <a:cs typeface="Arial" panose="020B0604020202020204" pitchFamily="34" charset="0"/>
              </a:rPr>
              <a:t>Give your answers as </a:t>
            </a:r>
            <a:r>
              <a:rPr lang="en-US" dirty="0" err="1">
                <a:latin typeface="Arial" panose="020B0604020202020204" pitchFamily="34" charset="0"/>
                <a:cs typeface="Arial" panose="020B0604020202020204" pitchFamily="34" charset="0"/>
              </a:rPr>
              <a:t>‘to</a:t>
            </a:r>
            <a:r>
              <a:rPr lang="en-US" dirty="0">
                <a:latin typeface="Arial" panose="020B0604020202020204" pitchFamily="34" charset="0"/>
                <a:cs typeface="Arial" panose="020B0604020202020204" pitchFamily="34" charset="0"/>
              </a:rPr>
              <a:t>’ or ‘past’ the hour.</a:t>
            </a:r>
            <a:endParaRPr lang="en-GB"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405D054-DE1C-4194-9B5A-DABE2FB263BC}"/>
              </a:ext>
            </a:extLst>
          </p:cNvPr>
          <p:cNvCxnSpPr/>
          <p:nvPr/>
        </p:nvCxnSpPr>
        <p:spPr>
          <a:xfrm>
            <a:off x="177799" y="633154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2A7B0AA-D7FD-43F9-B91A-C268F0A0CC5B}"/>
              </a:ext>
            </a:extLst>
          </p:cNvPr>
          <p:cNvCxnSpPr/>
          <p:nvPr/>
        </p:nvCxnSpPr>
        <p:spPr>
          <a:xfrm>
            <a:off x="3828634" y="6262282"/>
            <a:ext cx="2971800"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9CE01522-F3AD-4929-BD81-40DD58032671}"/>
              </a:ext>
            </a:extLst>
          </p:cNvPr>
          <p:cNvGrpSpPr/>
          <p:nvPr/>
        </p:nvGrpSpPr>
        <p:grpSpPr>
          <a:xfrm>
            <a:off x="922281" y="1753246"/>
            <a:ext cx="1582379" cy="1482927"/>
            <a:chOff x="2257425" y="2062743"/>
            <a:chExt cx="3379407" cy="3058479"/>
          </a:xfrm>
        </p:grpSpPr>
        <p:pic>
          <p:nvPicPr>
            <p:cNvPr id="15" name="Picture 14">
              <a:extLst>
                <a:ext uri="{FF2B5EF4-FFF2-40B4-BE49-F238E27FC236}">
                  <a16:creationId xmlns:a16="http://schemas.microsoft.com/office/drawing/2014/main" id="{370E8888-C42A-4FE0-90B0-12187D9557E2}"/>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16" name="Rectangle 15">
              <a:extLst>
                <a:ext uri="{FF2B5EF4-FFF2-40B4-BE49-F238E27FC236}">
                  <a16:creationId xmlns:a16="http://schemas.microsoft.com/office/drawing/2014/main" id="{8D443137-F549-4D74-82C4-DE9B11AE2942}"/>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F4894DD2-FDB9-4A7B-B037-60E0893495EC}"/>
              </a:ext>
            </a:extLst>
          </p:cNvPr>
          <p:cNvGrpSpPr/>
          <p:nvPr/>
        </p:nvGrpSpPr>
        <p:grpSpPr>
          <a:xfrm>
            <a:off x="4829485" y="1753246"/>
            <a:ext cx="1582379" cy="1482927"/>
            <a:chOff x="2257425" y="2062743"/>
            <a:chExt cx="3379407" cy="3058479"/>
          </a:xfrm>
        </p:grpSpPr>
        <p:pic>
          <p:nvPicPr>
            <p:cNvPr id="18" name="Picture 17">
              <a:extLst>
                <a:ext uri="{FF2B5EF4-FFF2-40B4-BE49-F238E27FC236}">
                  <a16:creationId xmlns:a16="http://schemas.microsoft.com/office/drawing/2014/main" id="{7CC1BA44-2078-4D3B-9AB9-4EA7F031B1DE}"/>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19" name="Rectangle 18">
              <a:extLst>
                <a:ext uri="{FF2B5EF4-FFF2-40B4-BE49-F238E27FC236}">
                  <a16:creationId xmlns:a16="http://schemas.microsoft.com/office/drawing/2014/main" id="{06459EDF-551E-49FD-9BBE-592198759662}"/>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5A0DD1EE-B8B5-4191-8C14-9A984E4870DE}"/>
              </a:ext>
            </a:extLst>
          </p:cNvPr>
          <p:cNvGrpSpPr/>
          <p:nvPr/>
        </p:nvGrpSpPr>
        <p:grpSpPr>
          <a:xfrm>
            <a:off x="891636" y="4226347"/>
            <a:ext cx="1582379" cy="1482927"/>
            <a:chOff x="2257425" y="2062743"/>
            <a:chExt cx="3379407" cy="3058479"/>
          </a:xfrm>
        </p:grpSpPr>
        <p:pic>
          <p:nvPicPr>
            <p:cNvPr id="21" name="Picture 20">
              <a:extLst>
                <a:ext uri="{FF2B5EF4-FFF2-40B4-BE49-F238E27FC236}">
                  <a16:creationId xmlns:a16="http://schemas.microsoft.com/office/drawing/2014/main" id="{5852B520-88B5-4CCD-A28D-C728A475AF2A}"/>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22" name="Rectangle 21">
              <a:extLst>
                <a:ext uri="{FF2B5EF4-FFF2-40B4-BE49-F238E27FC236}">
                  <a16:creationId xmlns:a16="http://schemas.microsoft.com/office/drawing/2014/main" id="{434CD683-E91F-4D6F-80DC-1D5058BD1707}"/>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BD2714D1-D91D-4609-87DF-0872DE568E42}"/>
              </a:ext>
            </a:extLst>
          </p:cNvPr>
          <p:cNvGrpSpPr/>
          <p:nvPr/>
        </p:nvGrpSpPr>
        <p:grpSpPr>
          <a:xfrm>
            <a:off x="4829485" y="4226347"/>
            <a:ext cx="1582379" cy="1482927"/>
            <a:chOff x="2257425" y="2062743"/>
            <a:chExt cx="3379407" cy="3058479"/>
          </a:xfrm>
        </p:grpSpPr>
        <p:pic>
          <p:nvPicPr>
            <p:cNvPr id="24" name="Picture 23">
              <a:extLst>
                <a:ext uri="{FF2B5EF4-FFF2-40B4-BE49-F238E27FC236}">
                  <a16:creationId xmlns:a16="http://schemas.microsoft.com/office/drawing/2014/main" id="{E916795E-1794-42E5-A534-45D94D7B3D2B}"/>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25" name="Rectangle 24">
              <a:extLst>
                <a:ext uri="{FF2B5EF4-FFF2-40B4-BE49-F238E27FC236}">
                  <a16:creationId xmlns:a16="http://schemas.microsoft.com/office/drawing/2014/main" id="{71CD42A6-C5C4-4D56-9DF1-2BFED81A6ABA}"/>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7" name="Straight Arrow Connector 26">
            <a:extLst>
              <a:ext uri="{FF2B5EF4-FFF2-40B4-BE49-F238E27FC236}">
                <a16:creationId xmlns:a16="http://schemas.microsoft.com/office/drawing/2014/main" id="{26388870-703D-4111-9A2E-F25A731F8433}"/>
              </a:ext>
            </a:extLst>
          </p:cNvPr>
          <p:cNvCxnSpPr>
            <a:cxnSpLocks/>
          </p:cNvCxnSpPr>
          <p:nvPr/>
        </p:nvCxnSpPr>
        <p:spPr>
          <a:xfrm>
            <a:off x="1682826" y="2494709"/>
            <a:ext cx="559442" cy="1428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CB0A870-3A27-47BE-8096-4A4EB1D2F77B}"/>
              </a:ext>
            </a:extLst>
          </p:cNvPr>
          <p:cNvCxnSpPr>
            <a:cxnSpLocks/>
          </p:cNvCxnSpPr>
          <p:nvPr/>
        </p:nvCxnSpPr>
        <p:spPr>
          <a:xfrm>
            <a:off x="5620674" y="2467364"/>
            <a:ext cx="62576" cy="5306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AC22C7F9-2A51-4469-9C42-2FB299FFFB42}"/>
              </a:ext>
            </a:extLst>
          </p:cNvPr>
          <p:cNvCxnSpPr>
            <a:cxnSpLocks/>
          </p:cNvCxnSpPr>
          <p:nvPr/>
        </p:nvCxnSpPr>
        <p:spPr>
          <a:xfrm flipH="1">
            <a:off x="1308100" y="4933662"/>
            <a:ext cx="374727" cy="4066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63EAF02-A90F-4741-B622-1FBBD2F44443}"/>
              </a:ext>
            </a:extLst>
          </p:cNvPr>
          <p:cNvCxnSpPr>
            <a:cxnSpLocks/>
          </p:cNvCxnSpPr>
          <p:nvPr/>
        </p:nvCxnSpPr>
        <p:spPr>
          <a:xfrm flipH="1" flipV="1">
            <a:off x="5499729" y="4441829"/>
            <a:ext cx="140919" cy="5259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106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799" y="1276194"/>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01ACA87-0872-4E69-BF96-AB57A6BCFE93}"/>
              </a:ext>
            </a:extLst>
          </p:cNvPr>
          <p:cNvCxnSpPr/>
          <p:nvPr/>
        </p:nvCxnSpPr>
        <p:spPr>
          <a:xfrm>
            <a:off x="196926" y="395029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2F5DE25-F72C-4628-995D-0BAC828B8CCF}"/>
              </a:ext>
            </a:extLst>
          </p:cNvPr>
          <p:cNvCxnSpPr/>
          <p:nvPr/>
        </p:nvCxnSpPr>
        <p:spPr>
          <a:xfrm>
            <a:off x="3828634" y="3950291"/>
            <a:ext cx="2971800"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8F26049-31E3-46D0-82D5-A714B6604E9C}"/>
              </a:ext>
            </a:extLst>
          </p:cNvPr>
          <p:cNvSpPr txBox="1"/>
          <p:nvPr/>
        </p:nvSpPr>
        <p:spPr>
          <a:xfrm>
            <a:off x="1702785" y="1106916"/>
            <a:ext cx="470907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Where is the minute hand pointing to?</a:t>
            </a:r>
          </a:p>
          <a:p>
            <a:r>
              <a:rPr lang="en-US" dirty="0">
                <a:latin typeface="Arial" panose="020B0604020202020204" pitchFamily="34" charset="0"/>
                <a:cs typeface="Arial" panose="020B0604020202020204" pitchFamily="34" charset="0"/>
              </a:rPr>
              <a:t>Give your answers as </a:t>
            </a:r>
            <a:r>
              <a:rPr lang="en-US" dirty="0" err="1">
                <a:latin typeface="Arial" panose="020B0604020202020204" pitchFamily="34" charset="0"/>
                <a:cs typeface="Arial" panose="020B0604020202020204" pitchFamily="34" charset="0"/>
              </a:rPr>
              <a:t>‘to</a:t>
            </a:r>
            <a:r>
              <a:rPr lang="en-US" dirty="0">
                <a:latin typeface="Arial" panose="020B0604020202020204" pitchFamily="34" charset="0"/>
                <a:cs typeface="Arial" panose="020B0604020202020204" pitchFamily="34" charset="0"/>
              </a:rPr>
              <a:t>’ or ‘past’ the hour.</a:t>
            </a:r>
            <a:endParaRPr lang="en-GB"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405D054-DE1C-4194-9B5A-DABE2FB263BC}"/>
              </a:ext>
            </a:extLst>
          </p:cNvPr>
          <p:cNvCxnSpPr/>
          <p:nvPr/>
        </p:nvCxnSpPr>
        <p:spPr>
          <a:xfrm>
            <a:off x="177799" y="633154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2A7B0AA-D7FD-43F9-B91A-C268F0A0CC5B}"/>
              </a:ext>
            </a:extLst>
          </p:cNvPr>
          <p:cNvCxnSpPr/>
          <p:nvPr/>
        </p:nvCxnSpPr>
        <p:spPr>
          <a:xfrm>
            <a:off x="3828634" y="6262282"/>
            <a:ext cx="2971800"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9CE01522-F3AD-4929-BD81-40DD58032671}"/>
              </a:ext>
            </a:extLst>
          </p:cNvPr>
          <p:cNvGrpSpPr/>
          <p:nvPr/>
        </p:nvGrpSpPr>
        <p:grpSpPr>
          <a:xfrm>
            <a:off x="922281" y="1753246"/>
            <a:ext cx="1582379" cy="1482927"/>
            <a:chOff x="2257425" y="2062743"/>
            <a:chExt cx="3379407" cy="3058479"/>
          </a:xfrm>
        </p:grpSpPr>
        <p:pic>
          <p:nvPicPr>
            <p:cNvPr id="15" name="Picture 14">
              <a:extLst>
                <a:ext uri="{FF2B5EF4-FFF2-40B4-BE49-F238E27FC236}">
                  <a16:creationId xmlns:a16="http://schemas.microsoft.com/office/drawing/2014/main" id="{370E8888-C42A-4FE0-90B0-12187D9557E2}"/>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16" name="Rectangle 15">
              <a:extLst>
                <a:ext uri="{FF2B5EF4-FFF2-40B4-BE49-F238E27FC236}">
                  <a16:creationId xmlns:a16="http://schemas.microsoft.com/office/drawing/2014/main" id="{8D443137-F549-4D74-82C4-DE9B11AE2942}"/>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F4894DD2-FDB9-4A7B-B037-60E0893495EC}"/>
              </a:ext>
            </a:extLst>
          </p:cNvPr>
          <p:cNvGrpSpPr/>
          <p:nvPr/>
        </p:nvGrpSpPr>
        <p:grpSpPr>
          <a:xfrm>
            <a:off x="4829485" y="1753246"/>
            <a:ext cx="1582379" cy="1482927"/>
            <a:chOff x="2257425" y="2062743"/>
            <a:chExt cx="3379407" cy="3058479"/>
          </a:xfrm>
        </p:grpSpPr>
        <p:pic>
          <p:nvPicPr>
            <p:cNvPr id="18" name="Picture 17">
              <a:extLst>
                <a:ext uri="{FF2B5EF4-FFF2-40B4-BE49-F238E27FC236}">
                  <a16:creationId xmlns:a16="http://schemas.microsoft.com/office/drawing/2014/main" id="{7CC1BA44-2078-4D3B-9AB9-4EA7F031B1DE}"/>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19" name="Rectangle 18">
              <a:extLst>
                <a:ext uri="{FF2B5EF4-FFF2-40B4-BE49-F238E27FC236}">
                  <a16:creationId xmlns:a16="http://schemas.microsoft.com/office/drawing/2014/main" id="{06459EDF-551E-49FD-9BBE-592198759662}"/>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5A0DD1EE-B8B5-4191-8C14-9A984E4870DE}"/>
              </a:ext>
            </a:extLst>
          </p:cNvPr>
          <p:cNvGrpSpPr/>
          <p:nvPr/>
        </p:nvGrpSpPr>
        <p:grpSpPr>
          <a:xfrm>
            <a:off x="891636" y="4226347"/>
            <a:ext cx="1582379" cy="1482927"/>
            <a:chOff x="2257425" y="2062743"/>
            <a:chExt cx="3379407" cy="3058479"/>
          </a:xfrm>
        </p:grpSpPr>
        <p:pic>
          <p:nvPicPr>
            <p:cNvPr id="21" name="Picture 20">
              <a:extLst>
                <a:ext uri="{FF2B5EF4-FFF2-40B4-BE49-F238E27FC236}">
                  <a16:creationId xmlns:a16="http://schemas.microsoft.com/office/drawing/2014/main" id="{5852B520-88B5-4CCD-A28D-C728A475AF2A}"/>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22" name="Rectangle 21">
              <a:extLst>
                <a:ext uri="{FF2B5EF4-FFF2-40B4-BE49-F238E27FC236}">
                  <a16:creationId xmlns:a16="http://schemas.microsoft.com/office/drawing/2014/main" id="{434CD683-E91F-4D6F-80DC-1D5058BD1707}"/>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BD2714D1-D91D-4609-87DF-0872DE568E42}"/>
              </a:ext>
            </a:extLst>
          </p:cNvPr>
          <p:cNvGrpSpPr/>
          <p:nvPr/>
        </p:nvGrpSpPr>
        <p:grpSpPr>
          <a:xfrm>
            <a:off x="4829485" y="4226347"/>
            <a:ext cx="1582379" cy="1482927"/>
            <a:chOff x="2257425" y="2062743"/>
            <a:chExt cx="3379407" cy="3058479"/>
          </a:xfrm>
        </p:grpSpPr>
        <p:pic>
          <p:nvPicPr>
            <p:cNvPr id="24" name="Picture 23">
              <a:extLst>
                <a:ext uri="{FF2B5EF4-FFF2-40B4-BE49-F238E27FC236}">
                  <a16:creationId xmlns:a16="http://schemas.microsoft.com/office/drawing/2014/main" id="{E916795E-1794-42E5-A534-45D94D7B3D2B}"/>
                </a:ext>
              </a:extLst>
            </p:cNvPr>
            <p:cNvPicPr>
              <a:picLocks noChangeAspect="1"/>
            </p:cNvPicPr>
            <p:nvPr/>
          </p:nvPicPr>
          <p:blipFill>
            <a:blip r:embed="rId2"/>
            <a:stretch>
              <a:fillRect/>
            </a:stretch>
          </p:blipFill>
          <p:spPr>
            <a:xfrm rot="10800000" flipH="1" flipV="1">
              <a:off x="2257425" y="2062743"/>
              <a:ext cx="3379407" cy="3058479"/>
            </a:xfrm>
            <a:prstGeom prst="rect">
              <a:avLst/>
            </a:prstGeom>
          </p:spPr>
        </p:pic>
        <p:sp>
          <p:nvSpPr>
            <p:cNvPr id="25" name="Rectangle 24">
              <a:extLst>
                <a:ext uri="{FF2B5EF4-FFF2-40B4-BE49-F238E27FC236}">
                  <a16:creationId xmlns:a16="http://schemas.microsoft.com/office/drawing/2014/main" id="{71CD42A6-C5C4-4D56-9DF1-2BFED81A6ABA}"/>
                </a:ext>
              </a:extLst>
            </p:cNvPr>
            <p:cNvSpPr/>
            <p:nvPr/>
          </p:nvSpPr>
          <p:spPr>
            <a:xfrm>
              <a:off x="3676649" y="3057525"/>
              <a:ext cx="1114425"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7" name="Straight Arrow Connector 26">
            <a:extLst>
              <a:ext uri="{FF2B5EF4-FFF2-40B4-BE49-F238E27FC236}">
                <a16:creationId xmlns:a16="http://schemas.microsoft.com/office/drawing/2014/main" id="{26388870-703D-4111-9A2E-F25A731F8433}"/>
              </a:ext>
            </a:extLst>
          </p:cNvPr>
          <p:cNvCxnSpPr>
            <a:cxnSpLocks/>
          </p:cNvCxnSpPr>
          <p:nvPr/>
        </p:nvCxnSpPr>
        <p:spPr>
          <a:xfrm>
            <a:off x="1682826" y="2494709"/>
            <a:ext cx="559442" cy="1428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DCB0A870-3A27-47BE-8096-4A4EB1D2F77B}"/>
              </a:ext>
            </a:extLst>
          </p:cNvPr>
          <p:cNvCxnSpPr>
            <a:cxnSpLocks/>
          </p:cNvCxnSpPr>
          <p:nvPr/>
        </p:nvCxnSpPr>
        <p:spPr>
          <a:xfrm>
            <a:off x="5620674" y="2467364"/>
            <a:ext cx="62576" cy="53068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AC22C7F9-2A51-4469-9C42-2FB299FFFB42}"/>
              </a:ext>
            </a:extLst>
          </p:cNvPr>
          <p:cNvCxnSpPr>
            <a:cxnSpLocks/>
          </p:cNvCxnSpPr>
          <p:nvPr/>
        </p:nvCxnSpPr>
        <p:spPr>
          <a:xfrm flipH="1">
            <a:off x="1308100" y="4933662"/>
            <a:ext cx="374727" cy="40668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63EAF02-A90F-4741-B622-1FBBD2F44443}"/>
              </a:ext>
            </a:extLst>
          </p:cNvPr>
          <p:cNvCxnSpPr>
            <a:cxnSpLocks/>
          </p:cNvCxnSpPr>
          <p:nvPr/>
        </p:nvCxnSpPr>
        <p:spPr>
          <a:xfrm flipH="1" flipV="1">
            <a:off x="5499729" y="4441829"/>
            <a:ext cx="140919" cy="5259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9DD902E6-5FD7-43A0-B5DE-C6E4CB660AE6}"/>
              </a:ext>
            </a:extLst>
          </p:cNvPr>
          <p:cNvSpPr/>
          <p:nvPr/>
        </p:nvSpPr>
        <p:spPr>
          <a:xfrm>
            <a:off x="301787" y="3638432"/>
            <a:ext cx="2723823"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18 minutes past the hour</a:t>
            </a:r>
            <a:endParaRPr lang="en-GB" b="1"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A77D4C8-E2F7-4D65-987F-A36B885B1A64}"/>
              </a:ext>
            </a:extLst>
          </p:cNvPr>
          <p:cNvSpPr/>
          <p:nvPr/>
        </p:nvSpPr>
        <p:spPr>
          <a:xfrm>
            <a:off x="4057324" y="3615851"/>
            <a:ext cx="2723823"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29 minutes past the hour</a:t>
            </a:r>
            <a:endParaRPr lang="en-GB" b="1" dirty="0">
              <a:solidFill>
                <a:srgbClr val="FF0000"/>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8E11936-9BFE-468C-94E2-E91F4E0CAF20}"/>
              </a:ext>
            </a:extLst>
          </p:cNvPr>
          <p:cNvSpPr/>
          <p:nvPr/>
        </p:nvSpPr>
        <p:spPr>
          <a:xfrm>
            <a:off x="442742" y="5996296"/>
            <a:ext cx="2480167"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23 minutes to the hour</a:t>
            </a:r>
            <a:endParaRPr lang="en-GB" b="1" dirty="0">
              <a:solidFill>
                <a:srgbClr val="FF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19A5DEC4-131E-4512-85A3-67059CB6FA26}"/>
              </a:ext>
            </a:extLst>
          </p:cNvPr>
          <p:cNvSpPr/>
          <p:nvPr/>
        </p:nvSpPr>
        <p:spPr>
          <a:xfrm>
            <a:off x="4248279" y="5927325"/>
            <a:ext cx="2351926"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2 minutes to the hour</a:t>
            </a:r>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29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799" y="1276194"/>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01ACA87-0872-4E69-BF96-AB57A6BCFE93}"/>
              </a:ext>
            </a:extLst>
          </p:cNvPr>
          <p:cNvCxnSpPr/>
          <p:nvPr/>
        </p:nvCxnSpPr>
        <p:spPr>
          <a:xfrm>
            <a:off x="196926" y="395029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2F5DE25-F72C-4628-995D-0BAC828B8CCF}"/>
              </a:ext>
            </a:extLst>
          </p:cNvPr>
          <p:cNvCxnSpPr/>
          <p:nvPr/>
        </p:nvCxnSpPr>
        <p:spPr>
          <a:xfrm>
            <a:off x="3828634" y="3950291"/>
            <a:ext cx="2971800"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8F26049-31E3-46D0-82D5-A714B6604E9C}"/>
              </a:ext>
            </a:extLst>
          </p:cNvPr>
          <p:cNvSpPr txBox="1"/>
          <p:nvPr/>
        </p:nvSpPr>
        <p:spPr>
          <a:xfrm>
            <a:off x="2409409" y="1276747"/>
            <a:ext cx="28384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time is it?</a:t>
            </a:r>
            <a:endParaRPr lang="en-GB"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405D054-DE1C-4194-9B5A-DABE2FB263BC}"/>
              </a:ext>
            </a:extLst>
          </p:cNvPr>
          <p:cNvCxnSpPr/>
          <p:nvPr/>
        </p:nvCxnSpPr>
        <p:spPr>
          <a:xfrm>
            <a:off x="177799" y="633154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2A7B0AA-D7FD-43F9-B91A-C268F0A0CC5B}"/>
              </a:ext>
            </a:extLst>
          </p:cNvPr>
          <p:cNvCxnSpPr/>
          <p:nvPr/>
        </p:nvCxnSpPr>
        <p:spPr>
          <a:xfrm>
            <a:off x="3828634" y="6262282"/>
            <a:ext cx="2971800" cy="0"/>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2DD71656-27A2-4FBF-9DB2-2F3C7DC2EF94}"/>
              </a:ext>
            </a:extLst>
          </p:cNvPr>
          <p:cNvSpPr/>
          <p:nvPr/>
        </p:nvSpPr>
        <p:spPr>
          <a:xfrm>
            <a:off x="6869929" y="4356425"/>
            <a:ext cx="1997236" cy="1378404"/>
          </a:xfrm>
          <a:prstGeom prst="rect">
            <a:avLst/>
          </a:prstGeom>
          <a:solidFill>
            <a:srgbClr val="13BD8A"/>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u="sng" dirty="0">
                <a:latin typeface="Arial" panose="020B0604020202020204" pitchFamily="34" charset="0"/>
                <a:cs typeface="Arial" panose="020B0604020202020204" pitchFamily="34" charset="0"/>
              </a:rPr>
              <a:t>Extension:</a:t>
            </a:r>
            <a:r>
              <a:rPr lang="en-GB" sz="1400" dirty="0">
                <a:latin typeface="Arial" panose="020B0604020202020204" pitchFamily="34" charset="0"/>
                <a:cs typeface="Arial" panose="020B0604020202020204" pitchFamily="34" charset="0"/>
              </a:rPr>
              <a:t> Why could the time 17 minutes to 7 also be written as 43 minutes past 6?</a:t>
            </a:r>
          </a:p>
          <a:p>
            <a:pPr algn="ctr"/>
            <a:r>
              <a:rPr lang="en-GB" sz="1400" dirty="0">
                <a:latin typeface="Arial" panose="020B0604020202020204" pitchFamily="34" charset="0"/>
                <a:cs typeface="Arial" panose="020B0604020202020204" pitchFamily="34" charset="0"/>
              </a:rPr>
              <a:t>Explain your thinking. </a:t>
            </a:r>
          </a:p>
        </p:txBody>
      </p:sp>
      <p:pic>
        <p:nvPicPr>
          <p:cNvPr id="6" name="Picture 5">
            <a:extLst>
              <a:ext uri="{FF2B5EF4-FFF2-40B4-BE49-F238E27FC236}">
                <a16:creationId xmlns:a16="http://schemas.microsoft.com/office/drawing/2014/main" id="{0D7B9D76-38FE-4FD7-AED5-96F0FB50AE40}"/>
              </a:ext>
            </a:extLst>
          </p:cNvPr>
          <p:cNvPicPr>
            <a:picLocks noChangeAspect="1"/>
          </p:cNvPicPr>
          <p:nvPr/>
        </p:nvPicPr>
        <p:blipFill>
          <a:blip r:embed="rId2"/>
          <a:stretch>
            <a:fillRect/>
          </a:stretch>
        </p:blipFill>
        <p:spPr>
          <a:xfrm>
            <a:off x="864401" y="1646079"/>
            <a:ext cx="1636849" cy="1591621"/>
          </a:xfrm>
          <a:prstGeom prst="rect">
            <a:avLst/>
          </a:prstGeom>
        </p:spPr>
      </p:pic>
      <p:pic>
        <p:nvPicPr>
          <p:cNvPr id="7" name="Picture 6">
            <a:extLst>
              <a:ext uri="{FF2B5EF4-FFF2-40B4-BE49-F238E27FC236}">
                <a16:creationId xmlns:a16="http://schemas.microsoft.com/office/drawing/2014/main" id="{EF6B9507-C646-4B12-BDE3-A30C856BB3BB}"/>
              </a:ext>
            </a:extLst>
          </p:cNvPr>
          <p:cNvPicPr>
            <a:picLocks noChangeAspect="1"/>
          </p:cNvPicPr>
          <p:nvPr/>
        </p:nvPicPr>
        <p:blipFill>
          <a:blip r:embed="rId3"/>
          <a:stretch>
            <a:fillRect/>
          </a:stretch>
        </p:blipFill>
        <p:spPr>
          <a:xfrm>
            <a:off x="4676891" y="1638301"/>
            <a:ext cx="1636850" cy="1595603"/>
          </a:xfrm>
          <a:prstGeom prst="rect">
            <a:avLst/>
          </a:prstGeom>
        </p:spPr>
      </p:pic>
      <p:pic>
        <p:nvPicPr>
          <p:cNvPr id="12" name="Picture 11">
            <a:extLst>
              <a:ext uri="{FF2B5EF4-FFF2-40B4-BE49-F238E27FC236}">
                <a16:creationId xmlns:a16="http://schemas.microsoft.com/office/drawing/2014/main" id="{BD885CBF-FB1D-4F60-85C2-0C50D568BE7D}"/>
              </a:ext>
            </a:extLst>
          </p:cNvPr>
          <p:cNvPicPr>
            <a:picLocks noChangeAspect="1"/>
          </p:cNvPicPr>
          <p:nvPr/>
        </p:nvPicPr>
        <p:blipFill>
          <a:blip r:embed="rId4"/>
          <a:stretch>
            <a:fillRect/>
          </a:stretch>
        </p:blipFill>
        <p:spPr>
          <a:xfrm>
            <a:off x="796064" y="4027328"/>
            <a:ext cx="1773523" cy="1707500"/>
          </a:xfrm>
          <a:prstGeom prst="rect">
            <a:avLst/>
          </a:prstGeom>
        </p:spPr>
      </p:pic>
      <p:grpSp>
        <p:nvGrpSpPr>
          <p:cNvPr id="22" name="Group 21">
            <a:extLst>
              <a:ext uri="{FF2B5EF4-FFF2-40B4-BE49-F238E27FC236}">
                <a16:creationId xmlns:a16="http://schemas.microsoft.com/office/drawing/2014/main" id="{79F37053-A3E1-4702-A02C-F9621896004B}"/>
              </a:ext>
            </a:extLst>
          </p:cNvPr>
          <p:cNvGrpSpPr/>
          <p:nvPr/>
        </p:nvGrpSpPr>
        <p:grpSpPr>
          <a:xfrm>
            <a:off x="4676891" y="4027328"/>
            <a:ext cx="1729724" cy="1685159"/>
            <a:chOff x="1245957" y="1250317"/>
            <a:chExt cx="4924256" cy="4882701"/>
          </a:xfrm>
        </p:grpSpPr>
        <p:grpSp>
          <p:nvGrpSpPr>
            <p:cNvPr id="23" name="Group 22">
              <a:extLst>
                <a:ext uri="{FF2B5EF4-FFF2-40B4-BE49-F238E27FC236}">
                  <a16:creationId xmlns:a16="http://schemas.microsoft.com/office/drawing/2014/main" id="{5A4A640C-9868-48F0-AB6D-D51061444AC8}"/>
                </a:ext>
              </a:extLst>
            </p:cNvPr>
            <p:cNvGrpSpPr/>
            <p:nvPr/>
          </p:nvGrpSpPr>
          <p:grpSpPr>
            <a:xfrm>
              <a:off x="1245957" y="1250317"/>
              <a:ext cx="4924256" cy="4882701"/>
              <a:chOff x="1245957" y="1250317"/>
              <a:chExt cx="4924256" cy="4882701"/>
            </a:xfrm>
          </p:grpSpPr>
          <p:grpSp>
            <p:nvGrpSpPr>
              <p:cNvPr id="25" name="Group 24">
                <a:extLst>
                  <a:ext uri="{FF2B5EF4-FFF2-40B4-BE49-F238E27FC236}">
                    <a16:creationId xmlns:a16="http://schemas.microsoft.com/office/drawing/2014/main" id="{ECF22191-C012-4EA3-BBDE-C7C8B651703A}"/>
                  </a:ext>
                </a:extLst>
              </p:cNvPr>
              <p:cNvGrpSpPr/>
              <p:nvPr/>
            </p:nvGrpSpPr>
            <p:grpSpPr>
              <a:xfrm>
                <a:off x="1245957" y="1250317"/>
                <a:ext cx="4924256" cy="4882701"/>
                <a:chOff x="1230054" y="1207172"/>
                <a:chExt cx="4924256" cy="4882701"/>
              </a:xfrm>
            </p:grpSpPr>
            <p:pic>
              <p:nvPicPr>
                <p:cNvPr id="27" name="Picture 26">
                  <a:extLst>
                    <a:ext uri="{FF2B5EF4-FFF2-40B4-BE49-F238E27FC236}">
                      <a16:creationId xmlns:a16="http://schemas.microsoft.com/office/drawing/2014/main" id="{937F81B8-AF7A-4785-BB3B-EED5D9ADB812}"/>
                    </a:ext>
                  </a:extLst>
                </p:cNvPr>
                <p:cNvPicPr>
                  <a:picLocks noChangeAspect="1"/>
                </p:cNvPicPr>
                <p:nvPr/>
              </p:nvPicPr>
              <p:blipFill>
                <a:blip r:embed="rId5"/>
                <a:stretch>
                  <a:fillRect/>
                </a:stretch>
              </p:blipFill>
              <p:spPr>
                <a:xfrm>
                  <a:off x="1230054" y="1207172"/>
                  <a:ext cx="4924256" cy="4882701"/>
                </a:xfrm>
                <a:prstGeom prst="rect">
                  <a:avLst/>
                </a:prstGeom>
              </p:spPr>
            </p:pic>
            <p:sp>
              <p:nvSpPr>
                <p:cNvPr id="28" name="Rectangle 27">
                  <a:extLst>
                    <a:ext uri="{FF2B5EF4-FFF2-40B4-BE49-F238E27FC236}">
                      <a16:creationId xmlns:a16="http://schemas.microsoft.com/office/drawing/2014/main" id="{D88B6544-54D8-4D38-8E1B-87579823B978}"/>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Rectangle 25">
                <a:extLst>
                  <a:ext uri="{FF2B5EF4-FFF2-40B4-BE49-F238E27FC236}">
                    <a16:creationId xmlns:a16="http://schemas.microsoft.com/office/drawing/2014/main" id="{F437BE5D-793D-4963-B2CC-77149312D18B}"/>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a:extLst>
                <a:ext uri="{FF2B5EF4-FFF2-40B4-BE49-F238E27FC236}">
                  <a16:creationId xmlns:a16="http://schemas.microsoft.com/office/drawing/2014/main" id="{64902104-8AD4-4FA6-8FE5-AFEF165F9DAA}"/>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Arrow Connector 29">
            <a:extLst>
              <a:ext uri="{FF2B5EF4-FFF2-40B4-BE49-F238E27FC236}">
                <a16:creationId xmlns:a16="http://schemas.microsoft.com/office/drawing/2014/main" id="{54C168F8-7E6C-4CF2-9D88-380B5CACC415}"/>
              </a:ext>
            </a:extLst>
          </p:cNvPr>
          <p:cNvCxnSpPr>
            <a:cxnSpLocks/>
          </p:cNvCxnSpPr>
          <p:nvPr/>
        </p:nvCxnSpPr>
        <p:spPr>
          <a:xfrm flipH="1" flipV="1">
            <a:off x="4892842" y="4662905"/>
            <a:ext cx="620296" cy="2085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777F43E-D93E-470C-94ED-2995A3EF453C}"/>
              </a:ext>
            </a:extLst>
          </p:cNvPr>
          <p:cNvCxnSpPr>
            <a:cxnSpLocks/>
          </p:cNvCxnSpPr>
          <p:nvPr/>
        </p:nvCxnSpPr>
        <p:spPr>
          <a:xfrm flipH="1" flipV="1">
            <a:off x="5472783" y="4409366"/>
            <a:ext cx="22534" cy="4380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22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799" y="1276194"/>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401ACA87-0872-4E69-BF96-AB57A6BCFE93}"/>
              </a:ext>
            </a:extLst>
          </p:cNvPr>
          <p:cNvCxnSpPr/>
          <p:nvPr/>
        </p:nvCxnSpPr>
        <p:spPr>
          <a:xfrm>
            <a:off x="196926" y="395029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2F5DE25-F72C-4628-995D-0BAC828B8CCF}"/>
              </a:ext>
            </a:extLst>
          </p:cNvPr>
          <p:cNvCxnSpPr/>
          <p:nvPr/>
        </p:nvCxnSpPr>
        <p:spPr>
          <a:xfrm>
            <a:off x="3828634" y="3950291"/>
            <a:ext cx="2971800" cy="0"/>
          </a:xfrm>
          <a:prstGeom prst="line">
            <a:avLst/>
          </a:prstGeom>
          <a:ln w="28575"/>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8F26049-31E3-46D0-82D5-A714B6604E9C}"/>
              </a:ext>
            </a:extLst>
          </p:cNvPr>
          <p:cNvSpPr txBox="1"/>
          <p:nvPr/>
        </p:nvSpPr>
        <p:spPr>
          <a:xfrm>
            <a:off x="2409409" y="1276747"/>
            <a:ext cx="283845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time is it?</a:t>
            </a:r>
            <a:endParaRPr lang="en-GB"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4405D054-DE1C-4194-9B5A-DABE2FB263BC}"/>
              </a:ext>
            </a:extLst>
          </p:cNvPr>
          <p:cNvCxnSpPr/>
          <p:nvPr/>
        </p:nvCxnSpPr>
        <p:spPr>
          <a:xfrm>
            <a:off x="177799" y="6331541"/>
            <a:ext cx="297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2A7B0AA-D7FD-43F9-B91A-C268F0A0CC5B}"/>
              </a:ext>
            </a:extLst>
          </p:cNvPr>
          <p:cNvCxnSpPr/>
          <p:nvPr/>
        </p:nvCxnSpPr>
        <p:spPr>
          <a:xfrm>
            <a:off x="3828634" y="6262282"/>
            <a:ext cx="2971800" cy="0"/>
          </a:xfrm>
          <a:prstGeom prst="line">
            <a:avLst/>
          </a:prstGeom>
          <a:ln w="28575"/>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2DD71656-27A2-4FBF-9DB2-2F3C7DC2EF94}"/>
              </a:ext>
            </a:extLst>
          </p:cNvPr>
          <p:cNvSpPr/>
          <p:nvPr/>
        </p:nvSpPr>
        <p:spPr>
          <a:xfrm>
            <a:off x="6869929" y="4356425"/>
            <a:ext cx="1997236" cy="1378404"/>
          </a:xfrm>
          <a:prstGeom prst="rect">
            <a:avLst/>
          </a:prstGeom>
          <a:solidFill>
            <a:srgbClr val="13BD8A"/>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400" b="1" u="sng" dirty="0">
                <a:latin typeface="Arial" panose="020B0604020202020204" pitchFamily="34" charset="0"/>
                <a:cs typeface="Arial" panose="020B0604020202020204" pitchFamily="34" charset="0"/>
              </a:rPr>
              <a:t>Extension:</a:t>
            </a:r>
            <a:r>
              <a:rPr lang="en-GB" sz="1400" dirty="0">
                <a:latin typeface="Arial" panose="020B0604020202020204" pitchFamily="34" charset="0"/>
                <a:cs typeface="Arial" panose="020B0604020202020204" pitchFamily="34" charset="0"/>
              </a:rPr>
              <a:t> Why could the time 17 minutes to 7 also be written as 43 minutes past 6?</a:t>
            </a:r>
          </a:p>
          <a:p>
            <a:pPr algn="ctr"/>
            <a:r>
              <a:rPr lang="en-GB" sz="1400" dirty="0">
                <a:latin typeface="Arial" panose="020B0604020202020204" pitchFamily="34" charset="0"/>
                <a:cs typeface="Arial" panose="020B0604020202020204" pitchFamily="34" charset="0"/>
              </a:rPr>
              <a:t>Explain your thinking. </a:t>
            </a:r>
          </a:p>
        </p:txBody>
      </p:sp>
      <p:pic>
        <p:nvPicPr>
          <p:cNvPr id="6" name="Picture 5">
            <a:extLst>
              <a:ext uri="{FF2B5EF4-FFF2-40B4-BE49-F238E27FC236}">
                <a16:creationId xmlns:a16="http://schemas.microsoft.com/office/drawing/2014/main" id="{0D7B9D76-38FE-4FD7-AED5-96F0FB50AE40}"/>
              </a:ext>
            </a:extLst>
          </p:cNvPr>
          <p:cNvPicPr>
            <a:picLocks noChangeAspect="1"/>
          </p:cNvPicPr>
          <p:nvPr/>
        </p:nvPicPr>
        <p:blipFill>
          <a:blip r:embed="rId2"/>
          <a:stretch>
            <a:fillRect/>
          </a:stretch>
        </p:blipFill>
        <p:spPr>
          <a:xfrm>
            <a:off x="864401" y="1646079"/>
            <a:ext cx="1636849" cy="1591621"/>
          </a:xfrm>
          <a:prstGeom prst="rect">
            <a:avLst/>
          </a:prstGeom>
        </p:spPr>
      </p:pic>
      <p:pic>
        <p:nvPicPr>
          <p:cNvPr id="7" name="Picture 6">
            <a:extLst>
              <a:ext uri="{FF2B5EF4-FFF2-40B4-BE49-F238E27FC236}">
                <a16:creationId xmlns:a16="http://schemas.microsoft.com/office/drawing/2014/main" id="{EF6B9507-C646-4B12-BDE3-A30C856BB3BB}"/>
              </a:ext>
            </a:extLst>
          </p:cNvPr>
          <p:cNvPicPr>
            <a:picLocks noChangeAspect="1"/>
          </p:cNvPicPr>
          <p:nvPr/>
        </p:nvPicPr>
        <p:blipFill>
          <a:blip r:embed="rId3"/>
          <a:stretch>
            <a:fillRect/>
          </a:stretch>
        </p:blipFill>
        <p:spPr>
          <a:xfrm>
            <a:off x="4676891" y="1638301"/>
            <a:ext cx="1636850" cy="1595603"/>
          </a:xfrm>
          <a:prstGeom prst="rect">
            <a:avLst/>
          </a:prstGeom>
        </p:spPr>
      </p:pic>
      <p:pic>
        <p:nvPicPr>
          <p:cNvPr id="12" name="Picture 11">
            <a:extLst>
              <a:ext uri="{FF2B5EF4-FFF2-40B4-BE49-F238E27FC236}">
                <a16:creationId xmlns:a16="http://schemas.microsoft.com/office/drawing/2014/main" id="{BD885CBF-FB1D-4F60-85C2-0C50D568BE7D}"/>
              </a:ext>
            </a:extLst>
          </p:cNvPr>
          <p:cNvPicPr>
            <a:picLocks noChangeAspect="1"/>
          </p:cNvPicPr>
          <p:nvPr/>
        </p:nvPicPr>
        <p:blipFill>
          <a:blip r:embed="rId4"/>
          <a:stretch>
            <a:fillRect/>
          </a:stretch>
        </p:blipFill>
        <p:spPr>
          <a:xfrm>
            <a:off x="750953" y="4027328"/>
            <a:ext cx="1773523" cy="1707500"/>
          </a:xfrm>
          <a:prstGeom prst="rect">
            <a:avLst/>
          </a:prstGeom>
        </p:spPr>
      </p:pic>
      <p:grpSp>
        <p:nvGrpSpPr>
          <p:cNvPr id="22" name="Group 21">
            <a:extLst>
              <a:ext uri="{FF2B5EF4-FFF2-40B4-BE49-F238E27FC236}">
                <a16:creationId xmlns:a16="http://schemas.microsoft.com/office/drawing/2014/main" id="{79F37053-A3E1-4702-A02C-F9621896004B}"/>
              </a:ext>
            </a:extLst>
          </p:cNvPr>
          <p:cNvGrpSpPr/>
          <p:nvPr/>
        </p:nvGrpSpPr>
        <p:grpSpPr>
          <a:xfrm>
            <a:off x="4676891" y="4027328"/>
            <a:ext cx="1729724" cy="1685159"/>
            <a:chOff x="1245957" y="1250317"/>
            <a:chExt cx="4924256" cy="4882701"/>
          </a:xfrm>
        </p:grpSpPr>
        <p:grpSp>
          <p:nvGrpSpPr>
            <p:cNvPr id="23" name="Group 22">
              <a:extLst>
                <a:ext uri="{FF2B5EF4-FFF2-40B4-BE49-F238E27FC236}">
                  <a16:creationId xmlns:a16="http://schemas.microsoft.com/office/drawing/2014/main" id="{5A4A640C-9868-48F0-AB6D-D51061444AC8}"/>
                </a:ext>
              </a:extLst>
            </p:cNvPr>
            <p:cNvGrpSpPr/>
            <p:nvPr/>
          </p:nvGrpSpPr>
          <p:grpSpPr>
            <a:xfrm>
              <a:off x="1245957" y="1250317"/>
              <a:ext cx="4924256" cy="4882701"/>
              <a:chOff x="1245957" y="1250317"/>
              <a:chExt cx="4924256" cy="4882701"/>
            </a:xfrm>
          </p:grpSpPr>
          <p:grpSp>
            <p:nvGrpSpPr>
              <p:cNvPr id="25" name="Group 24">
                <a:extLst>
                  <a:ext uri="{FF2B5EF4-FFF2-40B4-BE49-F238E27FC236}">
                    <a16:creationId xmlns:a16="http://schemas.microsoft.com/office/drawing/2014/main" id="{ECF22191-C012-4EA3-BBDE-C7C8B651703A}"/>
                  </a:ext>
                </a:extLst>
              </p:cNvPr>
              <p:cNvGrpSpPr/>
              <p:nvPr/>
            </p:nvGrpSpPr>
            <p:grpSpPr>
              <a:xfrm>
                <a:off x="1245957" y="1250317"/>
                <a:ext cx="4924256" cy="4882701"/>
                <a:chOff x="1230054" y="1207172"/>
                <a:chExt cx="4924256" cy="4882701"/>
              </a:xfrm>
            </p:grpSpPr>
            <p:pic>
              <p:nvPicPr>
                <p:cNvPr id="27" name="Picture 26">
                  <a:extLst>
                    <a:ext uri="{FF2B5EF4-FFF2-40B4-BE49-F238E27FC236}">
                      <a16:creationId xmlns:a16="http://schemas.microsoft.com/office/drawing/2014/main" id="{937F81B8-AF7A-4785-BB3B-EED5D9ADB812}"/>
                    </a:ext>
                  </a:extLst>
                </p:cNvPr>
                <p:cNvPicPr>
                  <a:picLocks noChangeAspect="1"/>
                </p:cNvPicPr>
                <p:nvPr/>
              </p:nvPicPr>
              <p:blipFill>
                <a:blip r:embed="rId5"/>
                <a:stretch>
                  <a:fillRect/>
                </a:stretch>
              </p:blipFill>
              <p:spPr>
                <a:xfrm>
                  <a:off x="1230054" y="1207172"/>
                  <a:ext cx="4924256" cy="4882701"/>
                </a:xfrm>
                <a:prstGeom prst="rect">
                  <a:avLst/>
                </a:prstGeom>
              </p:spPr>
            </p:pic>
            <p:sp>
              <p:nvSpPr>
                <p:cNvPr id="28" name="Rectangle 27">
                  <a:extLst>
                    <a:ext uri="{FF2B5EF4-FFF2-40B4-BE49-F238E27FC236}">
                      <a16:creationId xmlns:a16="http://schemas.microsoft.com/office/drawing/2014/main" id="{D88B6544-54D8-4D38-8E1B-87579823B978}"/>
                    </a:ext>
                  </a:extLst>
                </p:cNvPr>
                <p:cNvSpPr/>
                <p:nvPr/>
              </p:nvSpPr>
              <p:spPr>
                <a:xfrm>
                  <a:off x="2584174" y="2544417"/>
                  <a:ext cx="2242268" cy="151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Rectangle 25">
                <a:extLst>
                  <a:ext uri="{FF2B5EF4-FFF2-40B4-BE49-F238E27FC236}">
                    <a16:creationId xmlns:a16="http://schemas.microsoft.com/office/drawing/2014/main" id="{F437BE5D-793D-4963-B2CC-77149312D18B}"/>
                  </a:ext>
                </a:extLst>
              </p:cNvPr>
              <p:cNvSpPr/>
              <p:nvPr/>
            </p:nvSpPr>
            <p:spPr>
              <a:xfrm rot="20185576">
                <a:off x="2879292" y="1887544"/>
                <a:ext cx="212616" cy="327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Rectangle 23">
              <a:extLst>
                <a:ext uri="{FF2B5EF4-FFF2-40B4-BE49-F238E27FC236}">
                  <a16:creationId xmlns:a16="http://schemas.microsoft.com/office/drawing/2014/main" id="{64902104-8AD4-4FA6-8FE5-AFEF165F9DAA}"/>
                </a:ext>
              </a:extLst>
            </p:cNvPr>
            <p:cNvSpPr/>
            <p:nvPr/>
          </p:nvSpPr>
          <p:spPr>
            <a:xfrm rot="2253700">
              <a:off x="2121480" y="2500097"/>
              <a:ext cx="381663" cy="385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0" name="Straight Arrow Connector 29">
            <a:extLst>
              <a:ext uri="{FF2B5EF4-FFF2-40B4-BE49-F238E27FC236}">
                <a16:creationId xmlns:a16="http://schemas.microsoft.com/office/drawing/2014/main" id="{54C168F8-7E6C-4CF2-9D88-380B5CACC415}"/>
              </a:ext>
            </a:extLst>
          </p:cNvPr>
          <p:cNvCxnSpPr>
            <a:cxnSpLocks/>
          </p:cNvCxnSpPr>
          <p:nvPr/>
        </p:nvCxnSpPr>
        <p:spPr>
          <a:xfrm flipH="1" flipV="1">
            <a:off x="4892842" y="4662905"/>
            <a:ext cx="620296" cy="2085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777F43E-D93E-470C-94ED-2995A3EF453C}"/>
              </a:ext>
            </a:extLst>
          </p:cNvPr>
          <p:cNvCxnSpPr>
            <a:cxnSpLocks/>
          </p:cNvCxnSpPr>
          <p:nvPr/>
        </p:nvCxnSpPr>
        <p:spPr>
          <a:xfrm flipH="1" flipV="1">
            <a:off x="5472783" y="4409366"/>
            <a:ext cx="22534" cy="43805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7E8A0A7-5499-46F7-91ED-9005A2339912}"/>
              </a:ext>
            </a:extLst>
          </p:cNvPr>
          <p:cNvSpPr/>
          <p:nvPr/>
        </p:nvSpPr>
        <p:spPr>
          <a:xfrm>
            <a:off x="637358" y="3638432"/>
            <a:ext cx="2052678"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11 minutes past 7 </a:t>
            </a:r>
            <a:endParaRPr lang="en-GB" b="1" dirty="0">
              <a:solidFill>
                <a:srgbClr val="FF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C676CEF-12C2-40B2-8FF6-540A735E2E15}"/>
              </a:ext>
            </a:extLst>
          </p:cNvPr>
          <p:cNvSpPr/>
          <p:nvPr/>
        </p:nvSpPr>
        <p:spPr>
          <a:xfrm>
            <a:off x="4452804" y="3596006"/>
            <a:ext cx="1941557"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9 minutes past 9 </a:t>
            </a:r>
            <a:endParaRPr lang="en-GB" b="1" dirty="0">
              <a:solidFill>
                <a:srgbClr val="FF0000"/>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B141506-F2BB-45AD-853B-3E32540AF361}"/>
              </a:ext>
            </a:extLst>
          </p:cNvPr>
          <p:cNvSpPr/>
          <p:nvPr/>
        </p:nvSpPr>
        <p:spPr>
          <a:xfrm>
            <a:off x="754814" y="5987902"/>
            <a:ext cx="1856021"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11 minutes to 11</a:t>
            </a:r>
            <a:endParaRPr lang="en-GB" b="1" dirty="0">
              <a:solidFill>
                <a:srgbClr val="FF0000"/>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F3A5E666-7AC4-4293-B9AA-EB6202B43730}"/>
              </a:ext>
            </a:extLst>
          </p:cNvPr>
          <p:cNvSpPr/>
          <p:nvPr/>
        </p:nvSpPr>
        <p:spPr>
          <a:xfrm>
            <a:off x="4568007" y="5932065"/>
            <a:ext cx="1890262" cy="369332"/>
          </a:xfrm>
          <a:prstGeom prst="rect">
            <a:avLst/>
          </a:prstGeom>
        </p:spPr>
        <p:txBody>
          <a:bodyPr wrap="none">
            <a:spAutoFit/>
          </a:bodyPr>
          <a:lstStyle/>
          <a:p>
            <a:pPr lvl="0" algn="ctr" defTabSz="914400">
              <a:defRPr/>
            </a:pPr>
            <a:r>
              <a:rPr lang="en-US" dirty="0">
                <a:solidFill>
                  <a:srgbClr val="DA2E41"/>
                </a:solidFill>
                <a:latin typeface="Arial" panose="020B0604020202020204" pitchFamily="34" charset="0"/>
                <a:cs typeface="Arial" panose="020B0604020202020204" pitchFamily="34" charset="0"/>
              </a:rPr>
              <a:t>12 minutes to 12</a:t>
            </a:r>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05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55A121-58B4-4AAD-9E75-F74D1BE695E2}"/>
              </a:ext>
            </a:extLst>
          </p:cNvPr>
          <p:cNvSpPr txBox="1"/>
          <p:nvPr/>
        </p:nvSpPr>
        <p:spPr>
          <a:xfrm>
            <a:off x="177800" y="2494442"/>
            <a:ext cx="7877175" cy="3139321"/>
          </a:xfrm>
          <a:prstGeom prst="rect">
            <a:avLst/>
          </a:prstGeom>
          <a:noFill/>
        </p:spPr>
        <p:txBody>
          <a:bodyPr wrap="square" rtlCol="0">
            <a:spAutoFit/>
          </a:bodyPr>
          <a:lstStyle/>
          <a:p>
            <a:pPr marL="342900" indent="-342900">
              <a:buAutoNum type="alphaLcParenR"/>
            </a:pPr>
            <a:r>
              <a:rPr lang="en-US" dirty="0">
                <a:latin typeface="Arial" panose="020B0604020202020204" pitchFamily="34" charset="0"/>
                <a:cs typeface="Arial" panose="020B0604020202020204" pitchFamily="34" charset="0"/>
              </a:rPr>
              <a:t>What is the time on this clock face?</a:t>
            </a:r>
          </a:p>
          <a:p>
            <a:pPr marL="342900" indent="-342900">
              <a:buAutoNum type="alphaLcParenR"/>
            </a:pPr>
            <a:endParaRPr lang="en-US" dirty="0">
              <a:latin typeface="Arial" panose="020B0604020202020204" pitchFamily="34" charset="0"/>
              <a:cs typeface="Arial" panose="020B0604020202020204" pitchFamily="34" charset="0"/>
            </a:endParaRPr>
          </a:p>
          <a:p>
            <a:pPr marL="342900" indent="-342900">
              <a:buAutoNum type="alphaLcParenR"/>
            </a:pPr>
            <a:endParaRPr lang="en-US" dirty="0">
              <a:latin typeface="Arial" panose="020B0604020202020204" pitchFamily="34" charset="0"/>
              <a:cs typeface="Arial" panose="020B0604020202020204" pitchFamily="34" charset="0"/>
            </a:endParaRPr>
          </a:p>
          <a:p>
            <a:pPr marL="342900" indent="-342900">
              <a:buAutoNum type="alphaLcParenR"/>
            </a:pPr>
            <a:r>
              <a:rPr lang="en-US" dirty="0">
                <a:latin typeface="Arial" panose="020B0604020202020204" pitchFamily="34" charset="0"/>
                <a:cs typeface="Arial" panose="020B0604020202020204" pitchFamily="34" charset="0"/>
              </a:rPr>
              <a:t>This clock stopped at this time as it needs a new battery.</a:t>
            </a:r>
          </a:p>
          <a:p>
            <a:r>
              <a:rPr lang="en-US" dirty="0">
                <a:latin typeface="Arial" panose="020B0604020202020204" pitchFamily="34" charset="0"/>
                <a:cs typeface="Arial" panose="020B0604020202020204" pitchFamily="34" charset="0"/>
              </a:rPr>
              <a:t>     The real time is half an hour later than this time.  What is the real time?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AutoNum type="alphaLcParenR" startAt="3"/>
            </a:pPr>
            <a:r>
              <a:rPr lang="en-US" dirty="0">
                <a:latin typeface="Arial" panose="020B0604020202020204" pitchFamily="34" charset="0"/>
                <a:cs typeface="Arial" panose="020B0604020202020204" pitchFamily="34" charset="0"/>
              </a:rPr>
              <a:t>When I reset my watch, where will the minute hand be pointing?</a:t>
            </a:r>
          </a:p>
          <a:p>
            <a:r>
              <a:rPr lang="en-US" dirty="0">
                <a:latin typeface="Arial" panose="020B0604020202020204" pitchFamily="34" charset="0"/>
                <a:cs typeface="Arial" panose="020B0604020202020204" pitchFamily="34" charset="0"/>
              </a:rPr>
              <a:t>      Where will the hour hand be pointing?</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876826-09E8-48CB-A700-4809FB1475C8}"/>
              </a:ext>
            </a:extLst>
          </p:cNvPr>
          <p:cNvPicPr>
            <a:picLocks noChangeAspect="1"/>
          </p:cNvPicPr>
          <p:nvPr/>
        </p:nvPicPr>
        <p:blipFill>
          <a:blip r:embed="rId2"/>
          <a:stretch>
            <a:fillRect/>
          </a:stretch>
        </p:blipFill>
        <p:spPr>
          <a:xfrm>
            <a:off x="4475969" y="1349558"/>
            <a:ext cx="2071135" cy="2079442"/>
          </a:xfrm>
          <a:prstGeom prst="rect">
            <a:avLst/>
          </a:prstGeom>
        </p:spPr>
      </p:pic>
    </p:spTree>
    <p:extLst>
      <p:ext uri="{BB962C8B-B14F-4D97-AF65-F5344CB8AC3E}">
        <p14:creationId xmlns:p14="http://schemas.microsoft.com/office/powerpoint/2010/main" val="420170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29056</TotalTime>
  <Words>1494</Words>
  <Application>Microsoft Office PowerPoint</Application>
  <PresentationFormat>On-screen Show (4:3)</PresentationFormat>
  <Paragraphs>259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Nathan Turton</cp:lastModifiedBy>
  <cp:revision>708</cp:revision>
  <dcterms:created xsi:type="dcterms:W3CDTF">2018-09-08T23:27:11Z</dcterms:created>
  <dcterms:modified xsi:type="dcterms:W3CDTF">2021-04-09T06:39:18Z</dcterms:modified>
</cp:coreProperties>
</file>