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1008" r:id="rId2"/>
    <p:sldId id="1021" r:id="rId3"/>
    <p:sldId id="1010" r:id="rId4"/>
    <p:sldId id="1022" r:id="rId5"/>
    <p:sldId id="1023" r:id="rId6"/>
    <p:sldId id="1024" r:id="rId7"/>
    <p:sldId id="1011" r:id="rId8"/>
    <p:sldId id="1025" r:id="rId9"/>
    <p:sldId id="994" r:id="rId10"/>
    <p:sldId id="1026" r:id="rId11"/>
    <p:sldId id="1012" r:id="rId12"/>
    <p:sldId id="1027" r:id="rId13"/>
    <p:sldId id="1028" r:id="rId14"/>
    <p:sldId id="1013" r:id="rId15"/>
    <p:sldId id="1014" r:id="rId16"/>
    <p:sldId id="1029" r:id="rId17"/>
    <p:sldId id="1030" r:id="rId18"/>
    <p:sldId id="1031" r:id="rId19"/>
    <p:sldId id="978" r:id="rId20"/>
    <p:sldId id="1032" r:id="rId21"/>
    <p:sldId id="1007" r:id="rId22"/>
    <p:sldId id="103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E41"/>
    <a:srgbClr val="FADF47"/>
    <a:srgbClr val="13BD8A"/>
    <a:srgbClr val="388CDA"/>
    <a:srgbClr val="0CC1D9"/>
    <a:srgbClr val="C73A43"/>
    <a:srgbClr val="EE7C3E"/>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98" d="100"/>
          <a:sy n="98" d="100"/>
        </p:scale>
        <p:origin x="96" y="72"/>
      </p:cViewPr>
      <p:guideLst/>
    </p:cSldViewPr>
  </p:slideViewPr>
  <p:notesTextViewPr>
    <p:cViewPr>
      <p:scale>
        <a:sx n="1" d="1"/>
        <a:sy n="1" d="1"/>
      </p:scale>
      <p:origin x="0" y="0"/>
    </p:cViewPr>
  </p:notesTextViewPr>
  <p:notesViewPr>
    <p:cSldViewPr snapToGrid="0">
      <p:cViewPr varScale="1">
        <p:scale>
          <a:sx n="54" d="100"/>
          <a:sy n="54" d="100"/>
        </p:scale>
        <p:origin x="29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167DF0-1BCC-40BF-B5BA-539A68C8BF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1EE6077-A1BB-407B-ADDC-369F2F81DD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14CDF9-7ABE-4BCD-B4CC-B0166E15BB46}" type="datetimeFigureOut">
              <a:rPr lang="en-GB" smtClean="0"/>
              <a:t>09/04/2021</a:t>
            </a:fld>
            <a:endParaRPr lang="en-GB"/>
          </a:p>
        </p:txBody>
      </p:sp>
      <p:sp>
        <p:nvSpPr>
          <p:cNvPr id="4" name="Footer Placeholder 3">
            <a:extLst>
              <a:ext uri="{FF2B5EF4-FFF2-40B4-BE49-F238E27FC236}">
                <a16:creationId xmlns:a16="http://schemas.microsoft.com/office/drawing/2014/main" id="{C0362BBC-D0E8-4272-BD05-48F792BE60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463DD9D-0927-47B0-A012-C344A4A7E7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C70215-6F31-48B9-A2F5-458AD1151102}" type="slidenum">
              <a:rPr lang="en-GB" smtClean="0"/>
              <a:t>‹#›</a:t>
            </a:fld>
            <a:endParaRPr lang="en-GB"/>
          </a:p>
        </p:txBody>
      </p:sp>
    </p:spTree>
    <p:extLst>
      <p:ext uri="{BB962C8B-B14F-4D97-AF65-F5344CB8AC3E}">
        <p14:creationId xmlns:p14="http://schemas.microsoft.com/office/powerpoint/2010/main" val="4276777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09/04/2021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Measurement: Length and Perimeter  Lesson 8   </a:t>
            </a:r>
            <a:r>
              <a:rPr lang="en-US" sz="1400" b="0" dirty="0">
                <a:solidFill>
                  <a:schemeClr val="bg1"/>
                </a:solidFill>
                <a:latin typeface="Arial" panose="020B0604020202020204" pitchFamily="34" charset="0"/>
                <a:ea typeface="Tahoma"/>
                <a:cs typeface="Arial" panose="020B0604020202020204" pitchFamily="34" charset="0"/>
              </a:rPr>
              <a:t>        </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latin typeface="Arial" panose="020B0604020202020204" pitchFamily="34" charset="0"/>
                <a:ea typeface="Source Sans Pro" panose="020B0503030403020204" pitchFamily="34" charset="0"/>
                <a:cs typeface="Arial" panose="020B0604020202020204" pitchFamily="34" charset="0"/>
              </a:rPr>
              <a:t>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66597" y="768298"/>
            <a:ext cx="8936577"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panose="020B0604020202020204" pitchFamily="34" charset="0"/>
                <a:cs typeface="Arial" panose="020B0604020202020204" pitchFamily="34" charset="0"/>
              </a:rPr>
              <a:t>To be able to calculate perimeter</a:t>
            </a: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09/04/2021</a:t>
            </a:fld>
            <a:endParaRPr lang="en-GB" sz="1200" b="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0"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Measurement: Length and Perimeter  Lesson 5    </a:t>
            </a:r>
            <a:r>
              <a:rPr lang="en-US" sz="1400" b="0" dirty="0">
                <a:solidFill>
                  <a:schemeClr val="bg1"/>
                </a:solidFill>
                <a:latin typeface="Arial" panose="020B0604020202020204" pitchFamily="34" charset="0"/>
                <a:ea typeface="Tahoma"/>
                <a:cs typeface="Arial" panose="020B0604020202020204" pitchFamily="34" charset="0"/>
              </a:rPr>
              <a:t>        </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latin typeface="Arial" panose="020B0604020202020204" pitchFamily="34" charset="0"/>
                <a:ea typeface="Source Sans Pro" panose="020B0503030403020204" pitchFamily="34" charset="0"/>
                <a:cs typeface="Arial" panose="020B0604020202020204" pitchFamily="34" charset="0"/>
              </a:rPr>
              <a:t>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66597" y="768298"/>
            <a:ext cx="8936577"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panose="020B0604020202020204" pitchFamily="34" charset="0"/>
                <a:cs typeface="Arial" panose="020B0604020202020204" pitchFamily="34" charset="0"/>
              </a:rPr>
              <a:t>To be able to add lengths</a:t>
            </a: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09/04/2021</a:t>
            </a:fld>
            <a:endParaRPr lang="en-GB" sz="1200" b="0" dirty="0"/>
          </a:p>
        </p:txBody>
      </p:sp>
    </p:spTree>
    <p:extLst>
      <p:ext uri="{BB962C8B-B14F-4D97-AF65-F5344CB8AC3E}">
        <p14:creationId xmlns:p14="http://schemas.microsoft.com/office/powerpoint/2010/main" val="2841816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Measurement: Length and Perimeter  Lesson 5    </a:t>
            </a:r>
            <a:r>
              <a:rPr lang="en-US" sz="1400" b="0" dirty="0">
                <a:solidFill>
                  <a:schemeClr val="bg1"/>
                </a:solidFill>
                <a:latin typeface="Arial" panose="020B0604020202020204" pitchFamily="34" charset="0"/>
                <a:ea typeface="Tahoma"/>
                <a:cs typeface="Arial" panose="020B0604020202020204" pitchFamily="34" charset="0"/>
              </a:rPr>
              <a:t>        </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09/04/2021</a:t>
            </a:fld>
            <a:endParaRPr lang="en-GB" sz="1200" b="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1814481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323110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Measurement: Length and Perimeter  Lesson 8    </a:t>
            </a:r>
            <a:r>
              <a:rPr lang="en-US" sz="1400" b="0" dirty="0">
                <a:solidFill>
                  <a:schemeClr val="bg1"/>
                </a:solidFill>
                <a:latin typeface="Arial" panose="020B0604020202020204" pitchFamily="34" charset="0"/>
                <a:ea typeface="Tahoma"/>
                <a:cs typeface="Arial" panose="020B0604020202020204" pitchFamily="34" charset="0"/>
              </a:rPr>
              <a:t>        </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09/04/2021</a:t>
            </a:fld>
            <a:endParaRPr lang="en-GB" sz="1200" b="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09/04/2021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09/04/2021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09/04/2021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5" r:id="rId13"/>
    <p:sldLayoutId id="214748367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1" y="1753215"/>
            <a:ext cx="868078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one is different?</a:t>
            </a:r>
          </a:p>
        </p:txBody>
      </p:sp>
      <p:sp>
        <p:nvSpPr>
          <p:cNvPr id="2" name="Rectangle: Rounded Corners 1">
            <a:extLst>
              <a:ext uri="{FF2B5EF4-FFF2-40B4-BE49-F238E27FC236}">
                <a16:creationId xmlns:a16="http://schemas.microsoft.com/office/drawing/2014/main" id="{247FB583-3384-45B9-A852-5F44C6B97A2C}"/>
              </a:ext>
            </a:extLst>
          </p:cNvPr>
          <p:cNvSpPr/>
          <p:nvPr/>
        </p:nvSpPr>
        <p:spPr>
          <a:xfrm>
            <a:off x="974040" y="2232299"/>
            <a:ext cx="4848535" cy="847077"/>
          </a:xfrm>
          <a:prstGeom prst="roundRect">
            <a:avLst/>
          </a:prstGeom>
          <a:solidFill>
            <a:srgbClr val="388C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The length of a fence that goes all the way around a park</a:t>
            </a:r>
          </a:p>
        </p:txBody>
      </p:sp>
      <p:sp>
        <p:nvSpPr>
          <p:cNvPr id="12" name="Rectangle: Rounded Corners 11">
            <a:extLst>
              <a:ext uri="{FF2B5EF4-FFF2-40B4-BE49-F238E27FC236}">
                <a16:creationId xmlns:a16="http://schemas.microsoft.com/office/drawing/2014/main" id="{6CFB24FC-ACAD-4B8E-A4AA-234E6AC72E37}"/>
              </a:ext>
            </a:extLst>
          </p:cNvPr>
          <p:cNvSpPr/>
          <p:nvPr/>
        </p:nvSpPr>
        <p:spPr>
          <a:xfrm>
            <a:off x="974040" y="3189128"/>
            <a:ext cx="4848535" cy="847077"/>
          </a:xfrm>
          <a:prstGeom prst="roundRect">
            <a:avLst/>
          </a:prstGeom>
          <a:solidFill>
            <a:srgbClr val="388C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The distance Georgia runs when she runs once around a running track.</a:t>
            </a:r>
          </a:p>
        </p:txBody>
      </p:sp>
      <p:sp>
        <p:nvSpPr>
          <p:cNvPr id="13" name="Rectangle: Rounded Corners 12">
            <a:extLst>
              <a:ext uri="{FF2B5EF4-FFF2-40B4-BE49-F238E27FC236}">
                <a16:creationId xmlns:a16="http://schemas.microsoft.com/office/drawing/2014/main" id="{285A9F74-73EC-4C3F-92C4-DB02877CAFE1}"/>
              </a:ext>
            </a:extLst>
          </p:cNvPr>
          <p:cNvSpPr/>
          <p:nvPr/>
        </p:nvSpPr>
        <p:spPr>
          <a:xfrm>
            <a:off x="974040" y="4145958"/>
            <a:ext cx="4848535" cy="520172"/>
          </a:xfrm>
          <a:prstGeom prst="roundRect">
            <a:avLst/>
          </a:prstGeom>
          <a:solidFill>
            <a:srgbClr val="388C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The height of an apple tree.</a:t>
            </a:r>
          </a:p>
        </p:txBody>
      </p:sp>
      <p:sp>
        <p:nvSpPr>
          <p:cNvPr id="14" name="Rectangle: Rounded Corners 13">
            <a:extLst>
              <a:ext uri="{FF2B5EF4-FFF2-40B4-BE49-F238E27FC236}">
                <a16:creationId xmlns:a16="http://schemas.microsoft.com/office/drawing/2014/main" id="{11E0092C-4693-4E3C-B719-067DB31A173E}"/>
              </a:ext>
            </a:extLst>
          </p:cNvPr>
          <p:cNvSpPr/>
          <p:nvPr/>
        </p:nvSpPr>
        <p:spPr>
          <a:xfrm>
            <a:off x="974040" y="4839197"/>
            <a:ext cx="4848535" cy="520172"/>
          </a:xfrm>
          <a:prstGeom prst="roundRect">
            <a:avLst/>
          </a:prstGeom>
          <a:solidFill>
            <a:srgbClr val="388C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The distance around a maths book.</a:t>
            </a:r>
          </a:p>
        </p:txBody>
      </p:sp>
      <p:sp>
        <p:nvSpPr>
          <p:cNvPr id="15" name="Rectangle: Rounded Corners 14">
            <a:extLst>
              <a:ext uri="{FF2B5EF4-FFF2-40B4-BE49-F238E27FC236}">
                <a16:creationId xmlns:a16="http://schemas.microsoft.com/office/drawing/2014/main" id="{B0D8B6B8-0C76-4CFF-BB31-5B9079D23B61}"/>
              </a:ext>
            </a:extLst>
          </p:cNvPr>
          <p:cNvSpPr/>
          <p:nvPr/>
        </p:nvSpPr>
        <p:spPr>
          <a:xfrm>
            <a:off x="349625" y="5532436"/>
            <a:ext cx="5486399" cy="787682"/>
          </a:xfrm>
          <a:prstGeom prst="roundRect">
            <a:avLst/>
          </a:prstGeom>
          <a:solidFill>
            <a:srgbClr val="388C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The length of the white line that is painted around the outside of a football pitch.</a:t>
            </a:r>
          </a:p>
        </p:txBody>
      </p:sp>
      <p:graphicFrame>
        <p:nvGraphicFramePr>
          <p:cNvPr id="9" name="Table 6">
            <a:extLst>
              <a:ext uri="{FF2B5EF4-FFF2-40B4-BE49-F238E27FC236}">
                <a16:creationId xmlns:a16="http://schemas.microsoft.com/office/drawing/2014/main" id="{66AA2FEE-7638-4EFE-A5F7-A6CBF4CD21E4}"/>
              </a:ext>
            </a:extLst>
          </p:cNvPr>
          <p:cNvGraphicFramePr>
            <a:graphicFrameLocks noGrp="1"/>
          </p:cNvGraphicFramePr>
          <p:nvPr>
            <p:extLst>
              <p:ext uri="{D42A27DB-BD31-4B8C-83A1-F6EECF244321}">
                <p14:modId xmlns:p14="http://schemas.microsoft.com/office/powerpoint/2010/main" val="115538173"/>
              </p:ext>
            </p:extLst>
          </p:nvPr>
        </p:nvGraphicFramePr>
        <p:xfrm>
          <a:off x="6815667" y="1366896"/>
          <a:ext cx="2006600" cy="256032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612213">
                <a:tc>
                  <a:txBody>
                    <a:bodyPr/>
                    <a:lstStyle/>
                    <a:p>
                      <a:pPr algn="l">
                        <a:buNone/>
                      </a:pPr>
                      <a:r>
                        <a:rPr lang="en-US" sz="14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calculate the perimeter of simple 2D shapes</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there are different ways of calculating the perimeter, depending on the shape</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388633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53286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Describe two ways to calculate the perimeter of this square.	</a:t>
            </a:r>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B56371F-53F4-4526-83FF-ECCEF3735A4C}"/>
              </a:ext>
            </a:extLst>
          </p:cNvPr>
          <p:cNvPicPr>
            <a:picLocks noChangeAspect="1"/>
          </p:cNvPicPr>
          <p:nvPr/>
        </p:nvPicPr>
        <p:blipFill>
          <a:blip r:embed="rId2"/>
          <a:stretch>
            <a:fillRect/>
          </a:stretch>
        </p:blipFill>
        <p:spPr>
          <a:xfrm>
            <a:off x="2649072" y="2485694"/>
            <a:ext cx="978674" cy="1251216"/>
          </a:xfrm>
          <a:prstGeom prst="rect">
            <a:avLst/>
          </a:prstGeom>
        </p:spPr>
      </p:pic>
      <p:sp>
        <p:nvSpPr>
          <p:cNvPr id="2" name="Rectangle 1">
            <a:extLst>
              <a:ext uri="{FF2B5EF4-FFF2-40B4-BE49-F238E27FC236}">
                <a16:creationId xmlns:a16="http://schemas.microsoft.com/office/drawing/2014/main" id="{B910214D-B1EF-47D4-886E-1F65AEC016CA}"/>
              </a:ext>
            </a:extLst>
          </p:cNvPr>
          <p:cNvSpPr/>
          <p:nvPr/>
        </p:nvSpPr>
        <p:spPr>
          <a:xfrm>
            <a:off x="363071" y="4044687"/>
            <a:ext cx="8108575" cy="1200329"/>
          </a:xfrm>
          <a:prstGeom prst="rect">
            <a:avLst/>
          </a:prstGeom>
        </p:spPr>
        <p:txBody>
          <a:bodyPr wrap="square">
            <a:spAutoFit/>
          </a:bodyPr>
          <a:lstStyle/>
          <a:p>
            <a:r>
              <a:rPr lang="en-GB" b="1" dirty="0">
                <a:solidFill>
                  <a:srgbClr val="DA2E41"/>
                </a:solidFill>
                <a:latin typeface="Arial" panose="020B0604020202020204" pitchFamily="34" charset="0"/>
                <a:cs typeface="Arial" panose="020B0604020202020204" pitchFamily="34" charset="0"/>
              </a:rPr>
              <a:t>The sides of a square are all the same length, so we can calculate:</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10 + 10 + 10 + 10		or		   4 x 10  </a:t>
            </a:r>
          </a:p>
          <a:p>
            <a:r>
              <a:rPr lang="en-GB" b="1" dirty="0">
                <a:solidFill>
                  <a:srgbClr val="DA2E41"/>
                </a:solidFill>
                <a:latin typeface="Arial" panose="020B0604020202020204" pitchFamily="34" charset="0"/>
                <a:cs typeface="Arial" panose="020B0604020202020204" pitchFamily="34" charset="0"/>
              </a:rPr>
              <a:t>= 40 cm							= 40 cm</a:t>
            </a:r>
            <a:endParaRPr lang="en-GB" dirty="0"/>
          </a:p>
        </p:txBody>
      </p:sp>
    </p:spTree>
    <p:extLst>
      <p:ext uri="{BB962C8B-B14F-4D97-AF65-F5344CB8AC3E}">
        <p14:creationId xmlns:p14="http://schemas.microsoft.com/office/powerpoint/2010/main" val="190519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532864"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addition (or multiplication where you can) to find the </a:t>
            </a:r>
          </a:p>
          <a:p>
            <a:r>
              <a:rPr lang="en-GB" dirty="0">
                <a:latin typeface="Arial" panose="020B0604020202020204" pitchFamily="34" charset="0"/>
                <a:cs typeface="Arial" panose="020B0604020202020204" pitchFamily="34" charset="0"/>
              </a:rPr>
              <a:t>perimeter of these shapes.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7558BE2-CC67-4125-8160-1B55728DA597}"/>
              </a:ext>
            </a:extLst>
          </p:cNvPr>
          <p:cNvPicPr>
            <a:picLocks noChangeAspect="1"/>
          </p:cNvPicPr>
          <p:nvPr/>
        </p:nvPicPr>
        <p:blipFill>
          <a:blip r:embed="rId2"/>
          <a:stretch>
            <a:fillRect/>
          </a:stretch>
        </p:blipFill>
        <p:spPr>
          <a:xfrm>
            <a:off x="430306" y="2979874"/>
            <a:ext cx="1393441" cy="898252"/>
          </a:xfrm>
          <a:prstGeom prst="rect">
            <a:avLst/>
          </a:prstGeom>
        </p:spPr>
      </p:pic>
      <p:pic>
        <p:nvPicPr>
          <p:cNvPr id="7" name="Picture 6">
            <a:extLst>
              <a:ext uri="{FF2B5EF4-FFF2-40B4-BE49-F238E27FC236}">
                <a16:creationId xmlns:a16="http://schemas.microsoft.com/office/drawing/2014/main" id="{46444AC7-C670-47E7-9929-7C276CFD9895}"/>
              </a:ext>
            </a:extLst>
          </p:cNvPr>
          <p:cNvPicPr>
            <a:picLocks noChangeAspect="1"/>
          </p:cNvPicPr>
          <p:nvPr/>
        </p:nvPicPr>
        <p:blipFill>
          <a:blip r:embed="rId3"/>
          <a:stretch>
            <a:fillRect/>
          </a:stretch>
        </p:blipFill>
        <p:spPr>
          <a:xfrm>
            <a:off x="3217296" y="2987680"/>
            <a:ext cx="2709408" cy="774116"/>
          </a:xfrm>
          <a:prstGeom prst="rect">
            <a:avLst/>
          </a:prstGeom>
        </p:spPr>
      </p:pic>
      <p:pic>
        <p:nvPicPr>
          <p:cNvPr id="8" name="Picture 7">
            <a:extLst>
              <a:ext uri="{FF2B5EF4-FFF2-40B4-BE49-F238E27FC236}">
                <a16:creationId xmlns:a16="http://schemas.microsoft.com/office/drawing/2014/main" id="{303ACDB0-1809-4379-9AE2-18AD8FAD2CF8}"/>
              </a:ext>
            </a:extLst>
          </p:cNvPr>
          <p:cNvPicPr>
            <a:picLocks noChangeAspect="1"/>
          </p:cNvPicPr>
          <p:nvPr/>
        </p:nvPicPr>
        <p:blipFill>
          <a:blip r:embed="rId4"/>
          <a:stretch>
            <a:fillRect/>
          </a:stretch>
        </p:blipFill>
        <p:spPr>
          <a:xfrm>
            <a:off x="2286002" y="4687262"/>
            <a:ext cx="1051132" cy="1201294"/>
          </a:xfrm>
          <a:prstGeom prst="rect">
            <a:avLst/>
          </a:prstGeom>
        </p:spPr>
      </p:pic>
    </p:spTree>
    <p:extLst>
      <p:ext uri="{BB962C8B-B14F-4D97-AF65-F5344CB8AC3E}">
        <p14:creationId xmlns:p14="http://schemas.microsoft.com/office/powerpoint/2010/main" val="61083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532864"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addition (or multiplication where you can) to find the </a:t>
            </a:r>
          </a:p>
          <a:p>
            <a:r>
              <a:rPr lang="en-GB" dirty="0">
                <a:latin typeface="Arial" panose="020B0604020202020204" pitchFamily="34" charset="0"/>
                <a:cs typeface="Arial" panose="020B0604020202020204" pitchFamily="34" charset="0"/>
              </a:rPr>
              <a:t>perimeter of these shapes.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7558BE2-CC67-4125-8160-1B55728DA597}"/>
              </a:ext>
            </a:extLst>
          </p:cNvPr>
          <p:cNvPicPr>
            <a:picLocks noChangeAspect="1"/>
          </p:cNvPicPr>
          <p:nvPr/>
        </p:nvPicPr>
        <p:blipFill>
          <a:blip r:embed="rId2"/>
          <a:stretch>
            <a:fillRect/>
          </a:stretch>
        </p:blipFill>
        <p:spPr>
          <a:xfrm>
            <a:off x="430306" y="2979874"/>
            <a:ext cx="1393441" cy="898252"/>
          </a:xfrm>
          <a:prstGeom prst="rect">
            <a:avLst/>
          </a:prstGeom>
        </p:spPr>
      </p:pic>
      <p:pic>
        <p:nvPicPr>
          <p:cNvPr id="7" name="Picture 6">
            <a:extLst>
              <a:ext uri="{FF2B5EF4-FFF2-40B4-BE49-F238E27FC236}">
                <a16:creationId xmlns:a16="http://schemas.microsoft.com/office/drawing/2014/main" id="{46444AC7-C670-47E7-9929-7C276CFD9895}"/>
              </a:ext>
            </a:extLst>
          </p:cNvPr>
          <p:cNvPicPr>
            <a:picLocks noChangeAspect="1"/>
          </p:cNvPicPr>
          <p:nvPr/>
        </p:nvPicPr>
        <p:blipFill>
          <a:blip r:embed="rId3"/>
          <a:stretch>
            <a:fillRect/>
          </a:stretch>
        </p:blipFill>
        <p:spPr>
          <a:xfrm>
            <a:off x="3217296" y="2987680"/>
            <a:ext cx="2709408" cy="774116"/>
          </a:xfrm>
          <a:prstGeom prst="rect">
            <a:avLst/>
          </a:prstGeom>
        </p:spPr>
      </p:pic>
      <p:pic>
        <p:nvPicPr>
          <p:cNvPr id="8" name="Picture 7">
            <a:extLst>
              <a:ext uri="{FF2B5EF4-FFF2-40B4-BE49-F238E27FC236}">
                <a16:creationId xmlns:a16="http://schemas.microsoft.com/office/drawing/2014/main" id="{303ACDB0-1809-4379-9AE2-18AD8FAD2CF8}"/>
              </a:ext>
            </a:extLst>
          </p:cNvPr>
          <p:cNvPicPr>
            <a:picLocks noChangeAspect="1"/>
          </p:cNvPicPr>
          <p:nvPr/>
        </p:nvPicPr>
        <p:blipFill>
          <a:blip r:embed="rId4"/>
          <a:stretch>
            <a:fillRect/>
          </a:stretch>
        </p:blipFill>
        <p:spPr>
          <a:xfrm>
            <a:off x="2286002" y="4687262"/>
            <a:ext cx="1051132" cy="1201294"/>
          </a:xfrm>
          <a:prstGeom prst="rect">
            <a:avLst/>
          </a:prstGeom>
        </p:spPr>
      </p:pic>
      <p:sp>
        <p:nvSpPr>
          <p:cNvPr id="9" name="Rectangle 8">
            <a:extLst>
              <a:ext uri="{FF2B5EF4-FFF2-40B4-BE49-F238E27FC236}">
                <a16:creationId xmlns:a16="http://schemas.microsoft.com/office/drawing/2014/main" id="{7727F5DB-F10E-44DE-AC3B-A6FF3F32850C}"/>
              </a:ext>
            </a:extLst>
          </p:cNvPr>
          <p:cNvSpPr/>
          <p:nvPr/>
        </p:nvSpPr>
        <p:spPr>
          <a:xfrm>
            <a:off x="618566" y="4012015"/>
            <a:ext cx="2598730" cy="400110"/>
          </a:xfrm>
          <a:prstGeom prst="rect">
            <a:avLst/>
          </a:prstGeom>
        </p:spPr>
        <p:txBody>
          <a:bodyPr wrap="square">
            <a:spAutoFit/>
          </a:bodyPr>
          <a:lstStyle/>
          <a:p>
            <a:r>
              <a:rPr lang="en-GB" sz="2000" b="1" dirty="0">
                <a:solidFill>
                  <a:srgbClr val="DA2E41"/>
                </a:solidFill>
                <a:latin typeface="Arial" panose="020B0604020202020204" pitchFamily="34" charset="0"/>
                <a:cs typeface="Arial" panose="020B0604020202020204" pitchFamily="34" charset="0"/>
              </a:rPr>
              <a:t>9cm x 4 = </a:t>
            </a:r>
            <a:r>
              <a:rPr lang="en-GB" sz="2000" b="1" u="sng" dirty="0">
                <a:solidFill>
                  <a:srgbClr val="DA2E41"/>
                </a:solidFill>
                <a:latin typeface="Arial" panose="020B0604020202020204" pitchFamily="34" charset="0"/>
                <a:cs typeface="Arial" panose="020B0604020202020204" pitchFamily="34" charset="0"/>
              </a:rPr>
              <a:t>36 cm</a:t>
            </a:r>
          </a:p>
        </p:txBody>
      </p:sp>
      <p:sp>
        <p:nvSpPr>
          <p:cNvPr id="10" name="Rectangle 9">
            <a:extLst>
              <a:ext uri="{FF2B5EF4-FFF2-40B4-BE49-F238E27FC236}">
                <a16:creationId xmlns:a16="http://schemas.microsoft.com/office/drawing/2014/main" id="{0DF6CD0E-C645-4AC6-BC68-2FB41B4B374C}"/>
              </a:ext>
            </a:extLst>
          </p:cNvPr>
          <p:cNvSpPr/>
          <p:nvPr/>
        </p:nvSpPr>
        <p:spPr>
          <a:xfrm>
            <a:off x="4025154" y="3825566"/>
            <a:ext cx="4500280" cy="1015663"/>
          </a:xfrm>
          <a:prstGeom prst="rect">
            <a:avLst/>
          </a:prstGeom>
        </p:spPr>
        <p:txBody>
          <a:bodyPr wrap="square">
            <a:spAutoFit/>
          </a:bodyPr>
          <a:lstStyle/>
          <a:p>
            <a:r>
              <a:rPr lang="en-GB" sz="2000" b="1" dirty="0">
                <a:solidFill>
                  <a:srgbClr val="DA2E41"/>
                </a:solidFill>
                <a:latin typeface="Arial" panose="020B0604020202020204" pitchFamily="34" charset="0"/>
                <a:cs typeface="Arial" panose="020B0604020202020204" pitchFamily="34" charset="0"/>
              </a:rPr>
              <a:t>     15 cm x 2 = 30 cm</a:t>
            </a:r>
          </a:p>
          <a:p>
            <a:r>
              <a:rPr lang="en-GB" sz="2000" b="1" dirty="0">
                <a:solidFill>
                  <a:srgbClr val="DA2E41"/>
                </a:solidFill>
                <a:latin typeface="Arial" panose="020B0604020202020204" pitchFamily="34" charset="0"/>
                <a:cs typeface="Arial" panose="020B0604020202020204" pitchFamily="34" charset="0"/>
              </a:rPr>
              <a:t>        3cm x 2 = 6cm</a:t>
            </a:r>
          </a:p>
          <a:p>
            <a:r>
              <a:rPr lang="en-GB" sz="2000" b="1" dirty="0">
                <a:solidFill>
                  <a:srgbClr val="DA2E41"/>
                </a:solidFill>
                <a:latin typeface="Arial" panose="020B0604020202020204" pitchFamily="34" charset="0"/>
                <a:cs typeface="Arial" panose="020B0604020202020204" pitchFamily="34" charset="0"/>
              </a:rPr>
              <a:t>30 cm + 6cm = </a:t>
            </a:r>
            <a:r>
              <a:rPr lang="en-GB" sz="2000" b="1" u="sng" dirty="0">
                <a:solidFill>
                  <a:srgbClr val="DA2E41"/>
                </a:solidFill>
                <a:latin typeface="Arial" panose="020B0604020202020204" pitchFamily="34" charset="0"/>
                <a:cs typeface="Arial" panose="020B0604020202020204" pitchFamily="34" charset="0"/>
              </a:rPr>
              <a:t>36cm</a:t>
            </a:r>
          </a:p>
        </p:txBody>
      </p:sp>
      <p:sp>
        <p:nvSpPr>
          <p:cNvPr id="11" name="Rectangle 10">
            <a:extLst>
              <a:ext uri="{FF2B5EF4-FFF2-40B4-BE49-F238E27FC236}">
                <a16:creationId xmlns:a16="http://schemas.microsoft.com/office/drawing/2014/main" id="{8CC68B18-9DA6-4FB4-B9D6-55517E18E788}"/>
              </a:ext>
            </a:extLst>
          </p:cNvPr>
          <p:cNvSpPr/>
          <p:nvPr/>
        </p:nvSpPr>
        <p:spPr>
          <a:xfrm>
            <a:off x="3445456" y="5239391"/>
            <a:ext cx="2481248" cy="400110"/>
          </a:xfrm>
          <a:prstGeom prst="rect">
            <a:avLst/>
          </a:prstGeom>
        </p:spPr>
        <p:txBody>
          <a:bodyPr wrap="square">
            <a:spAutoFit/>
          </a:bodyPr>
          <a:lstStyle/>
          <a:p>
            <a:r>
              <a:rPr lang="en-GB" sz="2000" b="1" dirty="0">
                <a:solidFill>
                  <a:srgbClr val="DA2E41"/>
                </a:solidFill>
                <a:latin typeface="Arial" panose="020B0604020202020204" pitchFamily="34" charset="0"/>
                <a:cs typeface="Arial" panose="020B0604020202020204" pitchFamily="34" charset="0"/>
              </a:rPr>
              <a:t>4cm x 6 = </a:t>
            </a:r>
            <a:r>
              <a:rPr lang="en-GB" sz="2000" b="1" u="sng" dirty="0">
                <a:solidFill>
                  <a:srgbClr val="DA2E41"/>
                </a:solidFill>
                <a:latin typeface="Arial" panose="020B0604020202020204" pitchFamily="34" charset="0"/>
                <a:cs typeface="Arial" panose="020B0604020202020204" pitchFamily="34" charset="0"/>
              </a:rPr>
              <a:t>24 cm</a:t>
            </a:r>
          </a:p>
        </p:txBody>
      </p:sp>
    </p:spTree>
    <p:extLst>
      <p:ext uri="{BB962C8B-B14F-4D97-AF65-F5344CB8AC3E}">
        <p14:creationId xmlns:p14="http://schemas.microsoft.com/office/powerpoint/2010/main" val="55908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963170"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length of the missing side?</a:t>
            </a:r>
          </a:p>
          <a:p>
            <a:r>
              <a:rPr lang="en-GB" dirty="0">
                <a:latin typeface="Arial" panose="020B0604020202020204" pitchFamily="34" charset="0"/>
                <a:cs typeface="Arial" panose="020B0604020202020204" pitchFamily="34" charset="0"/>
              </a:rPr>
              <a:t>How do you know?</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7DBAFD0-2938-4B12-AF07-1E4E6669928A}"/>
              </a:ext>
            </a:extLst>
          </p:cNvPr>
          <p:cNvPicPr>
            <a:picLocks noChangeAspect="1"/>
          </p:cNvPicPr>
          <p:nvPr/>
        </p:nvPicPr>
        <p:blipFill>
          <a:blip r:embed="rId2"/>
          <a:stretch>
            <a:fillRect/>
          </a:stretch>
        </p:blipFill>
        <p:spPr>
          <a:xfrm>
            <a:off x="1127180" y="2354618"/>
            <a:ext cx="4874484" cy="1306449"/>
          </a:xfrm>
          <a:prstGeom prst="rect">
            <a:avLst/>
          </a:prstGeom>
        </p:spPr>
      </p:pic>
    </p:spTree>
    <p:extLst>
      <p:ext uri="{BB962C8B-B14F-4D97-AF65-F5344CB8AC3E}">
        <p14:creationId xmlns:p14="http://schemas.microsoft.com/office/powerpoint/2010/main" val="215533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length of the missing side?</a:t>
            </a:r>
          </a:p>
          <a:p>
            <a:r>
              <a:rPr lang="en-GB" dirty="0">
                <a:latin typeface="Arial" panose="020B0604020202020204" pitchFamily="34" charset="0"/>
                <a:cs typeface="Arial" panose="020B0604020202020204" pitchFamily="34" charset="0"/>
              </a:rPr>
              <a:t>How do you know?</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We know that the opposite side to </a:t>
            </a:r>
          </a:p>
          <a:p>
            <a:r>
              <a:rPr lang="en-GB" b="1" dirty="0">
                <a:solidFill>
                  <a:srgbClr val="DA2E41"/>
                </a:solidFill>
                <a:latin typeface="Arial" panose="020B0604020202020204" pitchFamily="34" charset="0"/>
                <a:cs typeface="Arial" panose="020B0604020202020204" pitchFamily="34" charset="0"/>
              </a:rPr>
              <a:t>the 9cm side is also 9cm. </a:t>
            </a:r>
          </a:p>
          <a:p>
            <a:r>
              <a:rPr lang="en-GB" b="1" dirty="0">
                <a:solidFill>
                  <a:srgbClr val="DA2E41"/>
                </a:solidFill>
                <a:latin typeface="Arial" panose="020B0604020202020204" pitchFamily="34" charset="0"/>
                <a:cs typeface="Arial" panose="020B0604020202020204" pitchFamily="34" charset="0"/>
              </a:rPr>
              <a:t>Both of these sides total 18cm.</a:t>
            </a:r>
          </a:p>
          <a:p>
            <a:r>
              <a:rPr lang="en-GB" b="1" dirty="0">
                <a:solidFill>
                  <a:srgbClr val="DA2E41"/>
                </a:solidFill>
                <a:latin typeface="Arial" panose="020B0604020202020204" pitchFamily="34" charset="0"/>
                <a:cs typeface="Arial" panose="020B0604020202020204" pitchFamily="34" charset="0"/>
              </a:rPr>
              <a:t>This means that if we subtract 18cm from the perimeter we will be left with the total of the other two sides. 26 – 18 = 8cm, so both sides equal 8cm in total.</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If we then divide 8 by 2, we get the length</a:t>
            </a:r>
          </a:p>
          <a:p>
            <a:r>
              <a:rPr lang="en-GB" b="1" dirty="0">
                <a:solidFill>
                  <a:srgbClr val="DA2E41"/>
                </a:solidFill>
                <a:latin typeface="Arial" panose="020B0604020202020204" pitchFamily="34" charset="0"/>
                <a:cs typeface="Arial" panose="020B0604020202020204" pitchFamily="34" charset="0"/>
              </a:rPr>
              <a:t>									of one of the unknown sides. 8 ÷ 2 = 4cm,</a:t>
            </a:r>
          </a:p>
          <a:p>
            <a:r>
              <a:rPr lang="en-GB" b="1" dirty="0">
                <a:solidFill>
                  <a:srgbClr val="DA2E41"/>
                </a:solidFill>
                <a:latin typeface="Arial" panose="020B0604020202020204" pitchFamily="34" charset="0"/>
                <a:cs typeface="Arial" panose="020B0604020202020204" pitchFamily="34" charset="0"/>
              </a:rPr>
              <a:t>									so the missing side is 4cm in length.</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7DBAFD0-2938-4B12-AF07-1E4E6669928A}"/>
              </a:ext>
            </a:extLst>
          </p:cNvPr>
          <p:cNvPicPr>
            <a:picLocks noChangeAspect="1"/>
          </p:cNvPicPr>
          <p:nvPr/>
        </p:nvPicPr>
        <p:blipFill>
          <a:blip r:embed="rId2"/>
          <a:stretch>
            <a:fillRect/>
          </a:stretch>
        </p:blipFill>
        <p:spPr>
          <a:xfrm>
            <a:off x="1127180" y="2354618"/>
            <a:ext cx="4874484" cy="1306449"/>
          </a:xfrm>
          <a:prstGeom prst="rect">
            <a:avLst/>
          </a:prstGeom>
        </p:spPr>
      </p:pic>
      <p:pic>
        <p:nvPicPr>
          <p:cNvPr id="8" name="Picture 7">
            <a:extLst>
              <a:ext uri="{FF2B5EF4-FFF2-40B4-BE49-F238E27FC236}">
                <a16:creationId xmlns:a16="http://schemas.microsoft.com/office/drawing/2014/main" id="{E58F6033-0BAE-4B71-B5F9-732C0C68F845}"/>
              </a:ext>
            </a:extLst>
          </p:cNvPr>
          <p:cNvPicPr>
            <a:picLocks noChangeAspect="1"/>
          </p:cNvPicPr>
          <p:nvPr/>
        </p:nvPicPr>
        <p:blipFill>
          <a:blip r:embed="rId3"/>
          <a:stretch>
            <a:fillRect/>
          </a:stretch>
        </p:blipFill>
        <p:spPr>
          <a:xfrm>
            <a:off x="4388849" y="3516745"/>
            <a:ext cx="3627971" cy="1111270"/>
          </a:xfrm>
          <a:prstGeom prst="rect">
            <a:avLst/>
          </a:prstGeom>
        </p:spPr>
      </p:pic>
      <p:pic>
        <p:nvPicPr>
          <p:cNvPr id="10" name="Picture 9">
            <a:extLst>
              <a:ext uri="{FF2B5EF4-FFF2-40B4-BE49-F238E27FC236}">
                <a16:creationId xmlns:a16="http://schemas.microsoft.com/office/drawing/2014/main" id="{CD1578FF-3A60-4F43-BC95-E6DC5D3C10C2}"/>
              </a:ext>
            </a:extLst>
          </p:cNvPr>
          <p:cNvPicPr>
            <a:picLocks noChangeAspect="1"/>
          </p:cNvPicPr>
          <p:nvPr/>
        </p:nvPicPr>
        <p:blipFill>
          <a:blip r:embed="rId4"/>
          <a:stretch>
            <a:fillRect/>
          </a:stretch>
        </p:blipFill>
        <p:spPr>
          <a:xfrm>
            <a:off x="177800" y="5168267"/>
            <a:ext cx="3582215" cy="1080224"/>
          </a:xfrm>
          <a:prstGeom prst="rect">
            <a:avLst/>
          </a:prstGeom>
        </p:spPr>
      </p:pic>
    </p:spTree>
    <p:extLst>
      <p:ext uri="{BB962C8B-B14F-4D97-AF65-F5344CB8AC3E}">
        <p14:creationId xmlns:p14="http://schemas.microsoft.com/office/powerpoint/2010/main" val="731882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53286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length of the missing side?</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06D707B-1650-43D3-84C9-0213E42DFA5C}"/>
              </a:ext>
            </a:extLst>
          </p:cNvPr>
          <p:cNvPicPr>
            <a:picLocks noChangeAspect="1"/>
          </p:cNvPicPr>
          <p:nvPr/>
        </p:nvPicPr>
        <p:blipFill>
          <a:blip r:embed="rId2"/>
          <a:stretch>
            <a:fillRect/>
          </a:stretch>
        </p:blipFill>
        <p:spPr>
          <a:xfrm>
            <a:off x="2043954" y="2337215"/>
            <a:ext cx="2528046" cy="1493362"/>
          </a:xfrm>
          <a:prstGeom prst="rect">
            <a:avLst/>
          </a:prstGeom>
        </p:spPr>
      </p:pic>
    </p:spTree>
    <p:extLst>
      <p:ext uri="{BB962C8B-B14F-4D97-AF65-F5344CB8AC3E}">
        <p14:creationId xmlns:p14="http://schemas.microsoft.com/office/powerpoint/2010/main" val="379173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532864"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length of the missing side?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lvl="4"/>
            <a:r>
              <a:rPr lang="en-GB" b="1" dirty="0">
                <a:solidFill>
                  <a:srgbClr val="DA2E41"/>
                </a:solidFill>
                <a:latin typeface="Arial" panose="020B0604020202020204" pitchFamily="34" charset="0"/>
                <a:cs typeface="Arial" panose="020B0604020202020204" pitchFamily="34" charset="0"/>
              </a:rPr>
              <a:t>   52 – (6 + 6) </a:t>
            </a:r>
          </a:p>
          <a:p>
            <a:pPr lvl="4"/>
            <a:r>
              <a:rPr lang="en-GB" b="1" dirty="0">
                <a:solidFill>
                  <a:srgbClr val="DA2E41"/>
                </a:solidFill>
                <a:latin typeface="Arial" panose="020B0604020202020204" pitchFamily="34" charset="0"/>
                <a:cs typeface="Arial" panose="020B0604020202020204" pitchFamily="34" charset="0"/>
              </a:rPr>
              <a:t>= 52 – 12</a:t>
            </a:r>
          </a:p>
          <a:p>
            <a:pPr lvl="4"/>
            <a:r>
              <a:rPr lang="en-GB" b="1" dirty="0">
                <a:solidFill>
                  <a:srgbClr val="DA2E41"/>
                </a:solidFill>
                <a:latin typeface="Arial" panose="020B0604020202020204" pitchFamily="34" charset="0"/>
                <a:cs typeface="Arial" panose="020B0604020202020204" pitchFamily="34" charset="0"/>
              </a:rPr>
              <a:t>= 40</a:t>
            </a:r>
          </a:p>
          <a:p>
            <a:pPr lvl="4"/>
            <a:endParaRPr lang="en-GB" b="1" dirty="0">
              <a:solidFill>
                <a:srgbClr val="DA2E41"/>
              </a:solidFill>
              <a:latin typeface="Arial" panose="020B0604020202020204" pitchFamily="34" charset="0"/>
              <a:cs typeface="Arial" panose="020B0604020202020204" pitchFamily="34" charset="0"/>
            </a:endParaRPr>
          </a:p>
          <a:p>
            <a:pPr lvl="4"/>
            <a:r>
              <a:rPr lang="en-GB" b="1" dirty="0">
                <a:solidFill>
                  <a:srgbClr val="DA2E41"/>
                </a:solidFill>
                <a:latin typeface="Arial" panose="020B0604020202020204" pitchFamily="34" charset="0"/>
                <a:cs typeface="Arial" panose="020B0604020202020204" pitchFamily="34" charset="0"/>
              </a:rPr>
              <a:t>   40 ÷ 2 </a:t>
            </a:r>
          </a:p>
          <a:p>
            <a:pPr lvl="4"/>
            <a:r>
              <a:rPr lang="en-GB" b="1" dirty="0">
                <a:solidFill>
                  <a:srgbClr val="DA2E41"/>
                </a:solidFill>
                <a:latin typeface="Arial" panose="020B0604020202020204" pitchFamily="34" charset="0"/>
                <a:cs typeface="Arial" panose="020B0604020202020204" pitchFamily="34" charset="0"/>
              </a:rPr>
              <a:t>= 20</a:t>
            </a:r>
          </a:p>
          <a:p>
            <a:pPr lvl="4"/>
            <a:r>
              <a:rPr lang="en-GB" b="1" dirty="0">
                <a:solidFill>
                  <a:srgbClr val="DA2E41"/>
                </a:solidFill>
                <a:latin typeface="Arial" panose="020B0604020202020204" pitchFamily="34" charset="0"/>
                <a:cs typeface="Arial" panose="020B0604020202020204" pitchFamily="34" charset="0"/>
              </a:rPr>
              <a:t>So the length of the missing side is 20cm</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06D707B-1650-43D3-84C9-0213E42DFA5C}"/>
              </a:ext>
            </a:extLst>
          </p:cNvPr>
          <p:cNvPicPr>
            <a:picLocks noChangeAspect="1"/>
          </p:cNvPicPr>
          <p:nvPr/>
        </p:nvPicPr>
        <p:blipFill>
          <a:blip r:embed="rId2"/>
          <a:stretch>
            <a:fillRect/>
          </a:stretch>
        </p:blipFill>
        <p:spPr>
          <a:xfrm>
            <a:off x="2043954" y="2337215"/>
            <a:ext cx="2528046" cy="1493362"/>
          </a:xfrm>
          <a:prstGeom prst="rect">
            <a:avLst/>
          </a:prstGeom>
        </p:spPr>
      </p:pic>
    </p:spTree>
    <p:extLst>
      <p:ext uri="{BB962C8B-B14F-4D97-AF65-F5344CB8AC3E}">
        <p14:creationId xmlns:p14="http://schemas.microsoft.com/office/powerpoint/2010/main" val="326479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963170"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length of the missing side?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275C74C-800D-4376-BB76-3D54CA3A1B23}"/>
              </a:ext>
            </a:extLst>
          </p:cNvPr>
          <p:cNvPicPr>
            <a:picLocks noChangeAspect="1"/>
          </p:cNvPicPr>
          <p:nvPr/>
        </p:nvPicPr>
        <p:blipFill>
          <a:blip r:embed="rId2"/>
          <a:stretch>
            <a:fillRect/>
          </a:stretch>
        </p:blipFill>
        <p:spPr>
          <a:xfrm>
            <a:off x="1721224" y="2364850"/>
            <a:ext cx="3411784" cy="1705892"/>
          </a:xfrm>
          <a:prstGeom prst="rect">
            <a:avLst/>
          </a:prstGeom>
        </p:spPr>
      </p:pic>
    </p:spTree>
    <p:extLst>
      <p:ext uri="{BB962C8B-B14F-4D97-AF65-F5344CB8AC3E}">
        <p14:creationId xmlns:p14="http://schemas.microsoft.com/office/powerpoint/2010/main" val="325544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963170"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the length of the missing side?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This is a bit of a trick question – but one with a helpful reason behind it.</a:t>
            </a:r>
          </a:p>
          <a:p>
            <a:r>
              <a:rPr lang="en-GB" b="1" dirty="0">
                <a:solidFill>
                  <a:srgbClr val="DA2E41"/>
                </a:solidFill>
                <a:latin typeface="Arial" panose="020B0604020202020204" pitchFamily="34" charset="0"/>
                <a:cs typeface="Arial" panose="020B0604020202020204" pitchFamily="34" charset="0"/>
              </a:rPr>
              <a:t>To calculate the length of a missing side here, we need to know the perimeter (which is given) and one of the other side lengths. Unfortunately, we aren’t given any of the side lengths at all and so we </a:t>
            </a:r>
            <a:r>
              <a:rPr lang="en-GB" b="1" u="sng" dirty="0">
                <a:solidFill>
                  <a:srgbClr val="DA2E41"/>
                </a:solidFill>
                <a:latin typeface="Arial" panose="020B0604020202020204" pitchFamily="34" charset="0"/>
                <a:cs typeface="Arial" panose="020B0604020202020204" pitchFamily="34" charset="0"/>
              </a:rPr>
              <a:t>can’t</a:t>
            </a:r>
            <a:r>
              <a:rPr lang="en-GB" b="1" dirty="0">
                <a:solidFill>
                  <a:srgbClr val="DA2E41"/>
                </a:solidFill>
                <a:latin typeface="Arial" panose="020B0604020202020204" pitchFamily="34" charset="0"/>
                <a:cs typeface="Arial" panose="020B0604020202020204" pitchFamily="34" charset="0"/>
              </a:rPr>
              <a:t> calculate the missing side length as we do not have enough information! By being given trick questions like this, it should help you to think through what you need to be able to calculate an answer rather than just thinking you can automatically find the answer, just because someone has asked you a question!</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275C74C-800D-4376-BB76-3D54CA3A1B23}"/>
              </a:ext>
            </a:extLst>
          </p:cNvPr>
          <p:cNvPicPr>
            <a:picLocks noChangeAspect="1"/>
          </p:cNvPicPr>
          <p:nvPr/>
        </p:nvPicPr>
        <p:blipFill>
          <a:blip r:embed="rId2"/>
          <a:stretch>
            <a:fillRect/>
          </a:stretch>
        </p:blipFill>
        <p:spPr>
          <a:xfrm>
            <a:off x="1721224" y="2364850"/>
            <a:ext cx="3411784" cy="1705892"/>
          </a:xfrm>
          <a:prstGeom prst="rect">
            <a:avLst/>
          </a:prstGeom>
        </p:spPr>
      </p:pic>
    </p:spTree>
    <p:extLst>
      <p:ext uri="{BB962C8B-B14F-4D97-AF65-F5344CB8AC3E}">
        <p14:creationId xmlns:p14="http://schemas.microsoft.com/office/powerpoint/2010/main" val="2222471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77800" y="1808585"/>
            <a:ext cx="6488911"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Draw two shapes that you only need to know </a:t>
            </a:r>
            <a:r>
              <a:rPr lang="en-GB" u="sng" dirty="0">
                <a:latin typeface="Arial" panose="020B0604020202020204" pitchFamily="34" charset="0"/>
                <a:cs typeface="Arial" panose="020B0604020202020204" pitchFamily="34" charset="0"/>
              </a:rPr>
              <a:t>one side length</a:t>
            </a:r>
            <a:r>
              <a:rPr lang="en-GB" dirty="0">
                <a:latin typeface="Arial" panose="020B0604020202020204" pitchFamily="34" charset="0"/>
                <a:cs typeface="Arial" panose="020B0604020202020204" pitchFamily="34" charset="0"/>
              </a:rPr>
              <a:t> of to be able to calculate their perimeter.</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Draw two shapes that you only need to know </a:t>
            </a:r>
            <a:r>
              <a:rPr lang="en-GB" u="sng" dirty="0">
                <a:latin typeface="Arial" panose="020B0604020202020204" pitchFamily="34" charset="0"/>
                <a:cs typeface="Arial" panose="020B0604020202020204" pitchFamily="34" charset="0"/>
              </a:rPr>
              <a:t>two side lengths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of to be able to calculate their perimeter.</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5:</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30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1" y="1753215"/>
            <a:ext cx="868078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one is different?</a:t>
            </a:r>
          </a:p>
        </p:txBody>
      </p:sp>
      <p:sp>
        <p:nvSpPr>
          <p:cNvPr id="2" name="Rectangle: Rounded Corners 1">
            <a:extLst>
              <a:ext uri="{FF2B5EF4-FFF2-40B4-BE49-F238E27FC236}">
                <a16:creationId xmlns:a16="http://schemas.microsoft.com/office/drawing/2014/main" id="{247FB583-3384-45B9-A852-5F44C6B97A2C}"/>
              </a:ext>
            </a:extLst>
          </p:cNvPr>
          <p:cNvSpPr/>
          <p:nvPr/>
        </p:nvSpPr>
        <p:spPr>
          <a:xfrm>
            <a:off x="974040" y="2232299"/>
            <a:ext cx="4848535" cy="847077"/>
          </a:xfrm>
          <a:prstGeom prst="roundRect">
            <a:avLst/>
          </a:prstGeom>
          <a:solidFill>
            <a:srgbClr val="388C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The length of a fence that goes all the way around a park</a:t>
            </a:r>
          </a:p>
        </p:txBody>
      </p:sp>
      <p:sp>
        <p:nvSpPr>
          <p:cNvPr id="12" name="Rectangle: Rounded Corners 11">
            <a:extLst>
              <a:ext uri="{FF2B5EF4-FFF2-40B4-BE49-F238E27FC236}">
                <a16:creationId xmlns:a16="http://schemas.microsoft.com/office/drawing/2014/main" id="{6CFB24FC-ACAD-4B8E-A4AA-234E6AC72E37}"/>
              </a:ext>
            </a:extLst>
          </p:cNvPr>
          <p:cNvSpPr/>
          <p:nvPr/>
        </p:nvSpPr>
        <p:spPr>
          <a:xfrm>
            <a:off x="974040" y="3189128"/>
            <a:ext cx="4848535" cy="847077"/>
          </a:xfrm>
          <a:prstGeom prst="roundRect">
            <a:avLst/>
          </a:prstGeom>
          <a:solidFill>
            <a:srgbClr val="388C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The distance Georgia runs when she runs once around a running track.</a:t>
            </a:r>
          </a:p>
        </p:txBody>
      </p:sp>
      <p:sp>
        <p:nvSpPr>
          <p:cNvPr id="13" name="Rectangle: Rounded Corners 12">
            <a:extLst>
              <a:ext uri="{FF2B5EF4-FFF2-40B4-BE49-F238E27FC236}">
                <a16:creationId xmlns:a16="http://schemas.microsoft.com/office/drawing/2014/main" id="{285A9F74-73EC-4C3F-92C4-DB02877CAFE1}"/>
              </a:ext>
            </a:extLst>
          </p:cNvPr>
          <p:cNvSpPr/>
          <p:nvPr/>
        </p:nvSpPr>
        <p:spPr>
          <a:xfrm>
            <a:off x="974040" y="4145958"/>
            <a:ext cx="4848535" cy="520172"/>
          </a:xfrm>
          <a:prstGeom prst="roundRect">
            <a:avLst/>
          </a:prstGeom>
          <a:solidFill>
            <a:srgbClr val="DA2E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ADF47"/>
                </a:solidFill>
                <a:latin typeface="Arial" panose="020B0604020202020204" pitchFamily="34" charset="0"/>
                <a:cs typeface="Arial" panose="020B0604020202020204" pitchFamily="34" charset="0"/>
              </a:rPr>
              <a:t>The height of an apple tree.</a:t>
            </a:r>
          </a:p>
        </p:txBody>
      </p:sp>
      <p:sp>
        <p:nvSpPr>
          <p:cNvPr id="14" name="Rectangle: Rounded Corners 13">
            <a:extLst>
              <a:ext uri="{FF2B5EF4-FFF2-40B4-BE49-F238E27FC236}">
                <a16:creationId xmlns:a16="http://schemas.microsoft.com/office/drawing/2014/main" id="{11E0092C-4693-4E3C-B719-067DB31A173E}"/>
              </a:ext>
            </a:extLst>
          </p:cNvPr>
          <p:cNvSpPr/>
          <p:nvPr/>
        </p:nvSpPr>
        <p:spPr>
          <a:xfrm>
            <a:off x="974040" y="4839197"/>
            <a:ext cx="4848535" cy="520172"/>
          </a:xfrm>
          <a:prstGeom prst="roundRect">
            <a:avLst/>
          </a:prstGeom>
          <a:solidFill>
            <a:srgbClr val="388C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The distance around a maths book.</a:t>
            </a:r>
          </a:p>
        </p:txBody>
      </p:sp>
      <p:sp>
        <p:nvSpPr>
          <p:cNvPr id="15" name="Rectangle: Rounded Corners 14">
            <a:extLst>
              <a:ext uri="{FF2B5EF4-FFF2-40B4-BE49-F238E27FC236}">
                <a16:creationId xmlns:a16="http://schemas.microsoft.com/office/drawing/2014/main" id="{B0D8B6B8-0C76-4CFF-BB31-5B9079D23B61}"/>
              </a:ext>
            </a:extLst>
          </p:cNvPr>
          <p:cNvSpPr/>
          <p:nvPr/>
        </p:nvSpPr>
        <p:spPr>
          <a:xfrm>
            <a:off x="349625" y="5532436"/>
            <a:ext cx="5486399" cy="787682"/>
          </a:xfrm>
          <a:prstGeom prst="roundRect">
            <a:avLst/>
          </a:prstGeom>
          <a:solidFill>
            <a:srgbClr val="388C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The length of the white line that is painted around the outside of a football pitch.</a:t>
            </a:r>
          </a:p>
        </p:txBody>
      </p:sp>
      <p:sp>
        <p:nvSpPr>
          <p:cNvPr id="16" name="Rectangle 15">
            <a:extLst>
              <a:ext uri="{FF2B5EF4-FFF2-40B4-BE49-F238E27FC236}">
                <a16:creationId xmlns:a16="http://schemas.microsoft.com/office/drawing/2014/main" id="{17827CD3-8AC1-4F4B-AACD-8B5BE209E142}"/>
              </a:ext>
            </a:extLst>
          </p:cNvPr>
          <p:cNvSpPr/>
          <p:nvPr/>
        </p:nvSpPr>
        <p:spPr>
          <a:xfrm>
            <a:off x="6051176" y="3883190"/>
            <a:ext cx="2944906" cy="2585323"/>
          </a:xfrm>
          <a:prstGeom prst="rect">
            <a:avLst/>
          </a:prstGeom>
        </p:spPr>
        <p:txBody>
          <a:bodyPr wrap="square">
            <a:spAutoFit/>
          </a:bodyPr>
          <a:lstStyle/>
          <a:p>
            <a:r>
              <a:rPr lang="en-GB" b="1" dirty="0">
                <a:solidFill>
                  <a:srgbClr val="DA2E41"/>
                </a:solidFill>
                <a:latin typeface="Arial" panose="020B0604020202020204" pitchFamily="34" charset="0"/>
                <a:cs typeface="Arial" panose="020B0604020202020204" pitchFamily="34" charset="0"/>
              </a:rPr>
              <a:t>The odd one out is the height of an apple tree.</a:t>
            </a:r>
          </a:p>
          <a:p>
            <a:r>
              <a:rPr lang="en-GB" b="1" dirty="0">
                <a:solidFill>
                  <a:srgbClr val="DA2E41"/>
                </a:solidFill>
                <a:latin typeface="Arial" panose="020B0604020202020204" pitchFamily="34" charset="0"/>
                <a:cs typeface="Arial" panose="020B0604020202020204" pitchFamily="34" charset="0"/>
              </a:rPr>
              <a:t>All the other measurements are examples of perimeter – the distance around the outside of a shape.</a:t>
            </a:r>
          </a:p>
          <a:p>
            <a:r>
              <a:rPr lang="en-GB" b="1" dirty="0">
                <a:solidFill>
                  <a:srgbClr val="DA2E41"/>
                </a:solidFill>
                <a:latin typeface="Arial" panose="020B0604020202020204" pitchFamily="34" charset="0"/>
                <a:cs typeface="Arial" panose="020B0604020202020204" pitchFamily="34" charset="0"/>
              </a:rPr>
              <a:t> </a:t>
            </a:r>
          </a:p>
          <a:p>
            <a:endParaRPr lang="en-GB" b="1" dirty="0">
              <a:solidFill>
                <a:srgbClr val="DA2E41"/>
              </a:solidFill>
              <a:latin typeface="Arial" panose="020B0604020202020204" pitchFamily="34" charset="0"/>
              <a:cs typeface="Arial" panose="020B0604020202020204" pitchFamily="34" charset="0"/>
            </a:endParaRPr>
          </a:p>
        </p:txBody>
      </p:sp>
      <p:graphicFrame>
        <p:nvGraphicFramePr>
          <p:cNvPr id="10" name="Table 6">
            <a:extLst>
              <a:ext uri="{FF2B5EF4-FFF2-40B4-BE49-F238E27FC236}">
                <a16:creationId xmlns:a16="http://schemas.microsoft.com/office/drawing/2014/main" id="{03608E53-9B2B-49E9-9DDA-551C6EC1B0CF}"/>
              </a:ext>
            </a:extLst>
          </p:cNvPr>
          <p:cNvGraphicFramePr>
            <a:graphicFrameLocks noGrp="1"/>
          </p:cNvGraphicFramePr>
          <p:nvPr>
            <p:extLst>
              <p:ext uri="{D42A27DB-BD31-4B8C-83A1-F6EECF244321}">
                <p14:modId xmlns:p14="http://schemas.microsoft.com/office/powerpoint/2010/main" val="201248782"/>
              </p:ext>
            </p:extLst>
          </p:nvPr>
        </p:nvGraphicFramePr>
        <p:xfrm>
          <a:off x="6815667" y="1366896"/>
          <a:ext cx="2006600" cy="256032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612213">
                <a:tc>
                  <a:txBody>
                    <a:bodyPr/>
                    <a:lstStyle/>
                    <a:p>
                      <a:pPr algn="l">
                        <a:buNone/>
                      </a:pPr>
                      <a:r>
                        <a:rPr lang="en-US" sz="14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calculate the perimeter of simple 2D shapes</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there are different ways of calculating the perimeter, depending on the shape</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2766169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77800" y="1808585"/>
            <a:ext cx="6488911"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Draw two shapes that you only need to know </a:t>
            </a:r>
            <a:r>
              <a:rPr lang="en-GB" u="sng" dirty="0">
                <a:latin typeface="Arial" panose="020B0604020202020204" pitchFamily="34" charset="0"/>
                <a:cs typeface="Arial" panose="020B0604020202020204" pitchFamily="34" charset="0"/>
              </a:rPr>
              <a:t>one side length</a:t>
            </a:r>
            <a:r>
              <a:rPr lang="en-GB" dirty="0">
                <a:latin typeface="Arial" panose="020B0604020202020204" pitchFamily="34" charset="0"/>
                <a:cs typeface="Arial" panose="020B0604020202020204" pitchFamily="34" charset="0"/>
              </a:rPr>
              <a:t> of to be able to calculate their perimeter.</a:t>
            </a: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Any two </a:t>
            </a:r>
            <a:r>
              <a:rPr lang="en-GB" b="1" u="sng" dirty="0">
                <a:solidFill>
                  <a:srgbClr val="DA2E41"/>
                </a:solidFill>
                <a:latin typeface="Arial" panose="020B0604020202020204" pitchFamily="34" charset="0"/>
                <a:cs typeface="Arial" panose="020B0604020202020204" pitchFamily="34" charset="0"/>
              </a:rPr>
              <a:t>regular</a:t>
            </a:r>
            <a:r>
              <a:rPr lang="en-GB" b="1" dirty="0">
                <a:solidFill>
                  <a:srgbClr val="DA2E41"/>
                </a:solidFill>
                <a:latin typeface="Arial" panose="020B0604020202020204" pitchFamily="34" charset="0"/>
                <a:cs typeface="Arial" panose="020B0604020202020204" pitchFamily="34" charset="0"/>
              </a:rPr>
              <a:t> shapes (shapes where all the sides are the same length). For example: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Draw two shapes that you only need to know </a:t>
            </a:r>
            <a:r>
              <a:rPr lang="en-GB" u="sng" dirty="0">
                <a:latin typeface="Arial" panose="020B0604020202020204" pitchFamily="34" charset="0"/>
                <a:cs typeface="Arial" panose="020B0604020202020204" pitchFamily="34" charset="0"/>
              </a:rPr>
              <a:t>two side lengths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of to be able to calculate their perimeter.</a:t>
            </a: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Any two shapes with only two different side lengths. </a:t>
            </a:r>
          </a:p>
          <a:p>
            <a:r>
              <a:rPr lang="en-GB" b="1" dirty="0">
                <a:solidFill>
                  <a:srgbClr val="DA2E41"/>
                </a:solidFill>
                <a:latin typeface="Arial" panose="020B0604020202020204" pitchFamily="34" charset="0"/>
                <a:cs typeface="Arial" panose="020B0604020202020204" pitchFamily="34" charset="0"/>
              </a:rPr>
              <a:t>For example:</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5:</a:t>
            </a: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9C29F8F-58DA-46D4-B38B-11C60D9B92C1}"/>
              </a:ext>
            </a:extLst>
          </p:cNvPr>
          <p:cNvPicPr>
            <a:picLocks noChangeAspect="1"/>
          </p:cNvPicPr>
          <p:nvPr/>
        </p:nvPicPr>
        <p:blipFill>
          <a:blip r:embed="rId2"/>
          <a:stretch>
            <a:fillRect/>
          </a:stretch>
        </p:blipFill>
        <p:spPr>
          <a:xfrm>
            <a:off x="1734670" y="3298225"/>
            <a:ext cx="655209" cy="655209"/>
          </a:xfrm>
          <a:prstGeom prst="rect">
            <a:avLst/>
          </a:prstGeom>
        </p:spPr>
      </p:pic>
      <p:pic>
        <p:nvPicPr>
          <p:cNvPr id="6" name="Picture 5">
            <a:extLst>
              <a:ext uri="{FF2B5EF4-FFF2-40B4-BE49-F238E27FC236}">
                <a16:creationId xmlns:a16="http://schemas.microsoft.com/office/drawing/2014/main" id="{265A0BAC-2393-4A03-98EC-79675026FFC2}"/>
              </a:ext>
            </a:extLst>
          </p:cNvPr>
          <p:cNvPicPr>
            <a:picLocks noChangeAspect="1"/>
          </p:cNvPicPr>
          <p:nvPr/>
        </p:nvPicPr>
        <p:blipFill>
          <a:blip r:embed="rId3"/>
          <a:stretch>
            <a:fillRect/>
          </a:stretch>
        </p:blipFill>
        <p:spPr>
          <a:xfrm>
            <a:off x="2525702" y="3269436"/>
            <a:ext cx="768827" cy="684955"/>
          </a:xfrm>
          <a:prstGeom prst="rect">
            <a:avLst/>
          </a:prstGeom>
        </p:spPr>
      </p:pic>
      <p:pic>
        <p:nvPicPr>
          <p:cNvPr id="7" name="Picture 6">
            <a:extLst>
              <a:ext uri="{FF2B5EF4-FFF2-40B4-BE49-F238E27FC236}">
                <a16:creationId xmlns:a16="http://schemas.microsoft.com/office/drawing/2014/main" id="{1C26D3FE-423C-4035-982E-A8C067C8999F}"/>
              </a:ext>
            </a:extLst>
          </p:cNvPr>
          <p:cNvPicPr>
            <a:picLocks noChangeAspect="1"/>
          </p:cNvPicPr>
          <p:nvPr/>
        </p:nvPicPr>
        <p:blipFill>
          <a:blip r:embed="rId4"/>
          <a:stretch>
            <a:fillRect/>
          </a:stretch>
        </p:blipFill>
        <p:spPr>
          <a:xfrm>
            <a:off x="3430352" y="3228591"/>
            <a:ext cx="768827" cy="738074"/>
          </a:xfrm>
          <a:prstGeom prst="rect">
            <a:avLst/>
          </a:prstGeom>
        </p:spPr>
      </p:pic>
      <p:pic>
        <p:nvPicPr>
          <p:cNvPr id="8" name="Picture 7">
            <a:extLst>
              <a:ext uri="{FF2B5EF4-FFF2-40B4-BE49-F238E27FC236}">
                <a16:creationId xmlns:a16="http://schemas.microsoft.com/office/drawing/2014/main" id="{E4C03683-0A41-4B1A-A9E1-1500E05EA837}"/>
              </a:ext>
            </a:extLst>
          </p:cNvPr>
          <p:cNvPicPr>
            <a:picLocks noChangeAspect="1"/>
          </p:cNvPicPr>
          <p:nvPr/>
        </p:nvPicPr>
        <p:blipFill>
          <a:blip r:embed="rId5"/>
          <a:stretch>
            <a:fillRect/>
          </a:stretch>
        </p:blipFill>
        <p:spPr>
          <a:xfrm>
            <a:off x="4245922" y="3273926"/>
            <a:ext cx="772540" cy="675973"/>
          </a:xfrm>
          <a:prstGeom prst="rect">
            <a:avLst/>
          </a:prstGeom>
        </p:spPr>
      </p:pic>
      <p:pic>
        <p:nvPicPr>
          <p:cNvPr id="9" name="Picture 8">
            <a:extLst>
              <a:ext uri="{FF2B5EF4-FFF2-40B4-BE49-F238E27FC236}">
                <a16:creationId xmlns:a16="http://schemas.microsoft.com/office/drawing/2014/main" id="{07AF63FE-5D33-45AB-ABAA-C4C46164198A}"/>
              </a:ext>
            </a:extLst>
          </p:cNvPr>
          <p:cNvPicPr>
            <a:picLocks noChangeAspect="1"/>
          </p:cNvPicPr>
          <p:nvPr/>
        </p:nvPicPr>
        <p:blipFill>
          <a:blip r:embed="rId6"/>
          <a:stretch>
            <a:fillRect/>
          </a:stretch>
        </p:blipFill>
        <p:spPr>
          <a:xfrm>
            <a:off x="1385118" y="5492463"/>
            <a:ext cx="1697544" cy="634435"/>
          </a:xfrm>
          <a:prstGeom prst="rect">
            <a:avLst/>
          </a:prstGeom>
        </p:spPr>
      </p:pic>
      <p:pic>
        <p:nvPicPr>
          <p:cNvPr id="10" name="Picture 9">
            <a:extLst>
              <a:ext uri="{FF2B5EF4-FFF2-40B4-BE49-F238E27FC236}">
                <a16:creationId xmlns:a16="http://schemas.microsoft.com/office/drawing/2014/main" id="{E93A1D8C-482C-4A19-8A06-628EBA9B31FD}"/>
              </a:ext>
            </a:extLst>
          </p:cNvPr>
          <p:cNvPicPr>
            <a:picLocks noChangeAspect="1"/>
          </p:cNvPicPr>
          <p:nvPr/>
        </p:nvPicPr>
        <p:blipFill>
          <a:blip r:embed="rId7"/>
          <a:stretch>
            <a:fillRect/>
          </a:stretch>
        </p:blipFill>
        <p:spPr>
          <a:xfrm>
            <a:off x="3294529" y="5333190"/>
            <a:ext cx="709136" cy="936333"/>
          </a:xfrm>
          <a:prstGeom prst="rect">
            <a:avLst/>
          </a:prstGeom>
        </p:spPr>
      </p:pic>
      <p:pic>
        <p:nvPicPr>
          <p:cNvPr id="12" name="Picture 11">
            <a:extLst>
              <a:ext uri="{FF2B5EF4-FFF2-40B4-BE49-F238E27FC236}">
                <a16:creationId xmlns:a16="http://schemas.microsoft.com/office/drawing/2014/main" id="{08BD3EE5-F4F2-4C36-AF1D-E8CD04F87463}"/>
              </a:ext>
            </a:extLst>
          </p:cNvPr>
          <p:cNvPicPr>
            <a:picLocks noChangeAspect="1"/>
          </p:cNvPicPr>
          <p:nvPr/>
        </p:nvPicPr>
        <p:blipFill>
          <a:blip r:embed="rId8"/>
          <a:stretch>
            <a:fillRect/>
          </a:stretch>
        </p:blipFill>
        <p:spPr>
          <a:xfrm>
            <a:off x="4089066" y="5406081"/>
            <a:ext cx="313711" cy="790550"/>
          </a:xfrm>
          <a:prstGeom prst="rect">
            <a:avLst/>
          </a:prstGeom>
        </p:spPr>
      </p:pic>
      <p:sp>
        <p:nvSpPr>
          <p:cNvPr id="13" name="Rectangle 12">
            <a:extLst>
              <a:ext uri="{FF2B5EF4-FFF2-40B4-BE49-F238E27FC236}">
                <a16:creationId xmlns:a16="http://schemas.microsoft.com/office/drawing/2014/main" id="{14519740-3A54-45D6-8565-B8B88D240FBB}"/>
              </a:ext>
            </a:extLst>
          </p:cNvPr>
          <p:cNvSpPr/>
          <p:nvPr/>
        </p:nvSpPr>
        <p:spPr>
          <a:xfrm>
            <a:off x="6547080" y="3751728"/>
            <a:ext cx="2419119" cy="2675966"/>
          </a:xfrm>
          <a:prstGeom prst="rect">
            <a:avLst/>
          </a:prstGeom>
          <a:solidFill>
            <a:srgbClr val="13BD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latin typeface="Arial" panose="020B0604020202020204" pitchFamily="34" charset="0"/>
                <a:cs typeface="Arial" panose="020B0604020202020204" pitchFamily="34" charset="0"/>
              </a:rPr>
              <a:t>Extension</a:t>
            </a:r>
          </a:p>
          <a:p>
            <a:r>
              <a:rPr lang="en-GB" sz="1400" dirty="0">
                <a:latin typeface="Arial" panose="020B0604020202020204" pitchFamily="34" charset="0"/>
                <a:cs typeface="Arial" panose="020B0604020202020204" pitchFamily="34" charset="0"/>
              </a:rPr>
              <a:t>What other shapes can you think of to answer these questions? There are more to find if you can think of them.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 CLUE: try making shapes made out of several squares and think about which two sides you need to know to find the perimeter]</a:t>
            </a:r>
          </a:p>
        </p:txBody>
      </p:sp>
    </p:spTree>
    <p:extLst>
      <p:ext uri="{BB962C8B-B14F-4D97-AF65-F5344CB8AC3E}">
        <p14:creationId xmlns:p14="http://schemas.microsoft.com/office/powerpoint/2010/main" val="665840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380565"/>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50905" y="1674895"/>
            <a:ext cx="8966201" cy="4508927"/>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1900" dirty="0">
                <a:solidFill>
                  <a:srgbClr val="388CDA"/>
                </a:solidFill>
                <a:latin typeface="Arial" panose="020B0604020202020204" pitchFamily="34" charset="0"/>
                <a:cs typeface="Arial" panose="020B0604020202020204" pitchFamily="34" charset="0"/>
              </a:rPr>
              <a:t>If a square has a side length of 2cm, it must have a </a:t>
            </a:r>
          </a:p>
          <a:p>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perimeter of 8cm.</a:t>
            </a:r>
            <a:r>
              <a:rPr lang="en-GB" sz="1900" b="1" dirty="0">
                <a:solidFill>
                  <a:srgbClr val="388CDA"/>
                </a:solidFill>
                <a:latin typeface="Arial" panose="020B0604020202020204" pitchFamily="34" charset="0"/>
                <a:cs typeface="Arial" panose="020B0604020202020204" pitchFamily="34" charset="0"/>
              </a:rPr>
              <a:t>			 </a:t>
            </a:r>
          </a:p>
          <a:p>
            <a:r>
              <a:rPr lang="en-GB" sz="1900"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		</a:t>
            </a:r>
          </a:p>
          <a:p>
            <a:pPr marL="457200" indent="-457200">
              <a:buAutoNum type="alphaLcParenR" startAt="2"/>
            </a:pPr>
            <a:r>
              <a:rPr lang="en-GB" sz="1900" dirty="0">
                <a:solidFill>
                  <a:srgbClr val="388CDA"/>
                </a:solidFill>
                <a:latin typeface="Arial" panose="020B0604020202020204" pitchFamily="34" charset="0"/>
                <a:cs typeface="Arial" panose="020B0604020202020204" pitchFamily="34" charset="0"/>
              </a:rPr>
              <a:t>A rectangle needs to have </a:t>
            </a:r>
            <a:r>
              <a:rPr lang="en-GB" sz="1900" u="sng" dirty="0">
                <a:solidFill>
                  <a:srgbClr val="388CDA"/>
                </a:solidFill>
                <a:latin typeface="Arial" panose="020B0604020202020204" pitchFamily="34" charset="0"/>
                <a:cs typeface="Arial" panose="020B0604020202020204" pitchFamily="34" charset="0"/>
              </a:rPr>
              <a:t>all four sides labelled</a:t>
            </a:r>
            <a:r>
              <a:rPr lang="en-GB" sz="1900" dirty="0">
                <a:solidFill>
                  <a:srgbClr val="388CDA"/>
                </a:solidFill>
                <a:latin typeface="Arial" panose="020B0604020202020204" pitchFamily="34" charset="0"/>
                <a:cs typeface="Arial" panose="020B0604020202020204" pitchFamily="34" charset="0"/>
              </a:rPr>
              <a:t> for us </a:t>
            </a:r>
          </a:p>
          <a:p>
            <a:r>
              <a:rPr lang="en-GB" sz="1900" dirty="0">
                <a:solidFill>
                  <a:srgbClr val="388CDA"/>
                </a:solidFill>
                <a:latin typeface="Arial" panose="020B0604020202020204" pitchFamily="34" charset="0"/>
                <a:cs typeface="Arial" panose="020B0604020202020204" pitchFamily="34" charset="0"/>
              </a:rPr>
              <a:t>	to find its perimeter.			</a:t>
            </a:r>
            <a:endParaRPr lang="en-GB" sz="1900" b="1" dirty="0">
              <a:solidFill>
                <a:srgbClr val="388CDA"/>
              </a:solidFill>
              <a:latin typeface="Arial" panose="020B0604020202020204" pitchFamily="34" charset="0"/>
              <a:cs typeface="Arial" panose="020B0604020202020204" pitchFamily="34" charset="0"/>
            </a:endParaRPr>
          </a:p>
          <a:p>
            <a:r>
              <a:rPr lang="en-GB" sz="1900" dirty="0">
                <a:solidFill>
                  <a:srgbClr val="388CDA"/>
                </a:solidFill>
                <a:latin typeface="Arial" panose="020B0604020202020204" pitchFamily="34" charset="0"/>
                <a:cs typeface="Arial" panose="020B0604020202020204" pitchFamily="34" charset="0"/>
              </a:rPr>
              <a:t>								</a:t>
            </a:r>
            <a:r>
              <a:rPr lang="en-GB" sz="1900" i="1"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p>
          <a:p>
            <a:pPr marL="457200" indent="-457200">
              <a:buAutoNum type="alphaLcParenR" startAt="3"/>
            </a:pPr>
            <a:r>
              <a:rPr lang="en-GB" sz="1900" dirty="0">
                <a:solidFill>
                  <a:srgbClr val="388CDA"/>
                </a:solidFill>
                <a:latin typeface="Arial" panose="020B0604020202020204" pitchFamily="34" charset="0"/>
                <a:cs typeface="Arial" panose="020B0604020202020204" pitchFamily="34" charset="0"/>
              </a:rPr>
              <a:t>The perimeter of this field is 120 m.						</a:t>
            </a:r>
            <a:r>
              <a:rPr lang="en-GB" sz="1900" b="1" dirty="0">
                <a:solidFill>
                  <a:srgbClr val="388CDA"/>
                </a:solidFill>
                <a:latin typeface="Arial" panose="020B0604020202020204" pitchFamily="34" charset="0"/>
                <a:cs typeface="Arial" panose="020B0604020202020204" pitchFamily="34" charset="0"/>
              </a:rPr>
              <a:t> </a:t>
            </a:r>
            <a:endParaRPr lang="en-GB" sz="1900"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r>
              <a:rPr lang="en-GB" sz="1900" b="1" dirty="0">
                <a:solidFill>
                  <a:srgbClr val="388CDA"/>
                </a:solidFill>
                <a:latin typeface="Arial" panose="020B0604020202020204" pitchFamily="34" charset="0"/>
                <a:cs typeface="Arial" panose="020B0604020202020204" pitchFamily="34" charset="0"/>
              </a:rPr>
              <a:t>	</a:t>
            </a:r>
          </a:p>
          <a:p>
            <a:endParaRPr lang="en-GB" sz="1900" b="1" dirty="0">
              <a:solidFill>
                <a:srgbClr val="388CDA"/>
              </a:solidFill>
              <a:latin typeface="Arial" panose="020B0604020202020204" pitchFamily="34" charset="0"/>
              <a:cs typeface="Arial" panose="020B0604020202020204" pitchFamily="34" charset="0"/>
            </a:endParaRPr>
          </a:p>
          <a:p>
            <a:pPr marL="457200" indent="-457200">
              <a:buAutoNum type="alphaLcParenR" startAt="4"/>
            </a:pPr>
            <a:r>
              <a:rPr lang="en-GB" sz="1900" dirty="0">
                <a:solidFill>
                  <a:srgbClr val="388CDA"/>
                </a:solidFill>
                <a:latin typeface="Arial" panose="020B0604020202020204" pitchFamily="34" charset="0"/>
                <a:cs typeface="Arial" panose="020B0604020202020204" pitchFamily="34" charset="0"/>
              </a:rPr>
              <a:t>These three shapes all have the </a:t>
            </a:r>
          </a:p>
          <a:p>
            <a:r>
              <a:rPr lang="en-GB" sz="1900" dirty="0">
                <a:solidFill>
                  <a:srgbClr val="388CDA"/>
                </a:solidFill>
                <a:latin typeface="Arial" panose="020B0604020202020204" pitchFamily="34" charset="0"/>
                <a:cs typeface="Arial" panose="020B0604020202020204" pitchFamily="34" charset="0"/>
              </a:rPr>
              <a:t>	same perimeter.				</a:t>
            </a:r>
            <a:endParaRPr lang="en-GB" sz="1900" b="1" dirty="0">
              <a:solidFill>
                <a:srgbClr val="388CD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53C4096-F44D-47A7-B408-4C6E963271C3}"/>
              </a:ext>
            </a:extLst>
          </p:cNvPr>
          <p:cNvPicPr>
            <a:picLocks noChangeAspect="1"/>
          </p:cNvPicPr>
          <p:nvPr/>
        </p:nvPicPr>
        <p:blipFill>
          <a:blip r:embed="rId2"/>
          <a:stretch>
            <a:fillRect/>
          </a:stretch>
        </p:blipFill>
        <p:spPr>
          <a:xfrm>
            <a:off x="4369370" y="3823708"/>
            <a:ext cx="3107195" cy="1359397"/>
          </a:xfrm>
          <a:prstGeom prst="rect">
            <a:avLst/>
          </a:prstGeom>
        </p:spPr>
      </p:pic>
      <p:pic>
        <p:nvPicPr>
          <p:cNvPr id="5" name="Picture 4">
            <a:extLst>
              <a:ext uri="{FF2B5EF4-FFF2-40B4-BE49-F238E27FC236}">
                <a16:creationId xmlns:a16="http://schemas.microsoft.com/office/drawing/2014/main" id="{4FFD60D4-9335-4AA1-BF52-C691A22288DF}"/>
              </a:ext>
            </a:extLst>
          </p:cNvPr>
          <p:cNvPicPr>
            <a:picLocks noChangeAspect="1"/>
          </p:cNvPicPr>
          <p:nvPr/>
        </p:nvPicPr>
        <p:blipFill>
          <a:blip r:embed="rId3"/>
          <a:stretch>
            <a:fillRect/>
          </a:stretch>
        </p:blipFill>
        <p:spPr>
          <a:xfrm>
            <a:off x="4572000" y="5425206"/>
            <a:ext cx="4220587" cy="932456"/>
          </a:xfrm>
          <a:prstGeom prst="rect">
            <a:avLst/>
          </a:prstGeom>
        </p:spPr>
      </p:pic>
      <p:graphicFrame>
        <p:nvGraphicFramePr>
          <p:cNvPr id="7" name="Table 6">
            <a:extLst>
              <a:ext uri="{FF2B5EF4-FFF2-40B4-BE49-F238E27FC236}">
                <a16:creationId xmlns:a16="http://schemas.microsoft.com/office/drawing/2014/main" id="{12E1E85E-FFFF-4451-95D8-BEF762BC7FEB}"/>
              </a:ext>
            </a:extLst>
          </p:cNvPr>
          <p:cNvGraphicFramePr>
            <a:graphicFrameLocks noGrp="1"/>
          </p:cNvGraphicFramePr>
          <p:nvPr>
            <p:extLst>
              <p:ext uri="{D42A27DB-BD31-4B8C-83A1-F6EECF244321}">
                <p14:modId xmlns:p14="http://schemas.microsoft.com/office/powerpoint/2010/main" val="201248782"/>
              </p:ext>
            </p:extLst>
          </p:nvPr>
        </p:nvGraphicFramePr>
        <p:xfrm>
          <a:off x="6815667" y="1366896"/>
          <a:ext cx="2006600" cy="256032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612213">
                <a:tc>
                  <a:txBody>
                    <a:bodyPr/>
                    <a:lstStyle/>
                    <a:p>
                      <a:pPr algn="l">
                        <a:buNone/>
                      </a:pPr>
                      <a:r>
                        <a:rPr lang="en-US" sz="14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calculate the perimeter of simple 2D shapes</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there are different ways of calculating the perimeter, depending on the shape</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196772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380565"/>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50905" y="1674895"/>
            <a:ext cx="8966201" cy="4508927"/>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1900" dirty="0">
                <a:solidFill>
                  <a:srgbClr val="388CDA"/>
                </a:solidFill>
                <a:latin typeface="Arial" panose="020B0604020202020204" pitchFamily="34" charset="0"/>
                <a:cs typeface="Arial" panose="020B0604020202020204" pitchFamily="34" charset="0"/>
              </a:rPr>
              <a:t>If a square has a side length of 2cm, it must have a </a:t>
            </a:r>
          </a:p>
          <a:p>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perimeter of 8cm.</a:t>
            </a:r>
            <a:r>
              <a:rPr lang="en-GB" sz="1900" b="1" dirty="0">
                <a:solidFill>
                  <a:srgbClr val="388CDA"/>
                </a:solidFill>
                <a:latin typeface="Arial" panose="020B0604020202020204" pitchFamily="34" charset="0"/>
                <a:cs typeface="Arial" panose="020B0604020202020204" pitchFamily="34" charset="0"/>
              </a:rPr>
              <a:t>			TRUE</a:t>
            </a:r>
          </a:p>
          <a:p>
            <a:r>
              <a:rPr lang="en-GB" sz="1900"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r>
              <a:rPr lang="en-GB" sz="1900" dirty="0">
                <a:solidFill>
                  <a:srgbClr val="388CDA"/>
                </a:solidFill>
                <a:latin typeface="Arial" panose="020B0604020202020204" pitchFamily="34" charset="0"/>
                <a:cs typeface="Arial" panose="020B0604020202020204" pitchFamily="34" charset="0"/>
              </a:rPr>
              <a:t>		</a:t>
            </a:r>
          </a:p>
          <a:p>
            <a:pPr marL="457200" indent="-457200">
              <a:buAutoNum type="alphaLcParenR" startAt="2"/>
            </a:pPr>
            <a:r>
              <a:rPr lang="en-GB" sz="1900" dirty="0">
                <a:solidFill>
                  <a:srgbClr val="388CDA"/>
                </a:solidFill>
                <a:latin typeface="Arial" panose="020B0604020202020204" pitchFamily="34" charset="0"/>
                <a:cs typeface="Arial" panose="020B0604020202020204" pitchFamily="34" charset="0"/>
              </a:rPr>
              <a:t>A rectangle needs to have </a:t>
            </a:r>
            <a:r>
              <a:rPr lang="en-GB" sz="1900" u="sng" dirty="0">
                <a:solidFill>
                  <a:srgbClr val="388CDA"/>
                </a:solidFill>
                <a:latin typeface="Arial" panose="020B0604020202020204" pitchFamily="34" charset="0"/>
                <a:cs typeface="Arial" panose="020B0604020202020204" pitchFamily="34" charset="0"/>
              </a:rPr>
              <a:t>all four sides labelled</a:t>
            </a:r>
            <a:r>
              <a:rPr lang="en-GB" sz="1900" dirty="0">
                <a:solidFill>
                  <a:srgbClr val="388CDA"/>
                </a:solidFill>
                <a:latin typeface="Arial" panose="020B0604020202020204" pitchFamily="34" charset="0"/>
                <a:cs typeface="Arial" panose="020B0604020202020204" pitchFamily="34" charset="0"/>
              </a:rPr>
              <a:t> for us </a:t>
            </a:r>
          </a:p>
          <a:p>
            <a:r>
              <a:rPr lang="en-GB" sz="1900" dirty="0">
                <a:solidFill>
                  <a:srgbClr val="388CDA"/>
                </a:solidFill>
                <a:latin typeface="Arial" panose="020B0604020202020204" pitchFamily="34" charset="0"/>
                <a:cs typeface="Arial" panose="020B0604020202020204" pitchFamily="34" charset="0"/>
              </a:rPr>
              <a:t>	to find its perimeter.			</a:t>
            </a:r>
            <a:r>
              <a:rPr lang="en-GB" sz="1900" b="1" dirty="0">
                <a:solidFill>
                  <a:srgbClr val="388CDA"/>
                </a:solidFill>
                <a:latin typeface="Arial" panose="020B0604020202020204" pitchFamily="34" charset="0"/>
                <a:cs typeface="Arial" panose="020B0604020202020204" pitchFamily="34" charset="0"/>
              </a:rPr>
              <a:t>FALSE</a:t>
            </a:r>
            <a:r>
              <a:rPr lang="en-GB" sz="1900" dirty="0">
                <a:solidFill>
                  <a:srgbClr val="388CDA"/>
                </a:solidFill>
                <a:latin typeface="Arial" panose="020B0604020202020204" pitchFamily="34" charset="0"/>
                <a:cs typeface="Arial" panose="020B0604020202020204" pitchFamily="34" charset="0"/>
              </a:rPr>
              <a:t>									</a:t>
            </a:r>
            <a:r>
              <a:rPr lang="en-GB" sz="1900" i="1" dirty="0">
                <a:solidFill>
                  <a:srgbClr val="388CDA"/>
                </a:solidFill>
                <a:latin typeface="Arial" panose="020B0604020202020204" pitchFamily="34" charset="0"/>
                <a:cs typeface="Arial" panose="020B0604020202020204" pitchFamily="34" charset="0"/>
              </a:rPr>
              <a:t>			</a:t>
            </a:r>
            <a:r>
              <a:rPr lang="en-GB" sz="1900" b="1" dirty="0">
                <a:solidFill>
                  <a:srgbClr val="388CDA"/>
                </a:solidFill>
                <a:latin typeface="Arial" panose="020B0604020202020204" pitchFamily="34" charset="0"/>
                <a:cs typeface="Arial" panose="020B0604020202020204" pitchFamily="34" charset="0"/>
              </a:rPr>
              <a:t> </a:t>
            </a:r>
          </a:p>
          <a:p>
            <a:pPr marL="457200" indent="-457200">
              <a:buAutoNum type="alphaLcParenR" startAt="3"/>
            </a:pPr>
            <a:r>
              <a:rPr lang="en-GB" sz="1900" dirty="0">
                <a:solidFill>
                  <a:srgbClr val="388CDA"/>
                </a:solidFill>
                <a:latin typeface="Arial" panose="020B0604020202020204" pitchFamily="34" charset="0"/>
                <a:cs typeface="Arial" panose="020B0604020202020204" pitchFamily="34" charset="0"/>
              </a:rPr>
              <a:t>The perimeter of this field is 120 m.						</a:t>
            </a:r>
            <a:r>
              <a:rPr lang="en-GB" sz="1900" b="1" dirty="0">
                <a:solidFill>
                  <a:srgbClr val="388CDA"/>
                </a:solidFill>
                <a:latin typeface="Arial" panose="020B0604020202020204" pitchFamily="34" charset="0"/>
                <a:cs typeface="Arial" panose="020B0604020202020204" pitchFamily="34" charset="0"/>
              </a:rPr>
              <a:t> </a:t>
            </a:r>
            <a:endParaRPr lang="en-GB" sz="1900"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endParaRPr lang="en-GB" sz="1900" b="1" dirty="0">
              <a:solidFill>
                <a:srgbClr val="388CDA"/>
              </a:solidFill>
              <a:latin typeface="Arial" panose="020B0604020202020204" pitchFamily="34" charset="0"/>
              <a:cs typeface="Arial" panose="020B0604020202020204" pitchFamily="34" charset="0"/>
            </a:endParaRPr>
          </a:p>
          <a:p>
            <a:r>
              <a:rPr lang="en-GB" sz="1900" b="1" dirty="0">
                <a:solidFill>
                  <a:srgbClr val="388CDA"/>
                </a:solidFill>
                <a:latin typeface="Arial" panose="020B0604020202020204" pitchFamily="34" charset="0"/>
                <a:cs typeface="Arial" panose="020B0604020202020204" pitchFamily="34" charset="0"/>
              </a:rPr>
              <a:t>	FALSE</a:t>
            </a:r>
          </a:p>
          <a:p>
            <a:endParaRPr lang="en-GB" sz="1900" b="1" dirty="0">
              <a:solidFill>
                <a:srgbClr val="388CDA"/>
              </a:solidFill>
              <a:latin typeface="Arial" panose="020B0604020202020204" pitchFamily="34" charset="0"/>
              <a:cs typeface="Arial" panose="020B0604020202020204" pitchFamily="34" charset="0"/>
            </a:endParaRPr>
          </a:p>
          <a:p>
            <a:pPr marL="457200" indent="-457200">
              <a:buAutoNum type="alphaLcParenR" startAt="4"/>
            </a:pPr>
            <a:r>
              <a:rPr lang="en-GB" sz="1900" dirty="0">
                <a:solidFill>
                  <a:srgbClr val="388CDA"/>
                </a:solidFill>
                <a:latin typeface="Arial" panose="020B0604020202020204" pitchFamily="34" charset="0"/>
                <a:cs typeface="Arial" panose="020B0604020202020204" pitchFamily="34" charset="0"/>
              </a:rPr>
              <a:t>These three shapes all have the </a:t>
            </a:r>
          </a:p>
          <a:p>
            <a:r>
              <a:rPr lang="en-GB" sz="1900" dirty="0">
                <a:solidFill>
                  <a:srgbClr val="388CDA"/>
                </a:solidFill>
                <a:latin typeface="Arial" panose="020B0604020202020204" pitchFamily="34" charset="0"/>
                <a:cs typeface="Arial" panose="020B0604020202020204" pitchFamily="34" charset="0"/>
              </a:rPr>
              <a:t>	same perimeter.		</a:t>
            </a:r>
            <a:r>
              <a:rPr lang="en-GB" sz="1900" b="1" dirty="0">
                <a:solidFill>
                  <a:srgbClr val="388CDA"/>
                </a:solidFill>
                <a:latin typeface="Arial" panose="020B0604020202020204" pitchFamily="34" charset="0"/>
                <a:cs typeface="Arial" panose="020B0604020202020204" pitchFamily="34" charset="0"/>
              </a:rPr>
              <a:t>TRUE</a:t>
            </a:r>
            <a:r>
              <a:rPr lang="en-GB" sz="1900" dirty="0">
                <a:solidFill>
                  <a:srgbClr val="388CDA"/>
                </a:solidFill>
                <a:latin typeface="Arial" panose="020B0604020202020204" pitchFamily="34" charset="0"/>
                <a:cs typeface="Arial" panose="020B0604020202020204" pitchFamily="34" charset="0"/>
              </a:rPr>
              <a:t>		</a:t>
            </a:r>
            <a:endParaRPr lang="en-GB" sz="1900" b="1" dirty="0">
              <a:solidFill>
                <a:srgbClr val="388CD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53C4096-F44D-47A7-B408-4C6E963271C3}"/>
              </a:ext>
            </a:extLst>
          </p:cNvPr>
          <p:cNvPicPr>
            <a:picLocks noChangeAspect="1"/>
          </p:cNvPicPr>
          <p:nvPr/>
        </p:nvPicPr>
        <p:blipFill>
          <a:blip r:embed="rId2"/>
          <a:stretch>
            <a:fillRect/>
          </a:stretch>
        </p:blipFill>
        <p:spPr>
          <a:xfrm>
            <a:off x="4369370" y="3823708"/>
            <a:ext cx="3107195" cy="1359397"/>
          </a:xfrm>
          <a:prstGeom prst="rect">
            <a:avLst/>
          </a:prstGeom>
        </p:spPr>
      </p:pic>
      <p:pic>
        <p:nvPicPr>
          <p:cNvPr id="5" name="Picture 4">
            <a:extLst>
              <a:ext uri="{FF2B5EF4-FFF2-40B4-BE49-F238E27FC236}">
                <a16:creationId xmlns:a16="http://schemas.microsoft.com/office/drawing/2014/main" id="{4FFD60D4-9335-4AA1-BF52-C691A22288DF}"/>
              </a:ext>
            </a:extLst>
          </p:cNvPr>
          <p:cNvPicPr>
            <a:picLocks noChangeAspect="1"/>
          </p:cNvPicPr>
          <p:nvPr/>
        </p:nvPicPr>
        <p:blipFill>
          <a:blip r:embed="rId3"/>
          <a:stretch>
            <a:fillRect/>
          </a:stretch>
        </p:blipFill>
        <p:spPr>
          <a:xfrm>
            <a:off x="4572000" y="5425206"/>
            <a:ext cx="4220587" cy="932456"/>
          </a:xfrm>
          <a:prstGeom prst="rect">
            <a:avLst/>
          </a:prstGeom>
        </p:spPr>
      </p:pic>
      <p:graphicFrame>
        <p:nvGraphicFramePr>
          <p:cNvPr id="7" name="Table 6">
            <a:extLst>
              <a:ext uri="{FF2B5EF4-FFF2-40B4-BE49-F238E27FC236}">
                <a16:creationId xmlns:a16="http://schemas.microsoft.com/office/drawing/2014/main" id="{4AF3E895-FEE9-48E1-B304-5A6B3BE1F2D4}"/>
              </a:ext>
            </a:extLst>
          </p:cNvPr>
          <p:cNvGraphicFramePr>
            <a:graphicFrameLocks noGrp="1"/>
          </p:cNvGraphicFramePr>
          <p:nvPr>
            <p:extLst>
              <p:ext uri="{D42A27DB-BD31-4B8C-83A1-F6EECF244321}">
                <p14:modId xmlns:p14="http://schemas.microsoft.com/office/powerpoint/2010/main" val="201248782"/>
              </p:ext>
            </p:extLst>
          </p:nvPr>
        </p:nvGraphicFramePr>
        <p:xfrm>
          <a:off x="6815667" y="1366896"/>
          <a:ext cx="2006600" cy="256032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612213">
                <a:tc>
                  <a:txBody>
                    <a:bodyPr/>
                    <a:lstStyle/>
                    <a:p>
                      <a:pPr algn="l">
                        <a:buNone/>
                      </a:pPr>
                      <a:r>
                        <a:rPr lang="en-US" sz="14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calculate the perimeter of simple 2D shapes</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know there are different ways of calculating the perimeter, depending on the shape</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368786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799498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How would you calculate the perimeter of this shape?</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DAEBA3A-064F-4AA5-B28C-A1F984C1698C}"/>
              </a:ext>
            </a:extLst>
          </p:cNvPr>
          <p:cNvPicPr>
            <a:picLocks noChangeAspect="1"/>
          </p:cNvPicPr>
          <p:nvPr/>
        </p:nvPicPr>
        <p:blipFill>
          <a:blip r:embed="rId2"/>
          <a:stretch>
            <a:fillRect/>
          </a:stretch>
        </p:blipFill>
        <p:spPr>
          <a:xfrm>
            <a:off x="2070848" y="2485694"/>
            <a:ext cx="2399546" cy="1780308"/>
          </a:xfrm>
          <a:prstGeom prst="rect">
            <a:avLst/>
          </a:prstGeom>
        </p:spPr>
      </p:pic>
    </p:spTree>
    <p:extLst>
      <p:ext uri="{BB962C8B-B14F-4D97-AF65-F5344CB8AC3E}">
        <p14:creationId xmlns:p14="http://schemas.microsoft.com/office/powerpoint/2010/main" val="92017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29" y="1808585"/>
            <a:ext cx="8640441"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How would you calculate the perimeter of this shape?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A pentagon has five sides and this one has sides that are all 6cm long.</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To find the perimeter, we could add 6cm five times: 6 + 6 + 6 + 6 + 6</a:t>
            </a:r>
          </a:p>
          <a:p>
            <a:r>
              <a:rPr lang="en-GB" b="1" dirty="0">
                <a:solidFill>
                  <a:srgbClr val="DA2E41"/>
                </a:solidFill>
                <a:latin typeface="Arial" panose="020B0604020202020204" pitchFamily="34" charset="0"/>
                <a:cs typeface="Arial" panose="020B0604020202020204" pitchFamily="34" charset="0"/>
              </a:rPr>
              <a:t>…or multiply 6cm by five: 6 x 5						</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The perimeter is 30cm.</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DAEBA3A-064F-4AA5-B28C-A1F984C1698C}"/>
              </a:ext>
            </a:extLst>
          </p:cNvPr>
          <p:cNvPicPr>
            <a:picLocks noChangeAspect="1"/>
          </p:cNvPicPr>
          <p:nvPr/>
        </p:nvPicPr>
        <p:blipFill>
          <a:blip r:embed="rId2"/>
          <a:stretch>
            <a:fillRect/>
          </a:stretch>
        </p:blipFill>
        <p:spPr>
          <a:xfrm>
            <a:off x="2070848" y="2485694"/>
            <a:ext cx="2399546" cy="1780308"/>
          </a:xfrm>
          <a:prstGeom prst="rect">
            <a:avLst/>
          </a:prstGeom>
        </p:spPr>
      </p:pic>
    </p:spTree>
    <p:extLst>
      <p:ext uri="{BB962C8B-B14F-4D97-AF65-F5344CB8AC3E}">
        <p14:creationId xmlns:p14="http://schemas.microsoft.com/office/powerpoint/2010/main" val="21474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29" y="1808585"/>
            <a:ext cx="8640441"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How would you calculate the perimeter of this swimming pool?</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01D50CF-C3BC-42BA-9E1D-C0C696457B47}"/>
              </a:ext>
            </a:extLst>
          </p:cNvPr>
          <p:cNvPicPr>
            <a:picLocks noChangeAspect="1"/>
          </p:cNvPicPr>
          <p:nvPr/>
        </p:nvPicPr>
        <p:blipFill>
          <a:blip r:embed="rId2"/>
          <a:stretch>
            <a:fillRect/>
          </a:stretch>
        </p:blipFill>
        <p:spPr>
          <a:xfrm>
            <a:off x="1098581" y="2552957"/>
            <a:ext cx="4884943" cy="1338050"/>
          </a:xfrm>
          <a:prstGeom prst="rect">
            <a:avLst/>
          </a:prstGeom>
        </p:spPr>
      </p:pic>
    </p:spTree>
    <p:extLst>
      <p:ext uri="{BB962C8B-B14F-4D97-AF65-F5344CB8AC3E}">
        <p14:creationId xmlns:p14="http://schemas.microsoft.com/office/powerpoint/2010/main" val="420188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29" y="1808585"/>
            <a:ext cx="8640441"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How would you calculate the perimeter of this swimming pool?</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Rectangles have two pairs of sides that are the same length, so we can add the side lengths in different ways:</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Two lots of 60 + 10 		    Two lots of 60 + Two lots of 10 </a:t>
            </a:r>
          </a:p>
          <a:p>
            <a:r>
              <a:rPr lang="en-GB" b="1" dirty="0">
                <a:solidFill>
                  <a:srgbClr val="DA2E41"/>
                </a:solidFill>
                <a:latin typeface="Arial" panose="020B0604020202020204" pitchFamily="34" charset="0"/>
                <a:cs typeface="Arial" panose="020B0604020202020204" pitchFamily="34" charset="0"/>
              </a:rPr>
              <a:t>    = Two lots of 70 			 = 120 + 20 </a:t>
            </a:r>
          </a:p>
          <a:p>
            <a:r>
              <a:rPr lang="en-GB" b="1" dirty="0">
                <a:solidFill>
                  <a:srgbClr val="DA2E41"/>
                </a:solidFill>
                <a:latin typeface="Arial" panose="020B0604020202020204" pitchFamily="34" charset="0"/>
                <a:cs typeface="Arial" panose="020B0604020202020204" pitchFamily="34" charset="0"/>
              </a:rPr>
              <a:t>    = 2 x 70					 = 140 </a:t>
            </a:r>
          </a:p>
          <a:p>
            <a:r>
              <a:rPr lang="en-GB" b="1" dirty="0">
                <a:solidFill>
                  <a:srgbClr val="DA2E41"/>
                </a:solidFill>
                <a:latin typeface="Arial" panose="020B0604020202020204" pitchFamily="34" charset="0"/>
                <a:cs typeface="Arial" panose="020B0604020202020204" pitchFamily="34" charset="0"/>
              </a:rPr>
              <a:t>    = 140				The perimeter of the pool is 140 m.</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815412D-7A10-45A4-92AA-CA626EED989F}"/>
              </a:ext>
            </a:extLst>
          </p:cNvPr>
          <p:cNvPicPr>
            <a:picLocks noChangeAspect="1"/>
          </p:cNvPicPr>
          <p:nvPr/>
        </p:nvPicPr>
        <p:blipFill>
          <a:blip r:embed="rId2"/>
          <a:stretch>
            <a:fillRect/>
          </a:stretch>
        </p:blipFill>
        <p:spPr>
          <a:xfrm>
            <a:off x="1098581" y="2552957"/>
            <a:ext cx="4884943" cy="1338050"/>
          </a:xfrm>
          <a:prstGeom prst="rect">
            <a:avLst/>
          </a:prstGeom>
        </p:spPr>
      </p:pic>
    </p:spTree>
    <p:extLst>
      <p:ext uri="{BB962C8B-B14F-4D97-AF65-F5344CB8AC3E}">
        <p14:creationId xmlns:p14="http://schemas.microsoft.com/office/powerpoint/2010/main" val="95815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78537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Calculate the perimeters of each of these shapes.</a:t>
            </a:r>
            <a:endParaRPr lang="en-GB" dirty="0">
              <a:solidFill>
                <a:srgbClr val="DA2E4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18FF91A-7BC9-4021-BA67-E9924A02E79C}"/>
              </a:ext>
            </a:extLst>
          </p:cNvPr>
          <p:cNvPicPr>
            <a:picLocks noChangeAspect="1"/>
          </p:cNvPicPr>
          <p:nvPr/>
        </p:nvPicPr>
        <p:blipFill>
          <a:blip r:embed="rId2"/>
          <a:stretch>
            <a:fillRect/>
          </a:stretch>
        </p:blipFill>
        <p:spPr>
          <a:xfrm>
            <a:off x="396031" y="2295644"/>
            <a:ext cx="1978173" cy="1883411"/>
          </a:xfrm>
          <a:prstGeom prst="rect">
            <a:avLst/>
          </a:prstGeom>
        </p:spPr>
      </p:pic>
      <p:pic>
        <p:nvPicPr>
          <p:cNvPr id="8" name="Picture 7">
            <a:extLst>
              <a:ext uri="{FF2B5EF4-FFF2-40B4-BE49-F238E27FC236}">
                <a16:creationId xmlns:a16="http://schemas.microsoft.com/office/drawing/2014/main" id="{1966C6EF-7A5B-49F3-B7F5-163F1DBF76EA}"/>
              </a:ext>
            </a:extLst>
          </p:cNvPr>
          <p:cNvPicPr>
            <a:picLocks noChangeAspect="1"/>
          </p:cNvPicPr>
          <p:nvPr/>
        </p:nvPicPr>
        <p:blipFill>
          <a:blip r:embed="rId3"/>
          <a:stretch>
            <a:fillRect/>
          </a:stretch>
        </p:blipFill>
        <p:spPr>
          <a:xfrm>
            <a:off x="2843973" y="2648064"/>
            <a:ext cx="3456053" cy="1561871"/>
          </a:xfrm>
          <a:prstGeom prst="rect">
            <a:avLst/>
          </a:prstGeom>
        </p:spPr>
      </p:pic>
      <p:pic>
        <p:nvPicPr>
          <p:cNvPr id="10" name="Picture 9">
            <a:extLst>
              <a:ext uri="{FF2B5EF4-FFF2-40B4-BE49-F238E27FC236}">
                <a16:creationId xmlns:a16="http://schemas.microsoft.com/office/drawing/2014/main" id="{DF44C52B-8D70-456B-BEE8-C0A817311132}"/>
              </a:ext>
            </a:extLst>
          </p:cNvPr>
          <p:cNvPicPr>
            <a:picLocks noChangeAspect="1"/>
          </p:cNvPicPr>
          <p:nvPr/>
        </p:nvPicPr>
        <p:blipFill>
          <a:blip r:embed="rId4"/>
          <a:stretch>
            <a:fillRect/>
          </a:stretch>
        </p:blipFill>
        <p:spPr>
          <a:xfrm>
            <a:off x="1748781" y="5169154"/>
            <a:ext cx="2405538" cy="1044829"/>
          </a:xfrm>
          <a:prstGeom prst="rect">
            <a:avLst/>
          </a:prstGeom>
        </p:spPr>
      </p:pic>
    </p:spTree>
    <p:extLst>
      <p:ext uri="{BB962C8B-B14F-4D97-AF65-F5344CB8AC3E}">
        <p14:creationId xmlns:p14="http://schemas.microsoft.com/office/powerpoint/2010/main" val="301045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78537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Calculate the perimeters of each of these shapes.</a:t>
            </a:r>
            <a:endParaRPr lang="en-GB" dirty="0">
              <a:solidFill>
                <a:srgbClr val="DA2E4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18FF91A-7BC9-4021-BA67-E9924A02E79C}"/>
              </a:ext>
            </a:extLst>
          </p:cNvPr>
          <p:cNvPicPr>
            <a:picLocks noChangeAspect="1"/>
          </p:cNvPicPr>
          <p:nvPr/>
        </p:nvPicPr>
        <p:blipFill>
          <a:blip r:embed="rId2"/>
          <a:stretch>
            <a:fillRect/>
          </a:stretch>
        </p:blipFill>
        <p:spPr>
          <a:xfrm>
            <a:off x="396031" y="2295644"/>
            <a:ext cx="1978173" cy="1883411"/>
          </a:xfrm>
          <a:prstGeom prst="rect">
            <a:avLst/>
          </a:prstGeom>
        </p:spPr>
      </p:pic>
      <p:pic>
        <p:nvPicPr>
          <p:cNvPr id="8" name="Picture 7">
            <a:extLst>
              <a:ext uri="{FF2B5EF4-FFF2-40B4-BE49-F238E27FC236}">
                <a16:creationId xmlns:a16="http://schemas.microsoft.com/office/drawing/2014/main" id="{1966C6EF-7A5B-49F3-B7F5-163F1DBF76EA}"/>
              </a:ext>
            </a:extLst>
          </p:cNvPr>
          <p:cNvPicPr>
            <a:picLocks noChangeAspect="1"/>
          </p:cNvPicPr>
          <p:nvPr/>
        </p:nvPicPr>
        <p:blipFill>
          <a:blip r:embed="rId3"/>
          <a:stretch>
            <a:fillRect/>
          </a:stretch>
        </p:blipFill>
        <p:spPr>
          <a:xfrm>
            <a:off x="2843973" y="2648064"/>
            <a:ext cx="3456053" cy="1561871"/>
          </a:xfrm>
          <a:prstGeom prst="rect">
            <a:avLst/>
          </a:prstGeom>
        </p:spPr>
      </p:pic>
      <p:pic>
        <p:nvPicPr>
          <p:cNvPr id="9" name="Picture 8">
            <a:extLst>
              <a:ext uri="{FF2B5EF4-FFF2-40B4-BE49-F238E27FC236}">
                <a16:creationId xmlns:a16="http://schemas.microsoft.com/office/drawing/2014/main" id="{A1BB8EB6-DA57-4329-9F49-E9322FB2DBD2}"/>
              </a:ext>
            </a:extLst>
          </p:cNvPr>
          <p:cNvPicPr>
            <a:picLocks noChangeAspect="1"/>
          </p:cNvPicPr>
          <p:nvPr/>
        </p:nvPicPr>
        <p:blipFill>
          <a:blip r:embed="rId4"/>
          <a:stretch>
            <a:fillRect/>
          </a:stretch>
        </p:blipFill>
        <p:spPr>
          <a:xfrm>
            <a:off x="1748781" y="5169154"/>
            <a:ext cx="2405538" cy="1044829"/>
          </a:xfrm>
          <a:prstGeom prst="rect">
            <a:avLst/>
          </a:prstGeom>
        </p:spPr>
      </p:pic>
      <p:sp>
        <p:nvSpPr>
          <p:cNvPr id="10" name="TextBox 9">
            <a:extLst>
              <a:ext uri="{FF2B5EF4-FFF2-40B4-BE49-F238E27FC236}">
                <a16:creationId xmlns:a16="http://schemas.microsoft.com/office/drawing/2014/main" id="{DF37D1F7-9AB6-4354-A06D-AF3A12E41A55}"/>
              </a:ext>
            </a:extLst>
          </p:cNvPr>
          <p:cNvSpPr txBox="1"/>
          <p:nvPr/>
        </p:nvSpPr>
        <p:spPr>
          <a:xfrm>
            <a:off x="4571999" y="5567652"/>
            <a:ext cx="3523130" cy="646331"/>
          </a:xfrm>
          <a:prstGeom prst="rect">
            <a:avLst/>
          </a:prstGeom>
          <a:noFill/>
        </p:spPr>
        <p:txBody>
          <a:bodyPr wrap="square" rtlCol="0">
            <a:spAutoFit/>
          </a:bodyPr>
          <a:lstStyle/>
          <a:p>
            <a:r>
              <a:rPr lang="en-GB" b="1" dirty="0">
                <a:solidFill>
                  <a:srgbClr val="DA2E41"/>
                </a:solidFill>
                <a:latin typeface="Arial" panose="020B0604020202020204" pitchFamily="34" charset="0"/>
                <a:cs typeface="Arial" panose="020B0604020202020204" pitchFamily="34" charset="0"/>
              </a:rPr>
              <a:t>   5 + 5 + 2 + 2 + 7 + 7 + 5</a:t>
            </a:r>
          </a:p>
          <a:p>
            <a:r>
              <a:rPr lang="en-GB" b="1" dirty="0">
                <a:solidFill>
                  <a:srgbClr val="DA2E41"/>
                </a:solidFill>
                <a:latin typeface="Arial" panose="020B0604020202020204" pitchFamily="34" charset="0"/>
                <a:cs typeface="Arial" panose="020B0604020202020204" pitchFamily="34" charset="0"/>
              </a:rPr>
              <a:t>= 33cm</a:t>
            </a:r>
          </a:p>
        </p:txBody>
      </p:sp>
      <p:sp>
        <p:nvSpPr>
          <p:cNvPr id="11" name="TextBox 10">
            <a:extLst>
              <a:ext uri="{FF2B5EF4-FFF2-40B4-BE49-F238E27FC236}">
                <a16:creationId xmlns:a16="http://schemas.microsoft.com/office/drawing/2014/main" id="{43916BA6-A7EF-4178-8E81-043F6C36E665}"/>
              </a:ext>
            </a:extLst>
          </p:cNvPr>
          <p:cNvSpPr txBox="1"/>
          <p:nvPr/>
        </p:nvSpPr>
        <p:spPr>
          <a:xfrm>
            <a:off x="4571999" y="4356916"/>
            <a:ext cx="2218766" cy="646331"/>
          </a:xfrm>
          <a:prstGeom prst="rect">
            <a:avLst/>
          </a:prstGeom>
          <a:noFill/>
        </p:spPr>
        <p:txBody>
          <a:bodyPr wrap="square" rtlCol="0">
            <a:spAutoFit/>
          </a:bodyPr>
          <a:lstStyle/>
          <a:p>
            <a:r>
              <a:rPr lang="en-GB" b="1" dirty="0">
                <a:solidFill>
                  <a:srgbClr val="DA2E41"/>
                </a:solidFill>
                <a:latin typeface="Arial" panose="020B0604020202020204" pitchFamily="34" charset="0"/>
                <a:cs typeface="Arial" panose="020B0604020202020204" pitchFamily="34" charset="0"/>
              </a:rPr>
              <a:t>   13 + 13 + 7 + 7</a:t>
            </a:r>
          </a:p>
          <a:p>
            <a:r>
              <a:rPr lang="en-GB" b="1" dirty="0">
                <a:solidFill>
                  <a:srgbClr val="DA2E41"/>
                </a:solidFill>
                <a:latin typeface="Arial" panose="020B0604020202020204" pitchFamily="34" charset="0"/>
                <a:cs typeface="Arial" panose="020B0604020202020204" pitchFamily="34" charset="0"/>
              </a:rPr>
              <a:t>= 40cm</a:t>
            </a:r>
          </a:p>
        </p:txBody>
      </p:sp>
      <p:sp>
        <p:nvSpPr>
          <p:cNvPr id="12" name="TextBox 11">
            <a:extLst>
              <a:ext uri="{FF2B5EF4-FFF2-40B4-BE49-F238E27FC236}">
                <a16:creationId xmlns:a16="http://schemas.microsoft.com/office/drawing/2014/main" id="{C983DF0E-3D9D-4D24-8E8B-F284D931C2D8}"/>
              </a:ext>
            </a:extLst>
          </p:cNvPr>
          <p:cNvSpPr txBox="1"/>
          <p:nvPr/>
        </p:nvSpPr>
        <p:spPr>
          <a:xfrm>
            <a:off x="445289" y="4449182"/>
            <a:ext cx="1857818" cy="646331"/>
          </a:xfrm>
          <a:prstGeom prst="rect">
            <a:avLst/>
          </a:prstGeom>
          <a:noFill/>
        </p:spPr>
        <p:txBody>
          <a:bodyPr wrap="square" rtlCol="0">
            <a:spAutoFit/>
          </a:bodyPr>
          <a:lstStyle/>
          <a:p>
            <a:r>
              <a:rPr lang="en-GB" b="1" dirty="0">
                <a:solidFill>
                  <a:srgbClr val="DA2E41"/>
                </a:solidFill>
                <a:latin typeface="Arial" panose="020B0604020202020204" pitchFamily="34" charset="0"/>
                <a:cs typeface="Arial" panose="020B0604020202020204" pitchFamily="34" charset="0"/>
              </a:rPr>
              <a:t>   10 + 10 + 6</a:t>
            </a:r>
          </a:p>
          <a:p>
            <a:r>
              <a:rPr lang="en-GB" b="1" dirty="0">
                <a:solidFill>
                  <a:srgbClr val="DA2E41"/>
                </a:solidFill>
                <a:latin typeface="Arial" panose="020B0604020202020204" pitchFamily="34" charset="0"/>
                <a:cs typeface="Arial" panose="020B0604020202020204" pitchFamily="34" charset="0"/>
              </a:rPr>
              <a:t>= 26cm</a:t>
            </a:r>
          </a:p>
        </p:txBody>
      </p:sp>
    </p:spTree>
    <p:extLst>
      <p:ext uri="{BB962C8B-B14F-4D97-AF65-F5344CB8AC3E}">
        <p14:creationId xmlns:p14="http://schemas.microsoft.com/office/powerpoint/2010/main" val="4466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18D59-AA77-4E8F-A77E-839E69BA71E4}"/>
              </a:ext>
            </a:extLst>
          </p:cNvPr>
          <p:cNvSpPr txBox="1"/>
          <p:nvPr/>
        </p:nvSpPr>
        <p:spPr>
          <a:xfrm>
            <a:off x="180830" y="1808585"/>
            <a:ext cx="853286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Describe two ways to calculate the perimeter of this square.	</a:t>
            </a:r>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B56371F-53F4-4526-83FF-ECCEF3735A4C}"/>
              </a:ext>
            </a:extLst>
          </p:cNvPr>
          <p:cNvPicPr>
            <a:picLocks noChangeAspect="1"/>
          </p:cNvPicPr>
          <p:nvPr/>
        </p:nvPicPr>
        <p:blipFill>
          <a:blip r:embed="rId2"/>
          <a:stretch>
            <a:fillRect/>
          </a:stretch>
        </p:blipFill>
        <p:spPr>
          <a:xfrm>
            <a:off x="2649072" y="2485694"/>
            <a:ext cx="978674" cy="1251216"/>
          </a:xfrm>
          <a:prstGeom prst="rect">
            <a:avLst/>
          </a:prstGeom>
        </p:spPr>
      </p:pic>
    </p:spTree>
    <p:extLst>
      <p:ext uri="{BB962C8B-B14F-4D97-AF65-F5344CB8AC3E}">
        <p14:creationId xmlns:p14="http://schemas.microsoft.com/office/powerpoint/2010/main" val="11292320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26047</TotalTime>
  <Words>1417</Words>
  <Application>Microsoft Office PowerPoint</Application>
  <PresentationFormat>On-screen Show (4:3)</PresentationFormat>
  <Paragraphs>242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Bryant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Nathan Turton</cp:lastModifiedBy>
  <cp:revision>677</cp:revision>
  <dcterms:created xsi:type="dcterms:W3CDTF">2018-09-08T23:27:11Z</dcterms:created>
  <dcterms:modified xsi:type="dcterms:W3CDTF">2021-04-09T06:34:53Z</dcterms:modified>
</cp:coreProperties>
</file>