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3"/>
  </p:notesMasterIdLst>
  <p:handoutMasterIdLst>
    <p:handoutMasterId r:id="rId14"/>
  </p:handoutMasterIdLst>
  <p:sldIdLst>
    <p:sldId id="324" r:id="rId2"/>
    <p:sldId id="325" r:id="rId3"/>
    <p:sldId id="341" r:id="rId4"/>
    <p:sldId id="344" r:id="rId5"/>
    <p:sldId id="346" r:id="rId6"/>
    <p:sldId id="348" r:id="rId7"/>
    <p:sldId id="349" r:id="rId8"/>
    <p:sldId id="350" r:id="rId9"/>
    <p:sldId id="332" r:id="rId10"/>
    <p:sldId id="351" r:id="rId11"/>
    <p:sldId id="334" r:id="rId12"/>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2CC"/>
    <a:srgbClr val="E9C773"/>
    <a:srgbClr val="7F6114"/>
    <a:srgbClr val="8CB8CB"/>
    <a:srgbClr val="816214"/>
    <a:srgbClr val="51A14F"/>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6349" autoAdjust="0"/>
  </p:normalViewPr>
  <p:slideViewPr>
    <p:cSldViewPr snapToGrid="0">
      <p:cViewPr varScale="1">
        <p:scale>
          <a:sx n="82" d="100"/>
          <a:sy n="82" d="100"/>
        </p:scale>
        <p:origin x="1291" y="72"/>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5/20/2021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5/20/2021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296179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328931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3054727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1580946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3546971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3319346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4082594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1719394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11</a:t>
            </a:fld>
            <a:endParaRPr lang="en-US"/>
          </a:p>
        </p:txBody>
      </p:sp>
    </p:spTree>
    <p:extLst>
      <p:ext uri="{BB962C8B-B14F-4D97-AF65-F5344CB8AC3E}">
        <p14:creationId xmlns:p14="http://schemas.microsoft.com/office/powerpoint/2010/main" val="11308355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TextBox 3">
            <a:extLst>
              <a:ext uri="{FF2B5EF4-FFF2-40B4-BE49-F238E27FC236}">
                <a16:creationId xmlns:a16="http://schemas.microsoft.com/office/drawing/2014/main" id="{D9E0B491-5FE6-42E0-B756-55586EB644C8}"/>
              </a:ext>
            </a:extLst>
          </p:cNvPr>
          <p:cNvSpPr txBox="1"/>
          <p:nvPr/>
        </p:nvSpPr>
        <p:spPr bwMode="auto">
          <a:xfrm>
            <a:off x="273657" y="228831"/>
            <a:ext cx="8596686" cy="669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Year 3</a:t>
            </a: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L.I – Can I use grams and kilograms to measure mass?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Steps to success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1000"/>
              </a:spcAft>
              <a:buFontTx/>
              <a:buChar char="-"/>
            </a:pPr>
            <a:r>
              <a:rPr lang="en-GB" sz="1600" dirty="0">
                <a:effectLst/>
                <a:latin typeface="XCCW Joined 1a"/>
                <a:ea typeface="Times New Roman" panose="02020603050405020304" pitchFamily="18" charset="0"/>
                <a:cs typeface="Calibri" panose="020F0502020204030204" pitchFamily="34" charset="0"/>
              </a:rPr>
              <a:t>I can understand the mass can be measured in grams.</a:t>
            </a:r>
          </a:p>
          <a:p>
            <a:pPr marL="285750" indent="-285750">
              <a:spcAft>
                <a:spcPts val="1000"/>
              </a:spcAft>
              <a:buFontTx/>
              <a:buChar char="-"/>
            </a:pPr>
            <a:r>
              <a:rPr lang="en-GB" sz="1600" dirty="0">
                <a:effectLst/>
                <a:latin typeface="XCCW Joined 1a"/>
                <a:ea typeface="Times New Roman" panose="02020603050405020304" pitchFamily="18" charset="0"/>
                <a:cs typeface="Calibri" panose="020F0502020204030204" pitchFamily="34" charset="0"/>
              </a:rPr>
              <a:t>I can </a:t>
            </a:r>
            <a:r>
              <a:rPr lang="en-GB" sz="1600" dirty="0">
                <a:latin typeface="XCCW Joined 1a"/>
                <a:ea typeface="Times New Roman" panose="02020603050405020304" pitchFamily="18" charset="0"/>
                <a:cs typeface="Calibri" panose="020F0502020204030204" pitchFamily="34" charset="0"/>
              </a:rPr>
              <a:t>use g to represent grams and kg to represent kilos.</a:t>
            </a:r>
            <a:endParaRPr lang="en-GB" sz="1600" dirty="0">
              <a:effectLst/>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600" dirty="0">
                <a:latin typeface="XCCW Joined 1a"/>
                <a:ea typeface="Times New Roman" panose="02020603050405020304" pitchFamily="18" charset="0"/>
                <a:cs typeface="Calibri" panose="020F0502020204030204" pitchFamily="34" charset="0"/>
              </a:rPr>
              <a:t>I can measure using a scale.</a:t>
            </a:r>
          </a:p>
          <a:p>
            <a:pPr>
              <a:spcAft>
                <a:spcPts val="1000"/>
              </a:spcAft>
              <a:buNone/>
            </a:pPr>
            <a:r>
              <a:rPr lang="en-GB" sz="1600" b="1" dirty="0">
                <a:effectLst/>
                <a:latin typeface="XCCW Joined 1a"/>
                <a:ea typeface="Calibri" panose="020F0502020204030204" pitchFamily="34" charset="0"/>
                <a:cs typeface="Calibri" panose="020F0502020204030204" pitchFamily="34" charset="0"/>
              </a:rPr>
              <a:t>Challenge: </a:t>
            </a:r>
            <a:r>
              <a:rPr lang="en-GB" sz="1600" dirty="0">
                <a:latin typeface="XCCW Joined 1a"/>
                <a:ea typeface="Calibri" panose="020F0502020204030204" pitchFamily="34" charset="0"/>
                <a:cs typeface="Calibri" panose="020F0502020204030204" pitchFamily="34" charset="0"/>
              </a:rPr>
              <a:t>Convince me</a:t>
            </a:r>
            <a:endParaRPr lang="en-GB" sz="1600" dirty="0">
              <a:effectLst/>
              <a:latin typeface="XCCW Joined 1a"/>
              <a:ea typeface="Calibri" panose="020F0502020204030204" pitchFamily="34" charset="0"/>
              <a:cs typeface="Calibri" panose="020F0502020204030204" pitchFamily="34" charset="0"/>
            </a:endParaRPr>
          </a:p>
          <a:p>
            <a:pPr>
              <a:spcAft>
                <a:spcPts val="1000"/>
              </a:spcAft>
              <a:buNone/>
            </a:pPr>
            <a:endParaRPr lang="en-GB" sz="1600" dirty="0">
              <a:latin typeface="XCCW Joined 1a"/>
              <a:ea typeface="Calibri" panose="020F0502020204030204" pitchFamily="34" charset="0"/>
              <a:cs typeface="Calibri" panose="020F0502020204030204" pitchFamily="34" charset="0"/>
            </a:endParaRPr>
          </a:p>
          <a:p>
            <a:pPr>
              <a:spcAft>
                <a:spcPts val="1000"/>
              </a:spcAft>
              <a:buNone/>
            </a:pPr>
            <a:r>
              <a:rPr lang="en-GB" sz="1600" b="1" u="sng" dirty="0">
                <a:effectLst/>
                <a:latin typeface="XCCW Joined 1a"/>
                <a:ea typeface="Calibri" panose="020F0502020204030204" pitchFamily="34" charset="0"/>
                <a:cs typeface="Calibri" panose="020F0502020204030204" pitchFamily="34" charset="0"/>
              </a:rPr>
              <a:t>Year 4</a:t>
            </a:r>
          </a:p>
          <a:p>
            <a:pPr>
              <a:spcAft>
                <a:spcPts val="1000"/>
              </a:spcAft>
              <a:buNone/>
            </a:pPr>
            <a:r>
              <a:rPr lang="en-GB" sz="1600" b="1" u="sng" dirty="0">
                <a:latin typeface="XCCW Joined 1a"/>
                <a:ea typeface="Calibri" panose="020F0502020204030204" pitchFamily="34" charset="0"/>
                <a:cs typeface="Calibri" panose="020F0502020204030204" pitchFamily="34" charset="0"/>
              </a:rPr>
              <a:t>L.I. – Can I compare decimal numbers?</a:t>
            </a:r>
          </a:p>
          <a:p>
            <a:pPr>
              <a:spcAft>
                <a:spcPts val="1000"/>
              </a:spcAft>
              <a:buNone/>
            </a:pPr>
            <a:r>
              <a:rPr lang="en-GB" sz="1600" b="1" u="sng" dirty="0">
                <a:latin typeface="XCCW Joined 1a"/>
                <a:ea typeface="Calibri" panose="020F0502020204030204" pitchFamily="34" charset="0"/>
                <a:cs typeface="Calibri" panose="020F0502020204030204" pitchFamily="34" charset="0"/>
              </a:rPr>
              <a:t>Steps to success</a:t>
            </a:r>
          </a:p>
          <a:p>
            <a:pPr marL="285750" indent="-285750">
              <a:spcAft>
                <a:spcPts val="1000"/>
              </a:spcAft>
              <a:buFontTx/>
              <a:buChar char="-"/>
            </a:pPr>
            <a:r>
              <a:rPr lang="en-GB" sz="1600" dirty="0">
                <a:latin typeface="XCCW Joined 1a"/>
                <a:ea typeface="Calibri" panose="020F0502020204030204" pitchFamily="34" charset="0"/>
                <a:cs typeface="Calibri" panose="020F0502020204030204" pitchFamily="34" charset="0"/>
              </a:rPr>
              <a:t>I can use a place value grid.</a:t>
            </a:r>
          </a:p>
          <a:p>
            <a:pPr marL="285750" indent="-285750">
              <a:spcAft>
                <a:spcPts val="1000"/>
              </a:spcAft>
              <a:buFontTx/>
              <a:buChar char="-"/>
            </a:pPr>
            <a:r>
              <a:rPr lang="en-GB" sz="1600" dirty="0">
                <a:latin typeface="XCCW Joined 1a"/>
                <a:ea typeface="Calibri" panose="020F0502020204030204" pitchFamily="34" charset="0"/>
                <a:cs typeface="Calibri" panose="020F0502020204030204" pitchFamily="34" charset="0"/>
              </a:rPr>
              <a:t>I can represent each number on a place value grid.</a:t>
            </a:r>
          </a:p>
          <a:p>
            <a:pPr marL="285750" indent="-285750">
              <a:spcAft>
                <a:spcPts val="1000"/>
              </a:spcAft>
              <a:buFontTx/>
              <a:buChar char="-"/>
            </a:pPr>
            <a:r>
              <a:rPr lang="en-GB" sz="1600" dirty="0">
                <a:latin typeface="XCCW Joined 1a"/>
                <a:ea typeface="Calibri" panose="020F0502020204030204" pitchFamily="34" charset="0"/>
                <a:cs typeface="Calibri" panose="020F0502020204030204" pitchFamily="34" charset="0"/>
              </a:rPr>
              <a:t>I can understand the decimal point in a decimal number.</a:t>
            </a:r>
          </a:p>
          <a:p>
            <a:pPr>
              <a:spcAft>
                <a:spcPts val="1000"/>
              </a:spcAft>
              <a:buNone/>
            </a:pPr>
            <a:r>
              <a:rPr lang="en-GB" sz="1600" b="1" dirty="0">
                <a:latin typeface="XCCW Joined 1a"/>
                <a:ea typeface="Calibri" panose="020F0502020204030204" pitchFamily="34" charset="0"/>
                <a:cs typeface="Calibri" panose="020F0502020204030204" pitchFamily="34" charset="0"/>
              </a:rPr>
              <a:t>Challenge:</a:t>
            </a:r>
            <a:r>
              <a:rPr lang="en-GB" sz="1600" dirty="0">
                <a:latin typeface="XCCW Joined 1a"/>
                <a:ea typeface="Calibri" panose="020F0502020204030204" pitchFamily="34" charset="0"/>
                <a:cs typeface="Calibri" panose="020F0502020204030204" pitchFamily="34" charset="0"/>
              </a:rPr>
              <a:t> True or false</a:t>
            </a:r>
          </a:p>
          <a:p>
            <a:pPr>
              <a:spcAft>
                <a:spcPts val="1000"/>
              </a:spcAft>
              <a:buNone/>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720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27" name="TextBox 26">
            <a:extLst>
              <a:ext uri="{FF2B5EF4-FFF2-40B4-BE49-F238E27FC236}">
                <a16:creationId xmlns:a16="http://schemas.microsoft.com/office/drawing/2014/main" id="{DC2340E7-5444-4B35-AA76-2C3CF95E46D7}"/>
              </a:ext>
            </a:extLst>
          </p:cNvPr>
          <p:cNvSpPr txBox="1"/>
          <p:nvPr/>
        </p:nvSpPr>
        <p:spPr bwMode="auto">
          <a:xfrm>
            <a:off x="3557215" y="53390"/>
            <a:ext cx="45907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10" name="Picture 9">
            <a:extLst>
              <a:ext uri="{FF2B5EF4-FFF2-40B4-BE49-F238E27FC236}">
                <a16:creationId xmlns:a16="http://schemas.microsoft.com/office/drawing/2014/main" id="{BA9F2EE0-1CEC-440D-9DFF-282183BED9F2}"/>
              </a:ext>
            </a:extLst>
          </p:cNvPr>
          <p:cNvPicPr>
            <a:picLocks noChangeAspect="1"/>
          </p:cNvPicPr>
          <p:nvPr/>
        </p:nvPicPr>
        <p:blipFill>
          <a:blip r:embed="rId3"/>
          <a:stretch>
            <a:fillRect/>
          </a:stretch>
        </p:blipFill>
        <p:spPr>
          <a:xfrm>
            <a:off x="5651167" y="4642676"/>
            <a:ext cx="3336961" cy="2112687"/>
          </a:xfrm>
          <a:prstGeom prst="rect">
            <a:avLst/>
          </a:prstGeom>
        </p:spPr>
      </p:pic>
      <p:sp>
        <p:nvSpPr>
          <p:cNvPr id="11" name="TextBox 10">
            <a:extLst>
              <a:ext uri="{FF2B5EF4-FFF2-40B4-BE49-F238E27FC236}">
                <a16:creationId xmlns:a16="http://schemas.microsoft.com/office/drawing/2014/main" id="{ADEDBF25-DE1E-45D8-B028-F8F1547C8712}"/>
              </a:ext>
            </a:extLst>
          </p:cNvPr>
          <p:cNvSpPr txBox="1"/>
          <p:nvPr/>
        </p:nvSpPr>
        <p:spPr bwMode="auto">
          <a:xfrm>
            <a:off x="5206481" y="4108582"/>
            <a:ext cx="37816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400" dirty="0">
                <a:latin typeface="XCCW Joined 1a" panose="03050602040000000000" pitchFamily="66" charset="0"/>
                <a:ea typeface="Myriad Pro Semibold" charset="0"/>
                <a:cs typeface="Myriad Pro Semibold" charset="0"/>
              </a:rPr>
              <a:t>Fill in the blanks. There could be more than one possibility.</a:t>
            </a:r>
          </a:p>
        </p:txBody>
      </p:sp>
      <p:pic>
        <p:nvPicPr>
          <p:cNvPr id="14" name="Picture 13">
            <a:extLst>
              <a:ext uri="{FF2B5EF4-FFF2-40B4-BE49-F238E27FC236}">
                <a16:creationId xmlns:a16="http://schemas.microsoft.com/office/drawing/2014/main" id="{3314BBE7-AE30-4B08-9079-47B976B3431D}"/>
              </a:ext>
            </a:extLst>
          </p:cNvPr>
          <p:cNvPicPr>
            <a:picLocks noChangeAspect="1"/>
          </p:cNvPicPr>
          <p:nvPr/>
        </p:nvPicPr>
        <p:blipFill>
          <a:blip r:embed="rId4"/>
          <a:stretch>
            <a:fillRect/>
          </a:stretch>
        </p:blipFill>
        <p:spPr>
          <a:xfrm>
            <a:off x="101976" y="994274"/>
            <a:ext cx="5681205" cy="3103434"/>
          </a:xfrm>
          <a:prstGeom prst="rect">
            <a:avLst/>
          </a:prstGeom>
        </p:spPr>
      </p:pic>
      <p:sp>
        <p:nvSpPr>
          <p:cNvPr id="16" name="TextBox 15">
            <a:extLst>
              <a:ext uri="{FF2B5EF4-FFF2-40B4-BE49-F238E27FC236}">
                <a16:creationId xmlns:a16="http://schemas.microsoft.com/office/drawing/2014/main" id="{ED641F00-A423-4373-9D65-3361EFC67F6D}"/>
              </a:ext>
            </a:extLst>
          </p:cNvPr>
          <p:cNvSpPr txBox="1"/>
          <p:nvPr/>
        </p:nvSpPr>
        <p:spPr bwMode="auto">
          <a:xfrm>
            <a:off x="101976" y="633107"/>
            <a:ext cx="6638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400" dirty="0">
                <a:latin typeface="XCCW Joined 1a" panose="03050602040000000000" pitchFamily="66" charset="0"/>
                <a:ea typeface="Myriad Pro Semibold" charset="0"/>
                <a:cs typeface="Myriad Pro Semibold" charset="0"/>
              </a:rPr>
              <a:t>Compare the numbers, using &lt;, &gt;, =.</a:t>
            </a:r>
          </a:p>
        </p:txBody>
      </p:sp>
      <p:pic>
        <p:nvPicPr>
          <p:cNvPr id="4" name="Picture 3">
            <a:extLst>
              <a:ext uri="{FF2B5EF4-FFF2-40B4-BE49-F238E27FC236}">
                <a16:creationId xmlns:a16="http://schemas.microsoft.com/office/drawing/2014/main" id="{1789F04C-4A8F-43EA-BF29-B41ED7E2C413}"/>
              </a:ext>
            </a:extLst>
          </p:cNvPr>
          <p:cNvPicPr>
            <a:picLocks noChangeAspect="1"/>
          </p:cNvPicPr>
          <p:nvPr/>
        </p:nvPicPr>
        <p:blipFill>
          <a:blip r:embed="rId5"/>
          <a:stretch>
            <a:fillRect/>
          </a:stretch>
        </p:blipFill>
        <p:spPr>
          <a:xfrm>
            <a:off x="857639" y="4239452"/>
            <a:ext cx="1736333" cy="2515911"/>
          </a:xfrm>
          <a:prstGeom prst="rect">
            <a:avLst/>
          </a:prstGeom>
        </p:spPr>
      </p:pic>
    </p:spTree>
    <p:extLst>
      <p:ext uri="{BB962C8B-B14F-4D97-AF65-F5344CB8AC3E}">
        <p14:creationId xmlns:p14="http://schemas.microsoft.com/office/powerpoint/2010/main" val="2217982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146540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Plenary</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5" name="TextBox 14">
            <a:extLst>
              <a:ext uri="{FF2B5EF4-FFF2-40B4-BE49-F238E27FC236}">
                <a16:creationId xmlns:a16="http://schemas.microsoft.com/office/drawing/2014/main" id="{F0273669-9049-4541-8316-C6E7DA9BB8BD}"/>
              </a:ext>
            </a:extLst>
          </p:cNvPr>
          <p:cNvSpPr txBox="1"/>
          <p:nvPr/>
        </p:nvSpPr>
        <p:spPr bwMode="auto">
          <a:xfrm>
            <a:off x="4572000" y="867747"/>
            <a:ext cx="2444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sp>
        <p:nvSpPr>
          <p:cNvPr id="18" name="TextBox 17">
            <a:extLst>
              <a:ext uri="{FF2B5EF4-FFF2-40B4-BE49-F238E27FC236}">
                <a16:creationId xmlns:a16="http://schemas.microsoft.com/office/drawing/2014/main" id="{D389C669-6F23-4245-9C10-6F8ACCF044F7}"/>
              </a:ext>
            </a:extLst>
          </p:cNvPr>
          <p:cNvSpPr txBox="1"/>
          <p:nvPr/>
        </p:nvSpPr>
        <p:spPr bwMode="auto">
          <a:xfrm>
            <a:off x="245705" y="908381"/>
            <a:ext cx="2444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5" name="TextBox 4">
            <a:extLst>
              <a:ext uri="{FF2B5EF4-FFF2-40B4-BE49-F238E27FC236}">
                <a16:creationId xmlns:a16="http://schemas.microsoft.com/office/drawing/2014/main" id="{EFB2415D-4885-4D44-935D-F587EC9F6695}"/>
              </a:ext>
            </a:extLst>
          </p:cNvPr>
          <p:cNvSpPr txBox="1"/>
          <p:nvPr/>
        </p:nvSpPr>
        <p:spPr bwMode="auto">
          <a:xfrm>
            <a:off x="117191" y="1669348"/>
            <a:ext cx="4361503" cy="1384995"/>
          </a:xfrm>
          <a:prstGeom prst="rect">
            <a:avLst/>
          </a:prstGeom>
          <a:solidFill>
            <a:schemeClr val="bg1"/>
          </a:solidFill>
          <a:ln w="76200">
            <a:solidFill>
              <a:srgbClr val="FF0000"/>
            </a:solid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br>
              <a:rPr lang="en-GB" sz="2000" dirty="0">
                <a:latin typeface="XCCW Joined 1a" panose="03050602040000000000" pitchFamily="66" charset="0"/>
                <a:ea typeface="Myriad Pro Semibold" charset="0"/>
                <a:cs typeface="Myriad Pro Semibold" charset="0"/>
              </a:rPr>
            </a:br>
            <a:br>
              <a:rPr lang="en-GB" sz="2000" dirty="0">
                <a:latin typeface="XCCW Joined 1a" panose="03050602040000000000" pitchFamily="66" charset="0"/>
                <a:ea typeface="Myriad Pro Semibold" charset="0"/>
                <a:cs typeface="Myriad Pro Semibold" charset="0"/>
              </a:rPr>
            </a:br>
            <a:endParaRPr lang="en-GB" sz="2000" dirty="0">
              <a:latin typeface="XCCW Joined 1a" panose="03050602040000000000" pitchFamily="66" charset="0"/>
              <a:ea typeface="Myriad Pro Semibold" charset="0"/>
              <a:cs typeface="Myriad Pro Semibold" charset="0"/>
            </a:endParaRPr>
          </a:p>
          <a:p>
            <a:pPr>
              <a:buClr>
                <a:srgbClr val="82CBDD"/>
              </a:buClr>
              <a:buNone/>
            </a:pPr>
            <a:r>
              <a:rPr lang="en-GB" sz="2000" dirty="0">
                <a:latin typeface="XCCW Joined 1a" panose="03050602040000000000" pitchFamily="66" charset="0"/>
                <a:ea typeface="Myriad Pro Semibold" charset="0"/>
                <a:cs typeface="Myriad Pro Semibold" charset="0"/>
              </a:rPr>
              <a:t>Which is the odd one out?</a:t>
            </a:r>
          </a:p>
        </p:txBody>
      </p:sp>
      <p:sp>
        <p:nvSpPr>
          <p:cNvPr id="11" name="TextBox 10">
            <a:extLst>
              <a:ext uri="{FF2B5EF4-FFF2-40B4-BE49-F238E27FC236}">
                <a16:creationId xmlns:a16="http://schemas.microsoft.com/office/drawing/2014/main" id="{B05E93CB-F050-45C0-A27B-AAB76FB1C1CD}"/>
              </a:ext>
            </a:extLst>
          </p:cNvPr>
          <p:cNvSpPr txBox="1"/>
          <p:nvPr/>
        </p:nvSpPr>
        <p:spPr bwMode="auto">
          <a:xfrm>
            <a:off x="4602079" y="1669348"/>
            <a:ext cx="4361503" cy="1508105"/>
          </a:xfrm>
          <a:prstGeom prst="rect">
            <a:avLst/>
          </a:prstGeom>
          <a:solidFill>
            <a:schemeClr val="bg1"/>
          </a:solidFill>
          <a:ln w="76200">
            <a:solidFill>
              <a:srgbClr val="FF0000"/>
            </a:solid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b="1" dirty="0">
                <a:latin typeface="XCCW Joined 1a" panose="03050602040000000000" pitchFamily="66" charset="0"/>
                <a:ea typeface="Myriad Pro Semibold" charset="0"/>
                <a:cs typeface="Myriad Pro Semibold" charset="0"/>
              </a:rPr>
              <a:t>True or false:</a:t>
            </a:r>
          </a:p>
          <a:p>
            <a:pPr>
              <a:buClr>
                <a:srgbClr val="82CBDD"/>
              </a:buClr>
              <a:buNone/>
            </a:pPr>
            <a:endParaRPr lang="en-GB" sz="2000" dirty="0">
              <a:latin typeface="XCCW Joined 1a" panose="03050602040000000000" pitchFamily="66" charset="0"/>
              <a:ea typeface="Myriad Pro Semibold" charset="0"/>
              <a:cs typeface="Myriad Pro Semibold" charset="0"/>
            </a:endParaRPr>
          </a:p>
          <a:p>
            <a:pPr>
              <a:buClr>
                <a:srgbClr val="82CBDD"/>
              </a:buClr>
              <a:buNone/>
            </a:pPr>
            <a:r>
              <a:rPr lang="en-GB" sz="2000" dirty="0">
                <a:latin typeface="XCCW Joined 1a" panose="03050602040000000000" pitchFamily="66" charset="0"/>
                <a:ea typeface="Myriad Pro Semibold" charset="0"/>
                <a:cs typeface="Myriad Pro Semibold" charset="0"/>
              </a:rPr>
              <a:t>0.12 &gt; 0.21</a:t>
            </a:r>
          </a:p>
          <a:p>
            <a:pPr>
              <a:buClr>
                <a:srgbClr val="82CBDD"/>
              </a:buClr>
              <a:buNone/>
            </a:pPr>
            <a:endParaRPr lang="en-GB" sz="2000" dirty="0">
              <a:latin typeface="XCCW Joined 1a" panose="03050602040000000000" pitchFamily="66" charset="0"/>
              <a:ea typeface="Myriad Pro Semibold" charset="0"/>
              <a:cs typeface="Myriad Pro Semibold" charset="0"/>
            </a:endParaRPr>
          </a:p>
        </p:txBody>
      </p:sp>
      <p:pic>
        <p:nvPicPr>
          <p:cNvPr id="4" name="Picture 3">
            <a:extLst>
              <a:ext uri="{FF2B5EF4-FFF2-40B4-BE49-F238E27FC236}">
                <a16:creationId xmlns:a16="http://schemas.microsoft.com/office/drawing/2014/main" id="{AE0938E0-A039-4A06-8973-252278D9127C}"/>
              </a:ext>
            </a:extLst>
          </p:cNvPr>
          <p:cNvPicPr>
            <a:picLocks noChangeAspect="1"/>
          </p:cNvPicPr>
          <p:nvPr/>
        </p:nvPicPr>
        <p:blipFill>
          <a:blip r:embed="rId3"/>
          <a:stretch>
            <a:fillRect/>
          </a:stretch>
        </p:blipFill>
        <p:spPr>
          <a:xfrm>
            <a:off x="117191" y="3463091"/>
            <a:ext cx="5514975" cy="2857500"/>
          </a:xfrm>
          <a:prstGeom prst="rect">
            <a:avLst/>
          </a:prstGeom>
        </p:spPr>
      </p:pic>
    </p:spTree>
    <p:extLst>
      <p:ext uri="{BB962C8B-B14F-4D97-AF65-F5344CB8AC3E}">
        <p14:creationId xmlns:p14="http://schemas.microsoft.com/office/powerpoint/2010/main" val="375114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72025"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Box 1">
            <a:extLst>
              <a:ext uri="{FF2B5EF4-FFF2-40B4-BE49-F238E27FC236}">
                <a16:creationId xmlns:a16="http://schemas.microsoft.com/office/drawing/2014/main" id="{5952E76A-EF79-4FFB-BAC8-CED6992B12C6}"/>
              </a:ext>
            </a:extLst>
          </p:cNvPr>
          <p:cNvSpPr txBox="1"/>
          <p:nvPr/>
        </p:nvSpPr>
        <p:spPr bwMode="auto">
          <a:xfrm>
            <a:off x="241300" y="203200"/>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 Focus Task</a:t>
            </a:r>
          </a:p>
        </p:txBody>
      </p:sp>
      <p:sp>
        <p:nvSpPr>
          <p:cNvPr id="4" name="TextBox 3">
            <a:extLst>
              <a:ext uri="{FF2B5EF4-FFF2-40B4-BE49-F238E27FC236}">
                <a16:creationId xmlns:a16="http://schemas.microsoft.com/office/drawing/2014/main" id="{3701A382-F35D-481E-818E-4283CAFC8C2A}"/>
              </a:ext>
            </a:extLst>
          </p:cNvPr>
          <p:cNvSpPr txBox="1"/>
          <p:nvPr/>
        </p:nvSpPr>
        <p:spPr bwMode="auto">
          <a:xfrm>
            <a:off x="174763" y="869602"/>
            <a:ext cx="8530390" cy="5607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 </a:t>
            </a:r>
            <a:r>
              <a:rPr lang="en-GB" dirty="0">
                <a:latin typeface="Myriad Pro Semibold" charset="0"/>
                <a:ea typeface="Myriad Pro Semibold" charset="0"/>
                <a:cs typeface="Myriad Pro Semibold" charset="0"/>
              </a:rPr>
              <a:t>Find </a:t>
            </a:r>
            <a:r>
              <a:rPr lang="en-GB" b="1" dirty="0">
                <a:latin typeface="Myriad Pro Semibold" charset="0"/>
                <a:ea typeface="Myriad Pro Semibold" charset="0"/>
                <a:cs typeface="Myriad Pro Semibold" charset="0"/>
              </a:rPr>
              <a:t>three</a:t>
            </a:r>
            <a:r>
              <a:rPr lang="en-GB" dirty="0">
                <a:latin typeface="Myriad Pro Semibold" charset="0"/>
                <a:ea typeface="Myriad Pro Semibold" charset="0"/>
                <a:cs typeface="Myriad Pro Semibold" charset="0"/>
              </a:rPr>
              <a:t> objects and get as close to </a:t>
            </a:r>
            <a:r>
              <a:rPr lang="en-GB" b="1" dirty="0">
                <a:latin typeface="Myriad Pro Semibold" charset="0"/>
                <a:ea typeface="Myriad Pro Semibold" charset="0"/>
                <a:cs typeface="Myriad Pro Semibold" charset="0"/>
              </a:rPr>
              <a:t>1kg </a:t>
            </a:r>
            <a:r>
              <a:rPr lang="en-GB" dirty="0">
                <a:latin typeface="Myriad Pro Semibold" charset="0"/>
                <a:ea typeface="Myriad Pro Semibold" charset="0"/>
                <a:cs typeface="Myriad Pro Semibold" charset="0"/>
              </a:rPr>
              <a:t>as you can</a:t>
            </a:r>
            <a:endParaRPr lang="en-GB" b="1" dirty="0">
              <a:latin typeface="Myriad Pro Semibold" charset="0"/>
              <a:ea typeface="Myriad Pro Semibold" charset="0"/>
              <a:cs typeface="Myriad Pro Semibold" charset="0"/>
            </a:endParaRPr>
          </a:p>
          <a:p>
            <a:pPr>
              <a:buClr>
                <a:srgbClr val="82CBDD"/>
              </a:buClr>
              <a:buNone/>
            </a:pPr>
            <a:endParaRPr lang="en-GB" b="1" dirty="0">
              <a:latin typeface="Myriad Pro Semibold" charset="0"/>
              <a:ea typeface="Myriad Pro Semibold" charset="0"/>
              <a:cs typeface="Myriad Pro Semibold" charset="0"/>
            </a:endParaRPr>
          </a:p>
          <a:p>
            <a:pPr>
              <a:buClr>
                <a:srgbClr val="82CBDD"/>
              </a:buClr>
              <a:buNone/>
            </a:pPr>
            <a:endParaRPr lang="en-GB" b="1" dirty="0">
              <a:latin typeface="Myriad Pro Semibold" charset="0"/>
              <a:ea typeface="Myriad Pro Semibold" charset="0"/>
              <a:cs typeface="Myriad Pro Semibold" charset="0"/>
            </a:endParaRPr>
          </a:p>
          <a:p>
            <a:pPr>
              <a:buClr>
                <a:srgbClr val="82CBDD"/>
              </a:buClr>
              <a:buNone/>
            </a:pPr>
            <a:endParaRPr lang="en-GB" b="1" dirty="0">
              <a:latin typeface="Myriad Pro Semibold" charset="0"/>
              <a:ea typeface="Myriad Pro Semibold" charset="0"/>
              <a:cs typeface="Myriad Pro Semibold" charset="0"/>
            </a:endParaRPr>
          </a:p>
          <a:p>
            <a:pPr>
              <a:buClr>
                <a:srgbClr val="82CBDD"/>
              </a:buClr>
              <a:buNone/>
            </a:pPr>
            <a:endParaRPr lang="en-GB" b="1" dirty="0">
              <a:latin typeface="Myriad Pro Semibold" charset="0"/>
              <a:ea typeface="Myriad Pro Semibold" charset="0"/>
              <a:cs typeface="Myriad Pro Semibold" charset="0"/>
            </a:endParaRPr>
          </a:p>
          <a:p>
            <a:pPr>
              <a:buClr>
                <a:srgbClr val="82CBDD"/>
              </a:buClr>
              <a:buNone/>
            </a:pPr>
            <a:r>
              <a:rPr lang="en-GB" b="1" dirty="0">
                <a:latin typeface="Myriad Pro Semibold" charset="0"/>
                <a:ea typeface="Myriad Pro Semibold" charset="0"/>
                <a:cs typeface="Myriad Pro Semibold" charset="0"/>
              </a:rPr>
              <a:t>Year 4: </a:t>
            </a:r>
            <a:r>
              <a:rPr lang="en-GB" dirty="0">
                <a:latin typeface="Myriad Pro Semibold" charset="0"/>
                <a:ea typeface="Myriad Pro Semibold" charset="0"/>
                <a:cs typeface="Myriad Pro Semibold" charset="0"/>
              </a:rPr>
              <a:t>What is the value of the underlined digit?</a:t>
            </a:r>
          </a:p>
          <a:p>
            <a:pPr>
              <a:buClr>
                <a:srgbClr val="82CBDD"/>
              </a:buClr>
              <a:buNone/>
            </a:pPr>
            <a:endParaRPr lang="en-GB" b="1" dirty="0">
              <a:latin typeface="Myriad Pro Semibold" charset="0"/>
              <a:ea typeface="Myriad Pro Semibold" charset="0"/>
              <a:cs typeface="Myriad Pro Semibold" charset="0"/>
            </a:endParaRPr>
          </a:p>
          <a:p>
            <a:pPr>
              <a:buClr>
                <a:srgbClr val="82CBDD"/>
              </a:buClr>
              <a:buNone/>
            </a:pPr>
            <a:endParaRPr lang="en-GB" b="1" dirty="0">
              <a:latin typeface="Myriad Pro Semibold" charset="0"/>
              <a:ea typeface="Myriad Pro Semibold" charset="0"/>
              <a:cs typeface="Myriad Pro Semibold" charset="0"/>
            </a:endParaRPr>
          </a:p>
          <a:p>
            <a:pPr>
              <a:buClr>
                <a:srgbClr val="82CBDD"/>
              </a:buClr>
              <a:buNone/>
            </a:pPr>
            <a:endParaRPr lang="en-GB" b="1" dirty="0">
              <a:latin typeface="Myriad Pro Semibold" charset="0"/>
              <a:ea typeface="Myriad Pro Semibold" charset="0"/>
              <a:cs typeface="Myriad Pro Semibold" charset="0"/>
            </a:endParaRPr>
          </a:p>
          <a:p>
            <a:pPr>
              <a:buClr>
                <a:srgbClr val="82CBDD"/>
              </a:buClr>
              <a:buNone/>
            </a:pPr>
            <a:endParaRPr lang="en-GB" b="1" dirty="0">
              <a:latin typeface="Myriad Pro Semibold" charset="0"/>
              <a:ea typeface="Myriad Pro Semibold" charset="0"/>
              <a:cs typeface="Myriad Pro Semibold" charset="0"/>
            </a:endParaRPr>
          </a:p>
        </p:txBody>
      </p:sp>
      <p:pic>
        <p:nvPicPr>
          <p:cNvPr id="9" name="Picture 8">
            <a:extLst>
              <a:ext uri="{FF2B5EF4-FFF2-40B4-BE49-F238E27FC236}">
                <a16:creationId xmlns:a16="http://schemas.microsoft.com/office/drawing/2014/main" id="{4851EAD7-F90C-4B76-BD4A-3852EFB2EAA6}"/>
              </a:ext>
            </a:extLst>
          </p:cNvPr>
          <p:cNvPicPr>
            <a:picLocks noChangeAspect="1"/>
          </p:cNvPicPr>
          <p:nvPr/>
        </p:nvPicPr>
        <p:blipFill>
          <a:blip r:embed="rId2"/>
          <a:stretch>
            <a:fillRect/>
          </a:stretch>
        </p:blipFill>
        <p:spPr>
          <a:xfrm>
            <a:off x="0" y="4525505"/>
            <a:ext cx="9144000" cy="1632539"/>
          </a:xfrm>
          <a:prstGeom prst="rect">
            <a:avLst/>
          </a:prstGeom>
        </p:spPr>
      </p:pic>
    </p:spTree>
    <p:extLst>
      <p:ext uri="{BB962C8B-B14F-4D97-AF65-F5344CB8AC3E}">
        <p14:creationId xmlns:p14="http://schemas.microsoft.com/office/powerpoint/2010/main" val="18478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169296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TextBox 10">
            <a:extLst>
              <a:ext uri="{FF2B5EF4-FFF2-40B4-BE49-F238E27FC236}">
                <a16:creationId xmlns:a16="http://schemas.microsoft.com/office/drawing/2014/main" id="{02DA9ED0-3487-4B55-8898-913733E974B2}"/>
              </a:ext>
            </a:extLst>
          </p:cNvPr>
          <p:cNvSpPr txBox="1"/>
          <p:nvPr/>
        </p:nvSpPr>
        <p:spPr bwMode="auto">
          <a:xfrm>
            <a:off x="93307" y="1119181"/>
            <a:ext cx="85128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Doug says, “There are 1000g in a kilo.”</a:t>
            </a:r>
            <a:br>
              <a:rPr lang="en-GB" sz="2400" dirty="0">
                <a:latin typeface="XCCW Joined 1a" panose="03050602040000000000" pitchFamily="66" charset="0"/>
                <a:ea typeface="Myriad Pro Semibold" charset="0"/>
                <a:cs typeface="Myriad Pro Semibold" charset="0"/>
              </a:rPr>
            </a:br>
            <a:r>
              <a:rPr lang="en-GB" sz="2400" dirty="0">
                <a:latin typeface="XCCW Joined 1a" panose="03050602040000000000" pitchFamily="66" charset="0"/>
                <a:ea typeface="Myriad Pro Semibold" charset="0"/>
                <a:cs typeface="Myriad Pro Semibold" charset="0"/>
              </a:rPr>
              <a:t>Is he correct? </a:t>
            </a:r>
          </a:p>
        </p:txBody>
      </p:sp>
      <p:sp>
        <p:nvSpPr>
          <p:cNvPr id="12" name="TextBox 11">
            <a:extLst>
              <a:ext uri="{FF2B5EF4-FFF2-40B4-BE49-F238E27FC236}">
                <a16:creationId xmlns:a16="http://schemas.microsoft.com/office/drawing/2014/main" id="{15CE445C-A6F4-49AF-BB1C-A1E73A91B22C}"/>
              </a:ext>
            </a:extLst>
          </p:cNvPr>
          <p:cNvSpPr txBox="1"/>
          <p:nvPr/>
        </p:nvSpPr>
        <p:spPr bwMode="auto">
          <a:xfrm>
            <a:off x="93307" y="718457"/>
            <a:ext cx="24483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3" name="TextBox 12">
            <a:extLst>
              <a:ext uri="{FF2B5EF4-FFF2-40B4-BE49-F238E27FC236}">
                <a16:creationId xmlns:a16="http://schemas.microsoft.com/office/drawing/2014/main" id="{E943BC47-DC96-49B1-A66B-DF250719F73A}"/>
              </a:ext>
            </a:extLst>
          </p:cNvPr>
          <p:cNvSpPr txBox="1"/>
          <p:nvPr/>
        </p:nvSpPr>
        <p:spPr bwMode="auto">
          <a:xfrm>
            <a:off x="93307" y="3528290"/>
            <a:ext cx="29143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cxnSp>
        <p:nvCxnSpPr>
          <p:cNvPr id="18" name="Straight Connector 17">
            <a:extLst>
              <a:ext uri="{FF2B5EF4-FFF2-40B4-BE49-F238E27FC236}">
                <a16:creationId xmlns:a16="http://schemas.microsoft.com/office/drawing/2014/main" id="{7000EC90-A6AA-4840-9ADC-C9D9CFA853BF}"/>
              </a:ext>
            </a:extLst>
          </p:cNvPr>
          <p:cNvCxnSpPr>
            <a:cxnSpLocks/>
          </p:cNvCxnSpPr>
          <p:nvPr/>
        </p:nvCxnSpPr>
        <p:spPr bwMode="auto">
          <a:xfrm flipH="1">
            <a:off x="15591" y="3429000"/>
            <a:ext cx="9128409" cy="0"/>
          </a:xfrm>
          <a:prstGeom prst="line">
            <a:avLst/>
          </a:prstGeom>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7425B698-207E-4159-9BFD-161C2F95A8DC}"/>
              </a:ext>
            </a:extLst>
          </p:cNvPr>
          <p:cNvSpPr txBox="1"/>
          <p:nvPr/>
        </p:nvSpPr>
        <p:spPr bwMode="auto">
          <a:xfrm>
            <a:off x="1317487" y="3528290"/>
            <a:ext cx="754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Compare the numbers using &lt;, &gt; or =</a:t>
            </a:r>
          </a:p>
        </p:txBody>
      </p:sp>
      <p:pic>
        <p:nvPicPr>
          <p:cNvPr id="5" name="Picture 4">
            <a:extLst>
              <a:ext uri="{FF2B5EF4-FFF2-40B4-BE49-F238E27FC236}">
                <a16:creationId xmlns:a16="http://schemas.microsoft.com/office/drawing/2014/main" id="{FBE975EC-7EDB-4BBA-9485-81918699245C}"/>
              </a:ext>
            </a:extLst>
          </p:cNvPr>
          <p:cNvPicPr>
            <a:picLocks noChangeAspect="1"/>
          </p:cNvPicPr>
          <p:nvPr/>
        </p:nvPicPr>
        <p:blipFill>
          <a:blip r:embed="rId3"/>
          <a:stretch>
            <a:fillRect/>
          </a:stretch>
        </p:blipFill>
        <p:spPr>
          <a:xfrm>
            <a:off x="1110501" y="4152806"/>
            <a:ext cx="7266760" cy="2660338"/>
          </a:xfrm>
          <a:prstGeom prst="rect">
            <a:avLst/>
          </a:prstGeom>
        </p:spPr>
      </p:pic>
    </p:spTree>
    <p:extLst>
      <p:ext uri="{BB962C8B-B14F-4D97-AF65-F5344CB8AC3E}">
        <p14:creationId xmlns:p14="http://schemas.microsoft.com/office/powerpoint/2010/main" val="209017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TextBox 10">
            <a:extLst>
              <a:ext uri="{FF2B5EF4-FFF2-40B4-BE49-F238E27FC236}">
                <a16:creationId xmlns:a16="http://schemas.microsoft.com/office/drawing/2014/main" id="{02DA9ED0-3487-4B55-8898-913733E974B2}"/>
              </a:ext>
            </a:extLst>
          </p:cNvPr>
          <p:cNvSpPr txBox="1"/>
          <p:nvPr/>
        </p:nvSpPr>
        <p:spPr bwMode="auto">
          <a:xfrm>
            <a:off x="85579" y="1382548"/>
            <a:ext cx="5102241"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How much weight is on the scales? </a:t>
            </a:r>
          </a:p>
          <a:p>
            <a:pPr>
              <a:buClr>
                <a:srgbClr val="82CBDD"/>
              </a:buClr>
              <a:buNone/>
            </a:pPr>
            <a:r>
              <a:rPr lang="en-GB" sz="2400" dirty="0">
                <a:latin typeface="XCCW Joined 1a" panose="03050602040000000000" pitchFamily="66" charset="0"/>
                <a:ea typeface="Myriad Pro Semibold" charset="0"/>
                <a:cs typeface="Myriad Pro Semibold" charset="0"/>
              </a:rPr>
              <a:t>How do you know?</a:t>
            </a:r>
          </a:p>
        </p:txBody>
      </p:sp>
      <p:sp>
        <p:nvSpPr>
          <p:cNvPr id="12" name="TextBox 11">
            <a:extLst>
              <a:ext uri="{FF2B5EF4-FFF2-40B4-BE49-F238E27FC236}">
                <a16:creationId xmlns:a16="http://schemas.microsoft.com/office/drawing/2014/main" id="{15CE445C-A6F4-49AF-BB1C-A1E73A91B22C}"/>
              </a:ext>
            </a:extLst>
          </p:cNvPr>
          <p:cNvSpPr txBox="1"/>
          <p:nvPr/>
        </p:nvSpPr>
        <p:spPr bwMode="auto">
          <a:xfrm>
            <a:off x="93307" y="718457"/>
            <a:ext cx="24483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3" name="TextBox 12">
            <a:extLst>
              <a:ext uri="{FF2B5EF4-FFF2-40B4-BE49-F238E27FC236}">
                <a16:creationId xmlns:a16="http://schemas.microsoft.com/office/drawing/2014/main" id="{E943BC47-DC96-49B1-A66B-DF250719F73A}"/>
              </a:ext>
            </a:extLst>
          </p:cNvPr>
          <p:cNvSpPr txBox="1"/>
          <p:nvPr/>
        </p:nvSpPr>
        <p:spPr bwMode="auto">
          <a:xfrm>
            <a:off x="85579" y="3666193"/>
            <a:ext cx="29143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cxnSp>
        <p:nvCxnSpPr>
          <p:cNvPr id="18" name="Straight Connector 17">
            <a:extLst>
              <a:ext uri="{FF2B5EF4-FFF2-40B4-BE49-F238E27FC236}">
                <a16:creationId xmlns:a16="http://schemas.microsoft.com/office/drawing/2014/main" id="{7000EC90-A6AA-4840-9ADC-C9D9CFA853BF}"/>
              </a:ext>
            </a:extLst>
          </p:cNvPr>
          <p:cNvCxnSpPr>
            <a:cxnSpLocks/>
          </p:cNvCxnSpPr>
          <p:nvPr/>
        </p:nvCxnSpPr>
        <p:spPr bwMode="auto">
          <a:xfrm flipH="1">
            <a:off x="15591" y="3429000"/>
            <a:ext cx="9128409" cy="0"/>
          </a:xfrm>
          <a:prstGeom prst="line">
            <a:avLst/>
          </a:prstGeom>
          <a:ln/>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58D5A7D3-D45E-48A8-B791-5C4C4899BD8D}"/>
              </a:ext>
            </a:extLst>
          </p:cNvPr>
          <p:cNvPicPr>
            <a:picLocks noChangeAspect="1"/>
          </p:cNvPicPr>
          <p:nvPr/>
        </p:nvPicPr>
        <p:blipFill>
          <a:blip r:embed="rId3"/>
          <a:stretch>
            <a:fillRect/>
          </a:stretch>
        </p:blipFill>
        <p:spPr>
          <a:xfrm>
            <a:off x="1130850" y="4299853"/>
            <a:ext cx="7039691" cy="2460377"/>
          </a:xfrm>
          <a:prstGeom prst="rect">
            <a:avLst/>
          </a:prstGeom>
        </p:spPr>
      </p:pic>
      <p:sp>
        <p:nvSpPr>
          <p:cNvPr id="15" name="TextBox 14">
            <a:extLst>
              <a:ext uri="{FF2B5EF4-FFF2-40B4-BE49-F238E27FC236}">
                <a16:creationId xmlns:a16="http://schemas.microsoft.com/office/drawing/2014/main" id="{090EBAF8-DDA5-4634-9CF8-E45B758F20CB}"/>
              </a:ext>
            </a:extLst>
          </p:cNvPr>
          <p:cNvSpPr txBox="1"/>
          <p:nvPr/>
        </p:nvSpPr>
        <p:spPr bwMode="auto">
          <a:xfrm>
            <a:off x="1317487" y="3776633"/>
            <a:ext cx="754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Compare the numbers using &lt;, &gt; or =</a:t>
            </a:r>
          </a:p>
        </p:txBody>
      </p:sp>
      <p:pic>
        <p:nvPicPr>
          <p:cNvPr id="8" name="Picture 7">
            <a:extLst>
              <a:ext uri="{FF2B5EF4-FFF2-40B4-BE49-F238E27FC236}">
                <a16:creationId xmlns:a16="http://schemas.microsoft.com/office/drawing/2014/main" id="{FE13F012-0466-4D55-963D-96F98ABA35D0}"/>
              </a:ext>
            </a:extLst>
          </p:cNvPr>
          <p:cNvPicPr>
            <a:picLocks noChangeAspect="1"/>
          </p:cNvPicPr>
          <p:nvPr/>
        </p:nvPicPr>
        <p:blipFill>
          <a:blip r:embed="rId4"/>
          <a:stretch>
            <a:fillRect/>
          </a:stretch>
        </p:blipFill>
        <p:spPr>
          <a:xfrm>
            <a:off x="5937574" y="44856"/>
            <a:ext cx="2298322" cy="3384144"/>
          </a:xfrm>
          <a:prstGeom prst="rect">
            <a:avLst/>
          </a:prstGeom>
        </p:spPr>
      </p:pic>
    </p:spTree>
    <p:extLst>
      <p:ext uri="{BB962C8B-B14F-4D97-AF65-F5344CB8AC3E}">
        <p14:creationId xmlns:p14="http://schemas.microsoft.com/office/powerpoint/2010/main" val="262756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15CE445C-A6F4-49AF-BB1C-A1E73A91B22C}"/>
              </a:ext>
            </a:extLst>
          </p:cNvPr>
          <p:cNvSpPr txBox="1"/>
          <p:nvPr/>
        </p:nvSpPr>
        <p:spPr bwMode="auto">
          <a:xfrm>
            <a:off x="93307" y="718457"/>
            <a:ext cx="24483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3" name="TextBox 12">
            <a:extLst>
              <a:ext uri="{FF2B5EF4-FFF2-40B4-BE49-F238E27FC236}">
                <a16:creationId xmlns:a16="http://schemas.microsoft.com/office/drawing/2014/main" id="{E943BC47-DC96-49B1-A66B-DF250719F73A}"/>
              </a:ext>
            </a:extLst>
          </p:cNvPr>
          <p:cNvSpPr txBox="1"/>
          <p:nvPr/>
        </p:nvSpPr>
        <p:spPr bwMode="auto">
          <a:xfrm>
            <a:off x="85579" y="3666193"/>
            <a:ext cx="29143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cxnSp>
        <p:nvCxnSpPr>
          <p:cNvPr id="18" name="Straight Connector 17">
            <a:extLst>
              <a:ext uri="{FF2B5EF4-FFF2-40B4-BE49-F238E27FC236}">
                <a16:creationId xmlns:a16="http://schemas.microsoft.com/office/drawing/2014/main" id="{7000EC90-A6AA-4840-9ADC-C9D9CFA853BF}"/>
              </a:ext>
            </a:extLst>
          </p:cNvPr>
          <p:cNvCxnSpPr>
            <a:cxnSpLocks/>
          </p:cNvCxnSpPr>
          <p:nvPr/>
        </p:nvCxnSpPr>
        <p:spPr bwMode="auto">
          <a:xfrm flipH="1">
            <a:off x="15591" y="3429000"/>
            <a:ext cx="9128409" cy="0"/>
          </a:xfrm>
          <a:prstGeom prst="line">
            <a:avLst/>
          </a:prstGeom>
          <a:ln/>
        </p:spPr>
        <p:style>
          <a:lnRef idx="1">
            <a:schemeClr val="dk1"/>
          </a:lnRef>
          <a:fillRef idx="0">
            <a:schemeClr val="dk1"/>
          </a:fillRef>
          <a:effectRef idx="0">
            <a:schemeClr val="dk1"/>
          </a:effectRef>
          <a:fontRef idx="minor">
            <a:schemeClr val="tx1"/>
          </a:fontRef>
        </p:style>
      </p:cxnSp>
      <p:pic>
        <p:nvPicPr>
          <p:cNvPr id="4" name="Picture 3">
            <a:extLst>
              <a:ext uri="{FF2B5EF4-FFF2-40B4-BE49-F238E27FC236}">
                <a16:creationId xmlns:a16="http://schemas.microsoft.com/office/drawing/2014/main" id="{D866928E-2A78-4208-808B-638CF40A5EB8}"/>
              </a:ext>
            </a:extLst>
          </p:cNvPr>
          <p:cNvPicPr>
            <a:picLocks noChangeAspect="1"/>
          </p:cNvPicPr>
          <p:nvPr/>
        </p:nvPicPr>
        <p:blipFill>
          <a:blip r:embed="rId3"/>
          <a:stretch>
            <a:fillRect/>
          </a:stretch>
        </p:blipFill>
        <p:spPr>
          <a:xfrm>
            <a:off x="1132644" y="4203585"/>
            <a:ext cx="7601903" cy="2557004"/>
          </a:xfrm>
          <a:prstGeom prst="rect">
            <a:avLst/>
          </a:prstGeom>
        </p:spPr>
      </p:pic>
      <p:sp>
        <p:nvSpPr>
          <p:cNvPr id="17" name="TextBox 16">
            <a:extLst>
              <a:ext uri="{FF2B5EF4-FFF2-40B4-BE49-F238E27FC236}">
                <a16:creationId xmlns:a16="http://schemas.microsoft.com/office/drawing/2014/main" id="{936D792D-1027-4018-9A61-A53683D65060}"/>
              </a:ext>
            </a:extLst>
          </p:cNvPr>
          <p:cNvSpPr txBox="1"/>
          <p:nvPr/>
        </p:nvSpPr>
        <p:spPr bwMode="auto">
          <a:xfrm>
            <a:off x="1317487" y="3776633"/>
            <a:ext cx="754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Compare the numbers using &lt;, &gt; or =</a:t>
            </a:r>
          </a:p>
        </p:txBody>
      </p:sp>
      <p:pic>
        <p:nvPicPr>
          <p:cNvPr id="6" name="Picture 5">
            <a:extLst>
              <a:ext uri="{FF2B5EF4-FFF2-40B4-BE49-F238E27FC236}">
                <a16:creationId xmlns:a16="http://schemas.microsoft.com/office/drawing/2014/main" id="{5B0C5CBD-A637-4F9D-93DF-A80DDB4BF149}"/>
              </a:ext>
            </a:extLst>
          </p:cNvPr>
          <p:cNvPicPr>
            <a:picLocks noChangeAspect="1"/>
          </p:cNvPicPr>
          <p:nvPr/>
        </p:nvPicPr>
        <p:blipFill>
          <a:blip r:embed="rId4"/>
          <a:stretch>
            <a:fillRect/>
          </a:stretch>
        </p:blipFill>
        <p:spPr>
          <a:xfrm>
            <a:off x="6340540" y="90673"/>
            <a:ext cx="2047680" cy="3331818"/>
          </a:xfrm>
          <a:prstGeom prst="rect">
            <a:avLst/>
          </a:prstGeom>
        </p:spPr>
      </p:pic>
      <p:sp>
        <p:nvSpPr>
          <p:cNvPr id="20" name="TextBox 19">
            <a:extLst>
              <a:ext uri="{FF2B5EF4-FFF2-40B4-BE49-F238E27FC236}">
                <a16:creationId xmlns:a16="http://schemas.microsoft.com/office/drawing/2014/main" id="{BC32972A-219D-44DA-B477-CBB318EA701D}"/>
              </a:ext>
            </a:extLst>
          </p:cNvPr>
          <p:cNvSpPr txBox="1"/>
          <p:nvPr/>
        </p:nvSpPr>
        <p:spPr bwMode="auto">
          <a:xfrm>
            <a:off x="85579" y="1382548"/>
            <a:ext cx="5102241"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How much weight is on the scales? </a:t>
            </a:r>
          </a:p>
          <a:p>
            <a:pPr>
              <a:buClr>
                <a:srgbClr val="82CBDD"/>
              </a:buClr>
              <a:buNone/>
            </a:pPr>
            <a:r>
              <a:rPr lang="en-GB" sz="2400" dirty="0">
                <a:latin typeface="XCCW Joined 1a" panose="03050602040000000000" pitchFamily="66" charset="0"/>
                <a:ea typeface="Myriad Pro Semibold" charset="0"/>
                <a:cs typeface="Myriad Pro Semibold" charset="0"/>
              </a:rPr>
              <a:t>How do you know?</a:t>
            </a:r>
          </a:p>
        </p:txBody>
      </p:sp>
    </p:spTree>
    <p:extLst>
      <p:ext uri="{BB962C8B-B14F-4D97-AF65-F5344CB8AC3E}">
        <p14:creationId xmlns:p14="http://schemas.microsoft.com/office/powerpoint/2010/main" val="3792210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15CE445C-A6F4-49AF-BB1C-A1E73A91B22C}"/>
              </a:ext>
            </a:extLst>
          </p:cNvPr>
          <p:cNvSpPr txBox="1"/>
          <p:nvPr/>
        </p:nvSpPr>
        <p:spPr bwMode="auto">
          <a:xfrm>
            <a:off x="93307" y="718457"/>
            <a:ext cx="24483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3" name="TextBox 12">
            <a:extLst>
              <a:ext uri="{FF2B5EF4-FFF2-40B4-BE49-F238E27FC236}">
                <a16:creationId xmlns:a16="http://schemas.microsoft.com/office/drawing/2014/main" id="{E943BC47-DC96-49B1-A66B-DF250719F73A}"/>
              </a:ext>
            </a:extLst>
          </p:cNvPr>
          <p:cNvSpPr txBox="1"/>
          <p:nvPr/>
        </p:nvSpPr>
        <p:spPr bwMode="auto">
          <a:xfrm>
            <a:off x="85579" y="3666193"/>
            <a:ext cx="29143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cxnSp>
        <p:nvCxnSpPr>
          <p:cNvPr id="18" name="Straight Connector 17">
            <a:extLst>
              <a:ext uri="{FF2B5EF4-FFF2-40B4-BE49-F238E27FC236}">
                <a16:creationId xmlns:a16="http://schemas.microsoft.com/office/drawing/2014/main" id="{7000EC90-A6AA-4840-9ADC-C9D9CFA853BF}"/>
              </a:ext>
            </a:extLst>
          </p:cNvPr>
          <p:cNvCxnSpPr>
            <a:cxnSpLocks/>
          </p:cNvCxnSpPr>
          <p:nvPr/>
        </p:nvCxnSpPr>
        <p:spPr bwMode="auto">
          <a:xfrm flipH="1">
            <a:off x="15591" y="3429000"/>
            <a:ext cx="9128409" cy="0"/>
          </a:xfrm>
          <a:prstGeom prst="line">
            <a:avLst/>
          </a:prstGeom>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EC5D37FD-91F7-4E95-BF98-F748D40D6A06}"/>
              </a:ext>
            </a:extLst>
          </p:cNvPr>
          <p:cNvSpPr txBox="1"/>
          <p:nvPr/>
        </p:nvSpPr>
        <p:spPr bwMode="auto">
          <a:xfrm>
            <a:off x="1317487" y="3637744"/>
            <a:ext cx="67908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XCCW Joined 1a" panose="03050602040000000000" pitchFamily="66" charset="0"/>
                <a:ea typeface="Myriad Pro Semibold" charset="0"/>
                <a:cs typeface="Myriad Pro Semibold" charset="0"/>
              </a:rPr>
              <a:t>How can we make this statement true?</a:t>
            </a:r>
          </a:p>
        </p:txBody>
      </p:sp>
      <p:pic>
        <p:nvPicPr>
          <p:cNvPr id="4" name="Picture 3">
            <a:extLst>
              <a:ext uri="{FF2B5EF4-FFF2-40B4-BE49-F238E27FC236}">
                <a16:creationId xmlns:a16="http://schemas.microsoft.com/office/drawing/2014/main" id="{D0ADCD4D-E04F-4085-AA61-C7C87EA9549F}"/>
              </a:ext>
            </a:extLst>
          </p:cNvPr>
          <p:cNvPicPr>
            <a:picLocks noChangeAspect="1"/>
          </p:cNvPicPr>
          <p:nvPr/>
        </p:nvPicPr>
        <p:blipFill>
          <a:blip r:embed="rId3"/>
          <a:stretch>
            <a:fillRect/>
          </a:stretch>
        </p:blipFill>
        <p:spPr>
          <a:xfrm>
            <a:off x="970753" y="4275046"/>
            <a:ext cx="7338724" cy="2424783"/>
          </a:xfrm>
          <a:prstGeom prst="rect">
            <a:avLst/>
          </a:prstGeom>
        </p:spPr>
      </p:pic>
      <p:sp>
        <p:nvSpPr>
          <p:cNvPr id="6" name="TextBox 5">
            <a:extLst>
              <a:ext uri="{FF2B5EF4-FFF2-40B4-BE49-F238E27FC236}">
                <a16:creationId xmlns:a16="http://schemas.microsoft.com/office/drawing/2014/main" id="{7897403A-A7C4-4C11-9D03-A3FFD4C9EBCF}"/>
              </a:ext>
            </a:extLst>
          </p:cNvPr>
          <p:cNvSpPr txBox="1"/>
          <p:nvPr/>
        </p:nvSpPr>
        <p:spPr bwMode="auto">
          <a:xfrm>
            <a:off x="242596" y="1371600"/>
            <a:ext cx="77537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XCCW Joined 1a" panose="03050602040000000000" pitchFamily="66" charset="0"/>
                <a:ea typeface="Myriad Pro Semibold" charset="0"/>
                <a:cs typeface="Myriad Pro Semibold" charset="0"/>
              </a:rPr>
              <a:t>We are going to use balance scales to weigh some items. Let me show you how.</a:t>
            </a:r>
          </a:p>
        </p:txBody>
      </p:sp>
    </p:spTree>
    <p:extLst>
      <p:ext uri="{BB962C8B-B14F-4D97-AF65-F5344CB8AC3E}">
        <p14:creationId xmlns:p14="http://schemas.microsoft.com/office/powerpoint/2010/main" val="3045462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15CE445C-A6F4-49AF-BB1C-A1E73A91B22C}"/>
              </a:ext>
            </a:extLst>
          </p:cNvPr>
          <p:cNvSpPr txBox="1"/>
          <p:nvPr/>
        </p:nvSpPr>
        <p:spPr bwMode="auto">
          <a:xfrm>
            <a:off x="93307" y="718457"/>
            <a:ext cx="24483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3" name="TextBox 12">
            <a:extLst>
              <a:ext uri="{FF2B5EF4-FFF2-40B4-BE49-F238E27FC236}">
                <a16:creationId xmlns:a16="http://schemas.microsoft.com/office/drawing/2014/main" id="{E943BC47-DC96-49B1-A66B-DF250719F73A}"/>
              </a:ext>
            </a:extLst>
          </p:cNvPr>
          <p:cNvSpPr txBox="1"/>
          <p:nvPr/>
        </p:nvSpPr>
        <p:spPr bwMode="auto">
          <a:xfrm>
            <a:off x="85579" y="3666193"/>
            <a:ext cx="29143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cxnSp>
        <p:nvCxnSpPr>
          <p:cNvPr id="18" name="Straight Connector 17">
            <a:extLst>
              <a:ext uri="{FF2B5EF4-FFF2-40B4-BE49-F238E27FC236}">
                <a16:creationId xmlns:a16="http://schemas.microsoft.com/office/drawing/2014/main" id="{7000EC90-A6AA-4840-9ADC-C9D9CFA853BF}"/>
              </a:ext>
            </a:extLst>
          </p:cNvPr>
          <p:cNvCxnSpPr>
            <a:cxnSpLocks/>
          </p:cNvCxnSpPr>
          <p:nvPr/>
        </p:nvCxnSpPr>
        <p:spPr bwMode="auto">
          <a:xfrm flipH="1">
            <a:off x="15591" y="3429000"/>
            <a:ext cx="9128409" cy="0"/>
          </a:xfrm>
          <a:prstGeom prst="line">
            <a:avLst/>
          </a:prstGeom>
          <a:ln/>
        </p:spPr>
        <p:style>
          <a:lnRef idx="1">
            <a:schemeClr val="dk1"/>
          </a:lnRef>
          <a:fillRef idx="0">
            <a:schemeClr val="dk1"/>
          </a:fillRef>
          <a:effectRef idx="0">
            <a:schemeClr val="dk1"/>
          </a:effectRef>
          <a:fontRef idx="minor">
            <a:schemeClr val="tx1"/>
          </a:fontRef>
        </p:style>
      </p:cxnSp>
      <p:pic>
        <p:nvPicPr>
          <p:cNvPr id="4" name="Picture 3">
            <a:extLst>
              <a:ext uri="{FF2B5EF4-FFF2-40B4-BE49-F238E27FC236}">
                <a16:creationId xmlns:a16="http://schemas.microsoft.com/office/drawing/2014/main" id="{2A2B6314-AE39-4849-BEBC-AEA5C445D27B}"/>
              </a:ext>
            </a:extLst>
          </p:cNvPr>
          <p:cNvPicPr>
            <a:picLocks noChangeAspect="1"/>
          </p:cNvPicPr>
          <p:nvPr/>
        </p:nvPicPr>
        <p:blipFill>
          <a:blip r:embed="rId3"/>
          <a:stretch>
            <a:fillRect/>
          </a:stretch>
        </p:blipFill>
        <p:spPr>
          <a:xfrm>
            <a:off x="1689326" y="4996543"/>
            <a:ext cx="4981575" cy="1143000"/>
          </a:xfrm>
          <a:prstGeom prst="rect">
            <a:avLst/>
          </a:prstGeom>
        </p:spPr>
      </p:pic>
      <p:sp>
        <p:nvSpPr>
          <p:cNvPr id="14" name="TextBox 13">
            <a:extLst>
              <a:ext uri="{FF2B5EF4-FFF2-40B4-BE49-F238E27FC236}">
                <a16:creationId xmlns:a16="http://schemas.microsoft.com/office/drawing/2014/main" id="{4EAEB7F4-5C5C-4A65-AB76-4106BA9A5A59}"/>
              </a:ext>
            </a:extLst>
          </p:cNvPr>
          <p:cNvSpPr txBox="1"/>
          <p:nvPr/>
        </p:nvSpPr>
        <p:spPr bwMode="auto">
          <a:xfrm>
            <a:off x="1317487" y="3776633"/>
            <a:ext cx="754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Compare the numbers using &lt;, &gt; or =</a:t>
            </a:r>
          </a:p>
        </p:txBody>
      </p:sp>
      <p:sp>
        <p:nvSpPr>
          <p:cNvPr id="15" name="TextBox 14">
            <a:extLst>
              <a:ext uri="{FF2B5EF4-FFF2-40B4-BE49-F238E27FC236}">
                <a16:creationId xmlns:a16="http://schemas.microsoft.com/office/drawing/2014/main" id="{3A52D292-C3CB-4849-A7D1-13568FD3704A}"/>
              </a:ext>
            </a:extLst>
          </p:cNvPr>
          <p:cNvSpPr txBox="1"/>
          <p:nvPr/>
        </p:nvSpPr>
        <p:spPr bwMode="auto">
          <a:xfrm>
            <a:off x="242596" y="1371600"/>
            <a:ext cx="77537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XCCW Joined 1a" panose="03050602040000000000" pitchFamily="66" charset="0"/>
                <a:ea typeface="Myriad Pro Semibold" charset="0"/>
                <a:cs typeface="Myriad Pro Semibold" charset="0"/>
              </a:rPr>
              <a:t>Work in groups of two or three to weigh some items using the balance scales. </a:t>
            </a:r>
          </a:p>
        </p:txBody>
      </p:sp>
    </p:spTree>
    <p:extLst>
      <p:ext uri="{BB962C8B-B14F-4D97-AF65-F5344CB8AC3E}">
        <p14:creationId xmlns:p14="http://schemas.microsoft.com/office/powerpoint/2010/main" val="3420176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15CE445C-A6F4-49AF-BB1C-A1E73A91B22C}"/>
              </a:ext>
            </a:extLst>
          </p:cNvPr>
          <p:cNvSpPr txBox="1"/>
          <p:nvPr/>
        </p:nvSpPr>
        <p:spPr bwMode="auto">
          <a:xfrm>
            <a:off x="93307" y="718457"/>
            <a:ext cx="24483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3" name="TextBox 12">
            <a:extLst>
              <a:ext uri="{FF2B5EF4-FFF2-40B4-BE49-F238E27FC236}">
                <a16:creationId xmlns:a16="http://schemas.microsoft.com/office/drawing/2014/main" id="{E943BC47-DC96-49B1-A66B-DF250719F73A}"/>
              </a:ext>
            </a:extLst>
          </p:cNvPr>
          <p:cNvSpPr txBox="1"/>
          <p:nvPr/>
        </p:nvSpPr>
        <p:spPr bwMode="auto">
          <a:xfrm>
            <a:off x="85579" y="3666193"/>
            <a:ext cx="29143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cxnSp>
        <p:nvCxnSpPr>
          <p:cNvPr id="18" name="Straight Connector 17">
            <a:extLst>
              <a:ext uri="{FF2B5EF4-FFF2-40B4-BE49-F238E27FC236}">
                <a16:creationId xmlns:a16="http://schemas.microsoft.com/office/drawing/2014/main" id="{7000EC90-A6AA-4840-9ADC-C9D9CFA853BF}"/>
              </a:ext>
            </a:extLst>
          </p:cNvPr>
          <p:cNvCxnSpPr>
            <a:cxnSpLocks/>
          </p:cNvCxnSpPr>
          <p:nvPr/>
        </p:nvCxnSpPr>
        <p:spPr bwMode="auto">
          <a:xfrm flipH="1">
            <a:off x="15591" y="3429000"/>
            <a:ext cx="9128409" cy="0"/>
          </a:xfrm>
          <a:prstGeom prst="line">
            <a:avLst/>
          </a:prstGeom>
          <a:ln/>
        </p:spPr>
        <p:style>
          <a:lnRef idx="1">
            <a:schemeClr val="dk1"/>
          </a:lnRef>
          <a:fillRef idx="0">
            <a:schemeClr val="dk1"/>
          </a:fillRef>
          <a:effectRef idx="0">
            <a:schemeClr val="dk1"/>
          </a:effectRef>
          <a:fontRef idx="minor">
            <a:schemeClr val="tx1"/>
          </a:fontRef>
        </p:style>
      </p:cxnSp>
      <p:pic>
        <p:nvPicPr>
          <p:cNvPr id="4" name="Picture 3">
            <a:extLst>
              <a:ext uri="{FF2B5EF4-FFF2-40B4-BE49-F238E27FC236}">
                <a16:creationId xmlns:a16="http://schemas.microsoft.com/office/drawing/2014/main" id="{300D813A-2A84-4B1A-88FA-800C449261B5}"/>
              </a:ext>
            </a:extLst>
          </p:cNvPr>
          <p:cNvPicPr>
            <a:picLocks noChangeAspect="1"/>
          </p:cNvPicPr>
          <p:nvPr/>
        </p:nvPicPr>
        <p:blipFill>
          <a:blip r:embed="rId3"/>
          <a:stretch>
            <a:fillRect/>
          </a:stretch>
        </p:blipFill>
        <p:spPr>
          <a:xfrm>
            <a:off x="2016481" y="5033905"/>
            <a:ext cx="4924425" cy="1104900"/>
          </a:xfrm>
          <a:prstGeom prst="rect">
            <a:avLst/>
          </a:prstGeom>
        </p:spPr>
      </p:pic>
      <p:sp>
        <p:nvSpPr>
          <p:cNvPr id="14" name="TextBox 13">
            <a:extLst>
              <a:ext uri="{FF2B5EF4-FFF2-40B4-BE49-F238E27FC236}">
                <a16:creationId xmlns:a16="http://schemas.microsoft.com/office/drawing/2014/main" id="{C090DC0A-910A-4BA3-9C66-67F22EA923C5}"/>
              </a:ext>
            </a:extLst>
          </p:cNvPr>
          <p:cNvSpPr txBox="1"/>
          <p:nvPr/>
        </p:nvSpPr>
        <p:spPr bwMode="auto">
          <a:xfrm>
            <a:off x="1317487" y="3776633"/>
            <a:ext cx="754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What could be the missing digit?</a:t>
            </a:r>
          </a:p>
        </p:txBody>
      </p:sp>
      <p:pic>
        <p:nvPicPr>
          <p:cNvPr id="6" name="Picture 5">
            <a:extLst>
              <a:ext uri="{FF2B5EF4-FFF2-40B4-BE49-F238E27FC236}">
                <a16:creationId xmlns:a16="http://schemas.microsoft.com/office/drawing/2014/main" id="{13091F82-DBEA-41AF-9FC2-601B3E2BC906}"/>
              </a:ext>
            </a:extLst>
          </p:cNvPr>
          <p:cNvPicPr>
            <a:picLocks noChangeAspect="1"/>
          </p:cNvPicPr>
          <p:nvPr/>
        </p:nvPicPr>
        <p:blipFill>
          <a:blip r:embed="rId4"/>
          <a:stretch>
            <a:fillRect/>
          </a:stretch>
        </p:blipFill>
        <p:spPr>
          <a:xfrm>
            <a:off x="4858430" y="260584"/>
            <a:ext cx="3225557" cy="2995791"/>
          </a:xfrm>
          <a:prstGeom prst="rect">
            <a:avLst/>
          </a:prstGeom>
        </p:spPr>
      </p:pic>
      <p:sp>
        <p:nvSpPr>
          <p:cNvPr id="15" name="TextBox 14">
            <a:extLst>
              <a:ext uri="{FF2B5EF4-FFF2-40B4-BE49-F238E27FC236}">
                <a16:creationId xmlns:a16="http://schemas.microsoft.com/office/drawing/2014/main" id="{DA0191B6-A3F0-47F7-8EA3-7A78856B5473}"/>
              </a:ext>
            </a:extLst>
          </p:cNvPr>
          <p:cNvSpPr txBox="1"/>
          <p:nvPr/>
        </p:nvSpPr>
        <p:spPr bwMode="auto">
          <a:xfrm>
            <a:off x="242597" y="1371600"/>
            <a:ext cx="41801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XCCW Joined 1a" panose="03050602040000000000" pitchFamily="66" charset="0"/>
                <a:ea typeface="Myriad Pro Semibold" charset="0"/>
                <a:cs typeface="Myriad Pro Semibold" charset="0"/>
              </a:rPr>
              <a:t>Calculate the weight of the circles on the balance scale. </a:t>
            </a:r>
          </a:p>
        </p:txBody>
      </p:sp>
    </p:spTree>
    <p:extLst>
      <p:ext uri="{BB962C8B-B14F-4D97-AF65-F5344CB8AC3E}">
        <p14:creationId xmlns:p14="http://schemas.microsoft.com/office/powerpoint/2010/main" val="2166997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9" name="TextBox 8">
            <a:extLst>
              <a:ext uri="{FF2B5EF4-FFF2-40B4-BE49-F238E27FC236}">
                <a16:creationId xmlns:a16="http://schemas.microsoft.com/office/drawing/2014/main" id="{7E31F26A-1444-4C3B-BC3B-A200A91908C6}"/>
              </a:ext>
            </a:extLst>
          </p:cNvPr>
          <p:cNvSpPr txBox="1"/>
          <p:nvPr/>
        </p:nvSpPr>
        <p:spPr bwMode="auto">
          <a:xfrm>
            <a:off x="3720263" y="53390"/>
            <a:ext cx="16649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pic>
        <p:nvPicPr>
          <p:cNvPr id="17" name="Picture 16">
            <a:extLst>
              <a:ext uri="{FF2B5EF4-FFF2-40B4-BE49-F238E27FC236}">
                <a16:creationId xmlns:a16="http://schemas.microsoft.com/office/drawing/2014/main" id="{4A7DD05D-EAE3-4743-99C5-742B35433F9A}"/>
              </a:ext>
            </a:extLst>
          </p:cNvPr>
          <p:cNvPicPr>
            <a:picLocks noChangeAspect="1"/>
          </p:cNvPicPr>
          <p:nvPr/>
        </p:nvPicPr>
        <p:blipFill>
          <a:blip r:embed="rId3"/>
          <a:stretch>
            <a:fillRect/>
          </a:stretch>
        </p:blipFill>
        <p:spPr>
          <a:xfrm>
            <a:off x="229159" y="1182132"/>
            <a:ext cx="4219673" cy="2458758"/>
          </a:xfrm>
          <a:prstGeom prst="rect">
            <a:avLst/>
          </a:prstGeom>
        </p:spPr>
      </p:pic>
      <p:sp>
        <p:nvSpPr>
          <p:cNvPr id="28" name="TextBox 27">
            <a:extLst>
              <a:ext uri="{FF2B5EF4-FFF2-40B4-BE49-F238E27FC236}">
                <a16:creationId xmlns:a16="http://schemas.microsoft.com/office/drawing/2014/main" id="{5D0DD126-7DB7-4723-A464-72341ED5E9A1}"/>
              </a:ext>
            </a:extLst>
          </p:cNvPr>
          <p:cNvSpPr txBox="1"/>
          <p:nvPr/>
        </p:nvSpPr>
        <p:spPr bwMode="auto">
          <a:xfrm>
            <a:off x="156750" y="812800"/>
            <a:ext cx="56375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400" dirty="0">
                <a:latin typeface="XCCW Joined 1a" panose="03050602040000000000" pitchFamily="66" charset="0"/>
                <a:ea typeface="Myriad Pro Semibold" charset="0"/>
                <a:cs typeface="Myriad Pro Semibold" charset="0"/>
              </a:rPr>
              <a:t>How much do these toys weigh?</a:t>
            </a:r>
          </a:p>
        </p:txBody>
      </p:sp>
      <p:pic>
        <p:nvPicPr>
          <p:cNvPr id="19" name="Picture 18">
            <a:extLst>
              <a:ext uri="{FF2B5EF4-FFF2-40B4-BE49-F238E27FC236}">
                <a16:creationId xmlns:a16="http://schemas.microsoft.com/office/drawing/2014/main" id="{49F93B7B-5BF4-40EA-AA6F-1374F7BADA03}"/>
              </a:ext>
            </a:extLst>
          </p:cNvPr>
          <p:cNvPicPr>
            <a:picLocks noChangeAspect="1"/>
          </p:cNvPicPr>
          <p:nvPr/>
        </p:nvPicPr>
        <p:blipFill>
          <a:blip r:embed="rId4"/>
          <a:stretch>
            <a:fillRect/>
          </a:stretch>
        </p:blipFill>
        <p:spPr>
          <a:xfrm>
            <a:off x="5226698" y="1988691"/>
            <a:ext cx="3437758" cy="3304397"/>
          </a:xfrm>
          <a:prstGeom prst="rect">
            <a:avLst/>
          </a:prstGeom>
        </p:spPr>
      </p:pic>
      <p:sp>
        <p:nvSpPr>
          <p:cNvPr id="30" name="TextBox 29">
            <a:extLst>
              <a:ext uri="{FF2B5EF4-FFF2-40B4-BE49-F238E27FC236}">
                <a16:creationId xmlns:a16="http://schemas.microsoft.com/office/drawing/2014/main" id="{5681A8FE-5655-4942-9C0B-6C2D3056D400}"/>
              </a:ext>
            </a:extLst>
          </p:cNvPr>
          <p:cNvSpPr txBox="1"/>
          <p:nvPr/>
        </p:nvSpPr>
        <p:spPr bwMode="auto">
          <a:xfrm>
            <a:off x="5151738" y="1465471"/>
            <a:ext cx="37631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400" dirty="0">
                <a:latin typeface="XCCW Joined 1a" panose="03050602040000000000" pitchFamily="66" charset="0"/>
                <a:ea typeface="Myriad Pro Semibold" charset="0"/>
                <a:cs typeface="Myriad Pro Semibold" charset="0"/>
              </a:rPr>
              <a:t>Calculate the weight of the circles on the balanced scales.</a:t>
            </a:r>
          </a:p>
        </p:txBody>
      </p:sp>
      <p:pic>
        <p:nvPicPr>
          <p:cNvPr id="21" name="Picture 20">
            <a:extLst>
              <a:ext uri="{FF2B5EF4-FFF2-40B4-BE49-F238E27FC236}">
                <a16:creationId xmlns:a16="http://schemas.microsoft.com/office/drawing/2014/main" id="{286A5411-32DD-44CC-9F12-7A9EF82C6E2D}"/>
              </a:ext>
            </a:extLst>
          </p:cNvPr>
          <p:cNvPicPr>
            <a:picLocks noChangeAspect="1"/>
          </p:cNvPicPr>
          <p:nvPr/>
        </p:nvPicPr>
        <p:blipFill>
          <a:blip r:embed="rId5"/>
          <a:stretch>
            <a:fillRect/>
          </a:stretch>
        </p:blipFill>
        <p:spPr>
          <a:xfrm>
            <a:off x="1040922" y="3774428"/>
            <a:ext cx="4025600" cy="3083572"/>
          </a:xfrm>
          <a:prstGeom prst="rect">
            <a:avLst/>
          </a:prstGeom>
        </p:spPr>
      </p:pic>
    </p:spTree>
    <p:extLst>
      <p:ext uri="{BB962C8B-B14F-4D97-AF65-F5344CB8AC3E}">
        <p14:creationId xmlns:p14="http://schemas.microsoft.com/office/powerpoint/2010/main" val="3840735060"/>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391</Words>
  <Application>Microsoft Office PowerPoint</Application>
  <PresentationFormat>On-screen Show (4:3)</PresentationFormat>
  <Paragraphs>90</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Myriad Pro</vt:lpstr>
      <vt:lpstr>Myriad Pro Semibold</vt:lpstr>
      <vt:lpstr>XCCW Joined 1a</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2019-06-19T10:42:03Z</dcterms:created>
  <dcterms:modified xsi:type="dcterms:W3CDTF">2021-05-20T19:58:10Z</dcterms:modified>
</cp:coreProperties>
</file>