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sldIdLst>
    <p:sldId id="256" r:id="rId2"/>
    <p:sldId id="302" r:id="rId3"/>
    <p:sldId id="309" r:id="rId4"/>
    <p:sldId id="325" r:id="rId5"/>
    <p:sldId id="327" r:id="rId6"/>
    <p:sldId id="328" r:id="rId7"/>
    <p:sldId id="329" r:id="rId8"/>
    <p:sldId id="330" r:id="rId9"/>
    <p:sldId id="311" r:id="rId10"/>
    <p:sldId id="331" r:id="rId11"/>
    <p:sldId id="332" r:id="rId12"/>
    <p:sldId id="333" r:id="rId13"/>
    <p:sldId id="319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6700"/>
    <a:srgbClr val="FF7415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64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58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89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32C7AD-824B-41C3-B4EA-38888379C37B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0">
                <a:srgbClr val="FF7415"/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12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89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656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47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F8E5B2-504E-48F1-A4B4-48504A4A38AD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0">
                <a:srgbClr val="FF7415"/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40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4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20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36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A7D1F-84CD-4681-A9AA-97BF2D131544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60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jsmtRgiaZP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A37A8-6B52-4F9F-B618-82344B362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>
            <a:normAutofit/>
          </a:bodyPr>
          <a:lstStyle/>
          <a:p>
            <a:r>
              <a:rPr lang="en-GB" dirty="0"/>
              <a:t>The Water Cycle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56FBFE-A9B2-4DAB-9F22-324377456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Friday 11 June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ABA70E-C03B-412A-848F-A817175D2B8D}"/>
              </a:ext>
            </a:extLst>
          </p:cNvPr>
          <p:cNvSpPr txBox="1"/>
          <p:nvPr/>
        </p:nvSpPr>
        <p:spPr>
          <a:xfrm>
            <a:off x="866440" y="678416"/>
            <a:ext cx="5562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Explanation Text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7C4AAC-E653-47CE-86A9-D594446ACA5B}"/>
              </a:ext>
            </a:extLst>
          </p:cNvPr>
          <p:cNvSpPr/>
          <p:nvPr/>
        </p:nvSpPr>
        <p:spPr>
          <a:xfrm>
            <a:off x="5617029" y="4926563"/>
            <a:ext cx="3396342" cy="1838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7170156-F878-4191-8395-B32C1EB6B5E8}"/>
              </a:ext>
            </a:extLst>
          </p:cNvPr>
          <p:cNvCxnSpPr>
            <a:cxnSpLocks/>
            <a:stCxn id="4" idx="0"/>
            <a:endCxn id="4" idx="2"/>
          </p:cNvCxnSpPr>
          <p:nvPr/>
        </p:nvCxnSpPr>
        <p:spPr>
          <a:xfrm>
            <a:off x="7315200" y="4926563"/>
            <a:ext cx="0" cy="18381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E192A2-FD22-4839-9ACF-02E6B382AD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3373" y="5061167"/>
            <a:ext cx="1410040" cy="393265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F419B72-AE9D-44D1-9458-08F4B8F3AE2B}"/>
              </a:ext>
            </a:extLst>
          </p:cNvPr>
          <p:cNvCxnSpPr/>
          <p:nvPr/>
        </p:nvCxnSpPr>
        <p:spPr>
          <a:xfrm>
            <a:off x="5617029" y="55384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000FDBC-9F0E-406A-A5DF-F4AA101A9497}"/>
              </a:ext>
            </a:extLst>
          </p:cNvPr>
          <p:cNvCxnSpPr/>
          <p:nvPr/>
        </p:nvCxnSpPr>
        <p:spPr>
          <a:xfrm>
            <a:off x="5617029" y="61480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con drop watercycle ⬇ Vector Image by © lovedoves | Vector Stock 118930080">
            <a:extLst>
              <a:ext uri="{FF2B5EF4-FFF2-40B4-BE49-F238E27FC236}">
                <a16:creationId xmlns:a16="http://schemas.microsoft.com/office/drawing/2014/main" id="{91F19720-4E16-4D63-AF29-A18F4AB45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152" b="93262" l="9961" r="89844">
                        <a14:foregroundMark x1="43848" y1="93359" x2="43848" y2="93359"/>
                        <a14:foregroundMark x1="48340" y1="6152" x2="48340" y2="61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918" y="3157722"/>
            <a:ext cx="3806890" cy="3806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79EB6F9-F06E-4DC5-AF1B-B6EC090B7013}"/>
              </a:ext>
            </a:extLst>
          </p:cNvPr>
          <p:cNvCxnSpPr/>
          <p:nvPr/>
        </p:nvCxnSpPr>
        <p:spPr>
          <a:xfrm>
            <a:off x="6449578" y="6148011"/>
            <a:ext cx="0" cy="611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720F5F-B7C4-4B0A-96C1-F04F2D747CAD}"/>
              </a:ext>
            </a:extLst>
          </p:cNvPr>
          <p:cNvCxnSpPr/>
          <p:nvPr/>
        </p:nvCxnSpPr>
        <p:spPr>
          <a:xfrm>
            <a:off x="6449578" y="5538411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0FDC866-942F-4222-99A5-DB4F311DB602}"/>
              </a:ext>
            </a:extLst>
          </p:cNvPr>
          <p:cNvCxnSpPr/>
          <p:nvPr/>
        </p:nvCxnSpPr>
        <p:spPr>
          <a:xfrm>
            <a:off x="6906778" y="5538411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D0F63A8-564E-4B5E-A666-2B1C5DA09598}"/>
              </a:ext>
            </a:extLst>
          </p:cNvPr>
          <p:cNvCxnSpPr/>
          <p:nvPr/>
        </p:nvCxnSpPr>
        <p:spPr>
          <a:xfrm>
            <a:off x="6024706" y="5538411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272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Precipitation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0545"/>
            <a:ext cx="7886700" cy="4322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How and where will precipitation fall to earth? </a:t>
            </a:r>
          </a:p>
          <a:p>
            <a:pPr marL="0" indent="0">
              <a:buNone/>
            </a:pPr>
            <a:r>
              <a:rPr lang="en-GB" dirty="0"/>
              <a:t>Write your ideas in the last box.  </a:t>
            </a:r>
          </a:p>
          <a:p>
            <a:pPr marL="0" indent="0">
              <a:buNone/>
            </a:pPr>
            <a:r>
              <a:rPr lang="en-GB" dirty="0"/>
              <a:t>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6FC08D-E87C-412E-BD00-F328AF60FF33}"/>
              </a:ext>
            </a:extLst>
          </p:cNvPr>
          <p:cNvSpPr/>
          <p:nvPr/>
        </p:nvSpPr>
        <p:spPr>
          <a:xfrm>
            <a:off x="5617029" y="4926563"/>
            <a:ext cx="3396342" cy="1838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C1F075-A725-472F-96C5-26C5817DF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3373" y="5061167"/>
            <a:ext cx="1410040" cy="39326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457C464-0F2B-46CB-BD53-31FDE53F952E}"/>
              </a:ext>
            </a:extLst>
          </p:cNvPr>
          <p:cNvCxnSpPr/>
          <p:nvPr/>
        </p:nvCxnSpPr>
        <p:spPr>
          <a:xfrm>
            <a:off x="5617029" y="55384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6B2D692-107A-4D77-B0D8-8FD70D41F7D2}"/>
              </a:ext>
            </a:extLst>
          </p:cNvPr>
          <p:cNvCxnSpPr/>
          <p:nvPr/>
        </p:nvCxnSpPr>
        <p:spPr>
          <a:xfrm>
            <a:off x="5617029" y="61480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2B9D8E-E6CE-490B-94BB-1365E9C27083}"/>
              </a:ext>
            </a:extLst>
          </p:cNvPr>
          <p:cNvCxnSpPr>
            <a:stCxn id="8" idx="0"/>
            <a:endCxn id="8" idx="2"/>
          </p:cNvCxnSpPr>
          <p:nvPr/>
        </p:nvCxnSpPr>
        <p:spPr>
          <a:xfrm>
            <a:off x="7315200" y="4926563"/>
            <a:ext cx="0" cy="1838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6" descr="Mixed, precipitation, rain, raining, sleet, snow, weather icon - Download  on Iconfinder">
            <a:extLst>
              <a:ext uri="{FF2B5EF4-FFF2-40B4-BE49-F238E27FC236}">
                <a16:creationId xmlns:a16="http://schemas.microsoft.com/office/drawing/2014/main" id="{8BD0013C-9577-4171-85D6-B33D07738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223" y="478343"/>
            <a:ext cx="1099127" cy="109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A87DAD0-55AC-4C0C-8968-C5CB1DDEFEA2}"/>
              </a:ext>
            </a:extLst>
          </p:cNvPr>
          <p:cNvCxnSpPr/>
          <p:nvPr/>
        </p:nvCxnSpPr>
        <p:spPr>
          <a:xfrm>
            <a:off x="6449578" y="5538411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ACB25D-9ECF-4749-90C7-60B2336E2440}"/>
              </a:ext>
            </a:extLst>
          </p:cNvPr>
          <p:cNvCxnSpPr/>
          <p:nvPr/>
        </p:nvCxnSpPr>
        <p:spPr>
          <a:xfrm>
            <a:off x="6906778" y="5538411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12F88F5-D8E0-4794-84AD-391CF3B203CC}"/>
              </a:ext>
            </a:extLst>
          </p:cNvPr>
          <p:cNvCxnSpPr/>
          <p:nvPr/>
        </p:nvCxnSpPr>
        <p:spPr>
          <a:xfrm>
            <a:off x="6024706" y="5538411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C34B7AE7-8861-445A-BFE7-E5B55838194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038" y="586347"/>
            <a:ext cx="896548" cy="82683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DDA41F2-724B-48A2-A782-2489369B6682}"/>
              </a:ext>
            </a:extLst>
          </p:cNvPr>
          <p:cNvSpPr txBox="1"/>
          <p:nvPr/>
        </p:nvSpPr>
        <p:spPr>
          <a:xfrm>
            <a:off x="6331038" y="6299200"/>
            <a:ext cx="37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6.</a:t>
            </a:r>
          </a:p>
        </p:txBody>
      </p:sp>
    </p:spTree>
    <p:extLst>
      <p:ext uri="{BB962C8B-B14F-4D97-AF65-F5344CB8AC3E}">
        <p14:creationId xmlns:p14="http://schemas.microsoft.com/office/powerpoint/2010/main" val="3188488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Precipitation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0545"/>
            <a:ext cx="7886700" cy="4322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Here are some of my ideas: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pool in puddles</a:t>
            </a:r>
          </a:p>
          <a:p>
            <a:r>
              <a:rPr lang="en-GB" dirty="0"/>
              <a:t>pour into pools</a:t>
            </a:r>
          </a:p>
          <a:p>
            <a:r>
              <a:rPr lang="en-GB" dirty="0"/>
              <a:t>drench the earth</a:t>
            </a:r>
          </a:p>
          <a:p>
            <a:r>
              <a:rPr lang="en-GB" dirty="0"/>
              <a:t>saturating downpour</a:t>
            </a:r>
          </a:p>
          <a:p>
            <a:r>
              <a:rPr lang="en-GB" dirty="0"/>
              <a:t>drizzle in droves</a:t>
            </a:r>
          </a:p>
          <a:p>
            <a:r>
              <a:rPr lang="en-GB" dirty="0"/>
              <a:t>hail in hoards</a:t>
            </a:r>
          </a:p>
          <a:p>
            <a:r>
              <a:rPr lang="en-GB" dirty="0"/>
              <a:t>tumble into tides</a:t>
            </a:r>
          </a:p>
          <a:p>
            <a:r>
              <a:rPr lang="en-GB" dirty="0"/>
              <a:t>splash into seas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6FC08D-E87C-412E-BD00-F328AF60FF33}"/>
              </a:ext>
            </a:extLst>
          </p:cNvPr>
          <p:cNvSpPr/>
          <p:nvPr/>
        </p:nvSpPr>
        <p:spPr>
          <a:xfrm>
            <a:off x="5617029" y="4926563"/>
            <a:ext cx="3396342" cy="1838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C1F075-A725-472F-96C5-26C5817DF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3373" y="5061167"/>
            <a:ext cx="1410040" cy="39326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457C464-0F2B-46CB-BD53-31FDE53F952E}"/>
              </a:ext>
            </a:extLst>
          </p:cNvPr>
          <p:cNvCxnSpPr/>
          <p:nvPr/>
        </p:nvCxnSpPr>
        <p:spPr>
          <a:xfrm>
            <a:off x="5617029" y="55384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6B2D692-107A-4D77-B0D8-8FD70D41F7D2}"/>
              </a:ext>
            </a:extLst>
          </p:cNvPr>
          <p:cNvCxnSpPr/>
          <p:nvPr/>
        </p:nvCxnSpPr>
        <p:spPr>
          <a:xfrm>
            <a:off x="5617029" y="61480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2B9D8E-E6CE-490B-94BB-1365E9C27083}"/>
              </a:ext>
            </a:extLst>
          </p:cNvPr>
          <p:cNvCxnSpPr>
            <a:stCxn id="8" idx="0"/>
            <a:endCxn id="8" idx="2"/>
          </p:cNvCxnSpPr>
          <p:nvPr/>
        </p:nvCxnSpPr>
        <p:spPr>
          <a:xfrm>
            <a:off x="7315200" y="4926563"/>
            <a:ext cx="0" cy="1838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6" descr="Mixed, precipitation, rain, raining, sleet, snow, weather icon - Download  on Iconfinder">
            <a:extLst>
              <a:ext uri="{FF2B5EF4-FFF2-40B4-BE49-F238E27FC236}">
                <a16:creationId xmlns:a16="http://schemas.microsoft.com/office/drawing/2014/main" id="{8BD0013C-9577-4171-85D6-B33D07738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223" y="478343"/>
            <a:ext cx="1099127" cy="109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A87DAD0-55AC-4C0C-8968-C5CB1DDEFEA2}"/>
              </a:ext>
            </a:extLst>
          </p:cNvPr>
          <p:cNvCxnSpPr/>
          <p:nvPr/>
        </p:nvCxnSpPr>
        <p:spPr>
          <a:xfrm>
            <a:off x="6449578" y="5538411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ACB25D-9ECF-4749-90C7-60B2336E2440}"/>
              </a:ext>
            </a:extLst>
          </p:cNvPr>
          <p:cNvCxnSpPr/>
          <p:nvPr/>
        </p:nvCxnSpPr>
        <p:spPr>
          <a:xfrm>
            <a:off x="6906778" y="5538411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12F88F5-D8E0-4794-84AD-391CF3B203CC}"/>
              </a:ext>
            </a:extLst>
          </p:cNvPr>
          <p:cNvCxnSpPr/>
          <p:nvPr/>
        </p:nvCxnSpPr>
        <p:spPr>
          <a:xfrm>
            <a:off x="6024706" y="5538411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4994AC97-6104-4CD2-BE12-B0783AF769C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038" y="586347"/>
            <a:ext cx="896548" cy="82683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EDF8406-328B-495A-9C6D-1CBF1F8A7C32}"/>
              </a:ext>
            </a:extLst>
          </p:cNvPr>
          <p:cNvSpPr txBox="1"/>
          <p:nvPr/>
        </p:nvSpPr>
        <p:spPr>
          <a:xfrm>
            <a:off x="6331038" y="6299200"/>
            <a:ext cx="37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6.</a:t>
            </a:r>
          </a:p>
        </p:txBody>
      </p:sp>
    </p:spTree>
    <p:extLst>
      <p:ext uri="{BB962C8B-B14F-4D97-AF65-F5344CB8AC3E}">
        <p14:creationId xmlns:p14="http://schemas.microsoft.com/office/powerpoint/2010/main" val="738458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Precipitation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u="sng" dirty="0"/>
              <a:t>Model sentence: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highlight>
                  <a:srgbClr val="FFFF00"/>
                </a:highlight>
              </a:rPr>
              <a:t>Okay, 1,2,3… spill into puddles or pools, hail a storm or snow like a Christmas card. </a:t>
            </a:r>
            <a:r>
              <a:rPr lang="en-GB" dirty="0">
                <a:highlight>
                  <a:srgbClr val="00FFFF"/>
                </a:highlight>
              </a:rPr>
              <a:t>Bombs away!</a:t>
            </a:r>
            <a:r>
              <a:rPr lang="en-GB" dirty="0">
                <a:highlight>
                  <a:srgbClr val="FFFF00"/>
                </a:highlight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/>
          </a:p>
          <a:p>
            <a:pPr marL="0" indent="0">
              <a:lnSpc>
                <a:spcPct val="100000"/>
              </a:lnSpc>
              <a:buNone/>
            </a:pPr>
            <a:r>
              <a:rPr lang="en-GB" u="sng" dirty="0"/>
              <a:t>Your task</a:t>
            </a:r>
            <a:r>
              <a:rPr lang="en-GB" dirty="0"/>
              <a:t>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Directly address the visitor and describe using specific verbs how to travel down to earth.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highlight>
                  <a:srgbClr val="00FFFF"/>
                </a:highlight>
              </a:rPr>
              <a:t>Deepen the moment:</a:t>
            </a:r>
            <a:r>
              <a:rPr lang="en-GB" dirty="0"/>
              <a:t> use alliteration or an informal colloquial expression to signal</a:t>
            </a:r>
            <a:br>
              <a:rPr lang="en-GB" dirty="0"/>
            </a:br>
            <a:r>
              <a:rPr lang="en-GB" dirty="0"/>
              <a:t>the start of the action.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B4F98E-AF4B-42AB-B409-C2635AF2DFA6}"/>
              </a:ext>
            </a:extLst>
          </p:cNvPr>
          <p:cNvSpPr/>
          <p:nvPr/>
        </p:nvSpPr>
        <p:spPr>
          <a:xfrm>
            <a:off x="7744407" y="5337110"/>
            <a:ext cx="1278295" cy="14462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16E61A8-E28B-406C-ACA6-5F730E80C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8842" y="5425536"/>
            <a:ext cx="1109423" cy="309422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14C1957E-49DB-42DF-A0FD-112A7800F911}"/>
              </a:ext>
            </a:extLst>
          </p:cNvPr>
          <p:cNvSpPr/>
          <p:nvPr/>
        </p:nvSpPr>
        <p:spPr>
          <a:xfrm>
            <a:off x="7828842" y="5768658"/>
            <a:ext cx="299694" cy="39326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6" descr="Mixed, precipitation, rain, raining, sleet, snow, weather icon - Download  on Iconfinder">
            <a:extLst>
              <a:ext uri="{FF2B5EF4-FFF2-40B4-BE49-F238E27FC236}">
                <a16:creationId xmlns:a16="http://schemas.microsoft.com/office/drawing/2014/main" id="{60C1FBE4-EA1E-4A73-BE52-1F8F2F28B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223" y="478343"/>
            <a:ext cx="1099127" cy="109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405DF5B-DBDE-44EB-863A-69E7CEC7B90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038" y="586347"/>
            <a:ext cx="896548" cy="826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008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8DF83-00AA-47E1-B617-AE33473B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Share and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E78F3-10FC-4191-91C4-E1204F073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Share your work</a:t>
            </a:r>
          </a:p>
          <a:p>
            <a:r>
              <a:rPr lang="en-GB" dirty="0"/>
              <a:t>What sentence are your proud of?</a:t>
            </a:r>
          </a:p>
          <a:p>
            <a:r>
              <a:rPr lang="en-GB" dirty="0"/>
              <a:t>What does the class think of the work? </a:t>
            </a:r>
          </a:p>
          <a:p>
            <a:r>
              <a:rPr lang="en-GB" dirty="0"/>
              <a:t>How could we make it even better? </a:t>
            </a:r>
          </a:p>
        </p:txBody>
      </p:sp>
      <p:pic>
        <p:nvPicPr>
          <p:cNvPr id="2050" name="Picture 2" descr="Today's World Read Aloud Day: 'Competing for Attention'">
            <a:extLst>
              <a:ext uri="{FF2B5EF4-FFF2-40B4-BE49-F238E27FC236}">
                <a16:creationId xmlns:a16="http://schemas.microsoft.com/office/drawing/2014/main" id="{6F1ACF95-A36D-4839-A623-30F5E387C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611" y="3667595"/>
            <a:ext cx="4482776" cy="2825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516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A37A8-6B52-4F9F-B618-82344B362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6692" y="1271976"/>
            <a:ext cx="8434873" cy="2157024"/>
          </a:xfrm>
        </p:spPr>
        <p:txBody>
          <a:bodyPr>
            <a:normAutofit/>
          </a:bodyPr>
          <a:lstStyle/>
          <a:p>
            <a:pPr algn="l"/>
            <a:r>
              <a:rPr lang="en-GB" sz="4000" dirty="0"/>
              <a:t>LI: </a:t>
            </a:r>
            <a:r>
              <a:rPr lang="en-GB" sz="4400" dirty="0">
                <a:effectLst/>
                <a:ea typeface="Calibri" panose="020F0502020204030204" pitchFamily="34" charset="0"/>
              </a:rPr>
              <a:t>Can I draft and write an explanation text?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56FBFE-A9B2-4DAB-9F22-324377456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852" y="3560895"/>
            <a:ext cx="7492482" cy="1883131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Steps to success:</a:t>
            </a:r>
          </a:p>
          <a:p>
            <a:pPr marL="285750" indent="-285750" algn="l">
              <a:buFontTx/>
              <a:buChar char="-"/>
            </a:pPr>
            <a:r>
              <a:rPr lang="en-GB" dirty="0"/>
              <a:t>I can use scientific language </a:t>
            </a:r>
          </a:p>
          <a:p>
            <a:pPr marL="285750" indent="-285750" algn="l">
              <a:buFontTx/>
              <a:buChar char="-"/>
            </a:pPr>
            <a:r>
              <a:rPr lang="en-GB" dirty="0"/>
              <a:t>I can use interesting adjectives</a:t>
            </a:r>
          </a:p>
          <a:p>
            <a:pPr marL="285750" indent="-285750" algn="l">
              <a:buFontTx/>
              <a:buChar char="-"/>
            </a:pPr>
            <a:r>
              <a:rPr lang="en-GB" dirty="0"/>
              <a:t>I can use precise verbs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242986-E2BC-469B-823F-6A57EBE33850}"/>
              </a:ext>
            </a:extLst>
          </p:cNvPr>
          <p:cNvSpPr txBox="1"/>
          <p:nvPr/>
        </p:nvSpPr>
        <p:spPr>
          <a:xfrm>
            <a:off x="866440" y="678416"/>
            <a:ext cx="5562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Explanation Text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1D38CE5-9883-4677-96AF-8E168357953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21531" y="5753864"/>
            <a:ext cx="773372" cy="69780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0000000-0008-0000-0600-000054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905" y="5629917"/>
            <a:ext cx="993457" cy="9542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00000-0008-0000-0700-00005B00000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093" y="5629917"/>
            <a:ext cx="1010834" cy="93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83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57E2458-5D9A-4242-A264-BE1932B93571}"/>
              </a:ext>
            </a:extLst>
          </p:cNvPr>
          <p:cNvSpPr/>
          <p:nvPr/>
        </p:nvSpPr>
        <p:spPr>
          <a:xfrm>
            <a:off x="629227" y="3844636"/>
            <a:ext cx="7886700" cy="11526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Precipitation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777" y="2269052"/>
            <a:ext cx="7886700" cy="4303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Step sentence. </a:t>
            </a:r>
          </a:p>
          <a:p>
            <a:pPr marL="0" indent="0">
              <a:buNone/>
            </a:pPr>
            <a:r>
              <a:rPr lang="en-GB" dirty="0"/>
              <a:t>Copy this sentence in your book to link the paragraph about precipitation with the previous paragraph about condensation.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Look, there’s some more water droplets from another group. Let’s join them and make a really big cloud.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83428ED-85A5-44F8-BC50-90F105B5E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3473" y="1027907"/>
            <a:ext cx="1428750" cy="155257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1646225-1336-4BC2-BB21-5351FF8CB8B1}"/>
              </a:ext>
            </a:extLst>
          </p:cNvPr>
          <p:cNvSpPr/>
          <p:nvPr/>
        </p:nvSpPr>
        <p:spPr>
          <a:xfrm>
            <a:off x="7744407" y="5337110"/>
            <a:ext cx="1278295" cy="14462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C832954-3D45-4054-A25D-F6D824745A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8842" y="5425536"/>
            <a:ext cx="1109423" cy="309422"/>
          </a:xfrm>
          <a:prstGeom prst="rect">
            <a:avLst/>
          </a:prstGeom>
        </p:spPr>
      </p:pic>
      <p:sp>
        <p:nvSpPr>
          <p:cNvPr id="20" name="Arrow: Right 19">
            <a:extLst>
              <a:ext uri="{FF2B5EF4-FFF2-40B4-BE49-F238E27FC236}">
                <a16:creationId xmlns:a16="http://schemas.microsoft.com/office/drawing/2014/main" id="{A9893101-5F8E-4FBD-9C45-4A6DB7038DA1}"/>
              </a:ext>
            </a:extLst>
          </p:cNvPr>
          <p:cNvSpPr/>
          <p:nvPr/>
        </p:nvSpPr>
        <p:spPr>
          <a:xfrm>
            <a:off x="7828842" y="5768658"/>
            <a:ext cx="299694" cy="39326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714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Precipitation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What is precipitation again? </a:t>
            </a:r>
          </a:p>
          <a:p>
            <a:pPr marL="0" indent="0">
              <a:buNone/>
            </a:pPr>
            <a:r>
              <a:rPr lang="en-GB" dirty="0"/>
              <a:t>Watch </a:t>
            </a:r>
            <a:r>
              <a:rPr lang="en-GB" dirty="0">
                <a:hlinkClick r:id="rId2"/>
              </a:rPr>
              <a:t>this video</a:t>
            </a:r>
            <a:r>
              <a:rPr lang="en-GB" dirty="0"/>
              <a:t> and take notes.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Write your notes in the first box.</a:t>
            </a:r>
          </a:p>
          <a:p>
            <a:pPr marL="0" indent="0">
              <a:buNone/>
            </a:pPr>
            <a:r>
              <a:rPr lang="en-GB" dirty="0"/>
              <a:t>We will use them to write a scientific explanation using key science words.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6FC08D-E87C-412E-BD00-F328AF60FF33}"/>
              </a:ext>
            </a:extLst>
          </p:cNvPr>
          <p:cNvSpPr/>
          <p:nvPr/>
        </p:nvSpPr>
        <p:spPr>
          <a:xfrm>
            <a:off x="5617029" y="4926563"/>
            <a:ext cx="3396342" cy="1838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C1F075-A725-472F-96C5-26C5817DFE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3373" y="5061167"/>
            <a:ext cx="1410040" cy="39326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457C464-0F2B-46CB-BD53-31FDE53F952E}"/>
              </a:ext>
            </a:extLst>
          </p:cNvPr>
          <p:cNvCxnSpPr/>
          <p:nvPr/>
        </p:nvCxnSpPr>
        <p:spPr>
          <a:xfrm>
            <a:off x="5617029" y="55384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6B2D692-107A-4D77-B0D8-8FD70D41F7D2}"/>
              </a:ext>
            </a:extLst>
          </p:cNvPr>
          <p:cNvCxnSpPr/>
          <p:nvPr/>
        </p:nvCxnSpPr>
        <p:spPr>
          <a:xfrm>
            <a:off x="5617029" y="61480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2B9D8E-E6CE-490B-94BB-1365E9C27083}"/>
              </a:ext>
            </a:extLst>
          </p:cNvPr>
          <p:cNvCxnSpPr>
            <a:stCxn id="8" idx="0"/>
            <a:endCxn id="8" idx="2"/>
          </p:cNvCxnSpPr>
          <p:nvPr/>
        </p:nvCxnSpPr>
        <p:spPr>
          <a:xfrm>
            <a:off x="7315200" y="4926563"/>
            <a:ext cx="0" cy="1838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74D8C10-B675-43C6-BFEA-DB3474EEDFCB}"/>
              </a:ext>
            </a:extLst>
          </p:cNvPr>
          <p:cNvSpPr txBox="1"/>
          <p:nvPr/>
        </p:nvSpPr>
        <p:spPr>
          <a:xfrm>
            <a:off x="6293921" y="5028988"/>
            <a:ext cx="415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45218C9-BC4A-4A70-A986-E28577E94E99}"/>
              </a:ext>
            </a:extLst>
          </p:cNvPr>
          <p:cNvCxnSpPr/>
          <p:nvPr/>
        </p:nvCxnSpPr>
        <p:spPr>
          <a:xfrm>
            <a:off x="6449578" y="6148011"/>
            <a:ext cx="0" cy="611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6" descr="Mixed, precipitation, rain, raining, sleet, snow, weather icon - Download  on Iconfinder">
            <a:extLst>
              <a:ext uri="{FF2B5EF4-FFF2-40B4-BE49-F238E27FC236}">
                <a16:creationId xmlns:a16="http://schemas.microsoft.com/office/drawing/2014/main" id="{4AC6B021-4019-4341-9B40-884F297D9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223" y="478343"/>
            <a:ext cx="1099127" cy="109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D6D20E6-6615-4A11-A1A3-285DB1E73492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22866" y="679002"/>
            <a:ext cx="773372" cy="697807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954CB5A-F249-4FF2-81AE-8A0D364AEDF7}"/>
              </a:ext>
            </a:extLst>
          </p:cNvPr>
          <p:cNvCxnSpPr/>
          <p:nvPr/>
        </p:nvCxnSpPr>
        <p:spPr>
          <a:xfrm>
            <a:off x="6449578" y="5538411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32B3E70-164B-4182-967A-0D7A0FE10366}"/>
              </a:ext>
            </a:extLst>
          </p:cNvPr>
          <p:cNvCxnSpPr/>
          <p:nvPr/>
        </p:nvCxnSpPr>
        <p:spPr>
          <a:xfrm>
            <a:off x="6906778" y="5538411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706A49B-95EB-4ECB-9FC9-670570123936}"/>
              </a:ext>
            </a:extLst>
          </p:cNvPr>
          <p:cNvCxnSpPr/>
          <p:nvPr/>
        </p:nvCxnSpPr>
        <p:spPr>
          <a:xfrm>
            <a:off x="6024706" y="5538411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376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Precipitation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0545"/>
            <a:ext cx="7886700" cy="4322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Tell each other in your own words, using your notes, what precipitation is and why it happens. </a:t>
            </a:r>
          </a:p>
          <a:p>
            <a:pPr marL="0" indent="0">
              <a:buNone/>
            </a:pPr>
            <a:r>
              <a:rPr lang="en-GB" dirty="0"/>
              <a:t>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6FC08D-E87C-412E-BD00-F328AF60FF33}"/>
              </a:ext>
            </a:extLst>
          </p:cNvPr>
          <p:cNvSpPr/>
          <p:nvPr/>
        </p:nvSpPr>
        <p:spPr>
          <a:xfrm>
            <a:off x="5617029" y="4926563"/>
            <a:ext cx="3396342" cy="1838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C1F075-A725-472F-96C5-26C5817DF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3373" y="5061167"/>
            <a:ext cx="1410040" cy="39326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457C464-0F2B-46CB-BD53-31FDE53F952E}"/>
              </a:ext>
            </a:extLst>
          </p:cNvPr>
          <p:cNvCxnSpPr/>
          <p:nvPr/>
        </p:nvCxnSpPr>
        <p:spPr>
          <a:xfrm>
            <a:off x="5617029" y="55384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6B2D692-107A-4D77-B0D8-8FD70D41F7D2}"/>
              </a:ext>
            </a:extLst>
          </p:cNvPr>
          <p:cNvCxnSpPr/>
          <p:nvPr/>
        </p:nvCxnSpPr>
        <p:spPr>
          <a:xfrm>
            <a:off x="5617029" y="61480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2B9D8E-E6CE-490B-94BB-1365E9C27083}"/>
              </a:ext>
            </a:extLst>
          </p:cNvPr>
          <p:cNvCxnSpPr>
            <a:stCxn id="8" idx="0"/>
            <a:endCxn id="8" idx="2"/>
          </p:cNvCxnSpPr>
          <p:nvPr/>
        </p:nvCxnSpPr>
        <p:spPr>
          <a:xfrm>
            <a:off x="7315200" y="4926563"/>
            <a:ext cx="0" cy="1838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FEACC30-8DC6-4521-BFAF-8B945B1AFD21}"/>
              </a:ext>
            </a:extLst>
          </p:cNvPr>
          <p:cNvCxnSpPr/>
          <p:nvPr/>
        </p:nvCxnSpPr>
        <p:spPr>
          <a:xfrm>
            <a:off x="6449578" y="6148011"/>
            <a:ext cx="0" cy="611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6" descr="Mixed, precipitation, rain, raining, sleet, snow, weather icon - Download  on Iconfinder">
            <a:extLst>
              <a:ext uri="{FF2B5EF4-FFF2-40B4-BE49-F238E27FC236}">
                <a16:creationId xmlns:a16="http://schemas.microsoft.com/office/drawing/2014/main" id="{8BD0013C-9577-4171-85D6-B33D07738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223" y="478343"/>
            <a:ext cx="1099127" cy="109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EBBB711-D6C6-4C7E-A820-77F026D34AC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22866" y="679002"/>
            <a:ext cx="773372" cy="697807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A87DAD0-55AC-4C0C-8968-C5CB1DDEFEA2}"/>
              </a:ext>
            </a:extLst>
          </p:cNvPr>
          <p:cNvCxnSpPr/>
          <p:nvPr/>
        </p:nvCxnSpPr>
        <p:spPr>
          <a:xfrm>
            <a:off x="6449578" y="5538411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ACB25D-9ECF-4749-90C7-60B2336E2440}"/>
              </a:ext>
            </a:extLst>
          </p:cNvPr>
          <p:cNvCxnSpPr/>
          <p:nvPr/>
        </p:nvCxnSpPr>
        <p:spPr>
          <a:xfrm>
            <a:off x="6906778" y="5538411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12F88F5-D8E0-4794-84AD-391CF3B203CC}"/>
              </a:ext>
            </a:extLst>
          </p:cNvPr>
          <p:cNvCxnSpPr/>
          <p:nvPr/>
        </p:nvCxnSpPr>
        <p:spPr>
          <a:xfrm>
            <a:off x="6024706" y="5538411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62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Precipitation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u="sng" dirty="0"/>
              <a:t>Model sentence: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GB" dirty="0"/>
              <a:t>When</a:t>
            </a:r>
            <a:r>
              <a:rPr lang="en-GB" dirty="0">
                <a:highlight>
                  <a:srgbClr val="FFFF00"/>
                </a:highlight>
              </a:rPr>
              <a:t> too much water has </a:t>
            </a:r>
            <a:r>
              <a:rPr lang="en-GB" dirty="0"/>
              <a:t>condensed</a:t>
            </a:r>
            <a:r>
              <a:rPr lang="en-GB" dirty="0">
                <a:highlight>
                  <a:srgbClr val="FFFF00"/>
                </a:highlight>
              </a:rPr>
              <a:t>, the water droplets in the clouds become too heavy so we fall back to the ground as </a:t>
            </a:r>
            <a:r>
              <a:rPr lang="en-GB" dirty="0"/>
              <a:t>rain, snow, hail, pelt or sleet. This is called precipitation. </a:t>
            </a:r>
            <a:r>
              <a:rPr lang="en-GB" dirty="0">
                <a:highlight>
                  <a:srgbClr val="FFFF00"/>
                </a:highlight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/>
          </a:p>
          <a:p>
            <a:pPr marL="0" indent="0">
              <a:lnSpc>
                <a:spcPct val="100000"/>
              </a:lnSpc>
              <a:buNone/>
            </a:pPr>
            <a:r>
              <a:rPr lang="en-GB" u="sng" dirty="0"/>
              <a:t>Your task</a:t>
            </a:r>
            <a:r>
              <a:rPr lang="en-GB" dirty="0"/>
              <a:t>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Write your own explanation of precipitation starting with when to build a complex sentence.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highlight>
                  <a:srgbClr val="00FFFF"/>
                </a:highlight>
              </a:rPr>
              <a:t>Deepen the moment: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B4F98E-AF4B-42AB-B409-C2635AF2DFA6}"/>
              </a:ext>
            </a:extLst>
          </p:cNvPr>
          <p:cNvSpPr/>
          <p:nvPr/>
        </p:nvSpPr>
        <p:spPr>
          <a:xfrm>
            <a:off x="7744407" y="5337110"/>
            <a:ext cx="1278295" cy="14462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16E61A8-E28B-406C-ACA6-5F730E80C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8842" y="5425536"/>
            <a:ext cx="1109423" cy="309422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14C1957E-49DB-42DF-A0FD-112A7800F911}"/>
              </a:ext>
            </a:extLst>
          </p:cNvPr>
          <p:cNvSpPr/>
          <p:nvPr/>
        </p:nvSpPr>
        <p:spPr>
          <a:xfrm>
            <a:off x="7828842" y="5768658"/>
            <a:ext cx="299694" cy="39326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6" descr="Mixed, precipitation, rain, raining, sleet, snow, weather icon - Download  on Iconfinder">
            <a:extLst>
              <a:ext uri="{FF2B5EF4-FFF2-40B4-BE49-F238E27FC236}">
                <a16:creationId xmlns:a16="http://schemas.microsoft.com/office/drawing/2014/main" id="{60C1FBE4-EA1E-4A73-BE52-1F8F2F28B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223" y="478343"/>
            <a:ext cx="1099127" cy="109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AEA6240-C0A1-4A34-8368-CF98B6E0B07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22866" y="679002"/>
            <a:ext cx="773372" cy="697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87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Precipitation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74158"/>
            <a:ext cx="7886700" cy="4518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What do hail, snow, rain and sleet look like? </a:t>
            </a:r>
          </a:p>
          <a:p>
            <a:pPr marL="0" indent="0">
              <a:buNone/>
            </a:pPr>
            <a:r>
              <a:rPr lang="en-GB" dirty="0"/>
              <a:t>Use the noticing lens to find descriptive words.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Write them in the middle four boxes. You can label each box with a form of precipitation.  </a:t>
            </a:r>
          </a:p>
          <a:p>
            <a:pPr marL="0" indent="0">
              <a:buNone/>
            </a:pPr>
            <a:r>
              <a:rPr lang="en-GB" dirty="0"/>
              <a:t>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6FC08D-E87C-412E-BD00-F328AF60FF33}"/>
              </a:ext>
            </a:extLst>
          </p:cNvPr>
          <p:cNvSpPr/>
          <p:nvPr/>
        </p:nvSpPr>
        <p:spPr>
          <a:xfrm>
            <a:off x="5617029" y="4926563"/>
            <a:ext cx="3396342" cy="1838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C1F075-A725-472F-96C5-26C5817DF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3373" y="5061167"/>
            <a:ext cx="1410040" cy="39326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457C464-0F2B-46CB-BD53-31FDE53F952E}"/>
              </a:ext>
            </a:extLst>
          </p:cNvPr>
          <p:cNvCxnSpPr/>
          <p:nvPr/>
        </p:nvCxnSpPr>
        <p:spPr>
          <a:xfrm>
            <a:off x="5617029" y="55384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6B2D692-107A-4D77-B0D8-8FD70D41F7D2}"/>
              </a:ext>
            </a:extLst>
          </p:cNvPr>
          <p:cNvCxnSpPr/>
          <p:nvPr/>
        </p:nvCxnSpPr>
        <p:spPr>
          <a:xfrm>
            <a:off x="5617029" y="61480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2B9D8E-E6CE-490B-94BB-1365E9C27083}"/>
              </a:ext>
            </a:extLst>
          </p:cNvPr>
          <p:cNvCxnSpPr>
            <a:stCxn id="8" idx="0"/>
            <a:endCxn id="8" idx="2"/>
          </p:cNvCxnSpPr>
          <p:nvPr/>
        </p:nvCxnSpPr>
        <p:spPr>
          <a:xfrm>
            <a:off x="7315200" y="4926563"/>
            <a:ext cx="0" cy="1838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FEACC30-8DC6-4521-BFAF-8B945B1AFD21}"/>
              </a:ext>
            </a:extLst>
          </p:cNvPr>
          <p:cNvCxnSpPr/>
          <p:nvPr/>
        </p:nvCxnSpPr>
        <p:spPr>
          <a:xfrm>
            <a:off x="6449578" y="6148011"/>
            <a:ext cx="0" cy="611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6" descr="Mixed, precipitation, rain, raining, sleet, snow, weather icon - Download  on Iconfinder">
            <a:extLst>
              <a:ext uri="{FF2B5EF4-FFF2-40B4-BE49-F238E27FC236}">
                <a16:creationId xmlns:a16="http://schemas.microsoft.com/office/drawing/2014/main" id="{8BD0013C-9577-4171-85D6-B33D07738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223" y="478343"/>
            <a:ext cx="1099127" cy="109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50FE62-6375-4387-90D7-48AE4667024A}"/>
              </a:ext>
            </a:extLst>
          </p:cNvPr>
          <p:cNvCxnSpPr/>
          <p:nvPr/>
        </p:nvCxnSpPr>
        <p:spPr>
          <a:xfrm>
            <a:off x="6449578" y="5538411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A3495A7-6A7A-4CFB-8FAD-AECE58C86246}"/>
              </a:ext>
            </a:extLst>
          </p:cNvPr>
          <p:cNvCxnSpPr/>
          <p:nvPr/>
        </p:nvCxnSpPr>
        <p:spPr>
          <a:xfrm>
            <a:off x="6906778" y="5538411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CCA798A-4E05-4E8C-9AD9-E56A2C77FEC3}"/>
              </a:ext>
            </a:extLst>
          </p:cNvPr>
          <p:cNvCxnSpPr/>
          <p:nvPr/>
        </p:nvCxnSpPr>
        <p:spPr>
          <a:xfrm>
            <a:off x="6024706" y="5538411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ADC162F9-92F3-4E67-A44C-ADEC085AE7ED}"/>
              </a:ext>
            </a:extLst>
          </p:cNvPr>
          <p:cNvSpPr/>
          <p:nvPr/>
        </p:nvSpPr>
        <p:spPr>
          <a:xfrm>
            <a:off x="5365228" y="5365414"/>
            <a:ext cx="2219436" cy="955593"/>
          </a:xfrm>
          <a:prstGeom prst="ellipse">
            <a:avLst/>
          </a:prstGeom>
          <a:noFill/>
          <a:ln w="38100">
            <a:solidFill>
              <a:srgbClr val="FE6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4381A8C-A567-4514-A949-43244B8DA76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348" y="648595"/>
            <a:ext cx="838702" cy="783725"/>
          </a:xfrm>
          <a:prstGeom prst="rect">
            <a:avLst/>
          </a:prstGeom>
        </p:spPr>
      </p:pic>
      <p:pic>
        <p:nvPicPr>
          <p:cNvPr id="1026" name="Picture 2" descr="Triple-I Blog | Hail damage to property is averaging $10 billion per year">
            <a:extLst>
              <a:ext uri="{FF2B5EF4-FFF2-40B4-BE49-F238E27FC236}">
                <a16:creationId xmlns:a16="http://schemas.microsoft.com/office/drawing/2014/main" id="{A6679210-4680-4A47-AD7B-16AEB4CFF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67" y="4226066"/>
            <a:ext cx="2325128" cy="154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1438D74-51B3-4785-A499-C7E349B6E78D}"/>
              </a:ext>
            </a:extLst>
          </p:cNvPr>
          <p:cNvSpPr txBox="1"/>
          <p:nvPr/>
        </p:nvSpPr>
        <p:spPr>
          <a:xfrm>
            <a:off x="299467" y="4226066"/>
            <a:ext cx="6729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hail</a:t>
            </a:r>
          </a:p>
        </p:txBody>
      </p:sp>
      <p:pic>
        <p:nvPicPr>
          <p:cNvPr id="1028" name="Picture 4" descr="1 Hour of Freezing Rain and Sleet Sounds - Snow and Winter Weather |  Freezing rain, Sleet, Snow definition">
            <a:extLst>
              <a:ext uri="{FF2B5EF4-FFF2-40B4-BE49-F238E27FC236}">
                <a16:creationId xmlns:a16="http://schemas.microsoft.com/office/drawing/2014/main" id="{D215C777-8A11-4AA4-A582-EA6E9A09DA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329"/>
          <a:stretch/>
        </p:blipFill>
        <p:spPr bwMode="auto">
          <a:xfrm>
            <a:off x="2881819" y="4226066"/>
            <a:ext cx="2219436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A754571-165A-49DA-A127-1897A376DC02}"/>
              </a:ext>
            </a:extLst>
          </p:cNvPr>
          <p:cNvSpPr txBox="1"/>
          <p:nvPr/>
        </p:nvSpPr>
        <p:spPr>
          <a:xfrm>
            <a:off x="2881818" y="4226066"/>
            <a:ext cx="6729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sleet</a:t>
            </a:r>
          </a:p>
        </p:txBody>
      </p:sp>
    </p:spTree>
    <p:extLst>
      <p:ext uri="{BB962C8B-B14F-4D97-AF65-F5344CB8AC3E}">
        <p14:creationId xmlns:p14="http://schemas.microsoft.com/office/powerpoint/2010/main" val="2179429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Precipitation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74158"/>
            <a:ext cx="7886700" cy="4518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Here are some of my ideas: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Sleet: minute ice pellets, globular, transparent</a:t>
            </a:r>
          </a:p>
          <a:p>
            <a:pPr marL="0" indent="0">
              <a:buNone/>
            </a:pPr>
            <a:r>
              <a:rPr lang="en-GB" dirty="0"/>
              <a:t>Hail: frozen ice balls or irregular lumps, solid </a:t>
            </a:r>
          </a:p>
          <a:p>
            <a:pPr marL="0" indent="0">
              <a:buNone/>
            </a:pPr>
            <a:r>
              <a:rPr lang="en-GB" dirty="0"/>
              <a:t>Snow: lightweight crystals, delicate</a:t>
            </a:r>
          </a:p>
          <a:p>
            <a:pPr marL="0" indent="0">
              <a:buNone/>
            </a:pPr>
            <a:r>
              <a:rPr lang="en-GB" dirty="0"/>
              <a:t>Rain: water droplets, liquid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6FC08D-E87C-412E-BD00-F328AF60FF33}"/>
              </a:ext>
            </a:extLst>
          </p:cNvPr>
          <p:cNvSpPr/>
          <p:nvPr/>
        </p:nvSpPr>
        <p:spPr>
          <a:xfrm>
            <a:off x="5617029" y="4926563"/>
            <a:ext cx="3396342" cy="1838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C1F075-A725-472F-96C5-26C5817DF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3373" y="5061167"/>
            <a:ext cx="1410040" cy="39326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457C464-0F2B-46CB-BD53-31FDE53F952E}"/>
              </a:ext>
            </a:extLst>
          </p:cNvPr>
          <p:cNvCxnSpPr/>
          <p:nvPr/>
        </p:nvCxnSpPr>
        <p:spPr>
          <a:xfrm>
            <a:off x="5617029" y="55384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6B2D692-107A-4D77-B0D8-8FD70D41F7D2}"/>
              </a:ext>
            </a:extLst>
          </p:cNvPr>
          <p:cNvCxnSpPr/>
          <p:nvPr/>
        </p:nvCxnSpPr>
        <p:spPr>
          <a:xfrm>
            <a:off x="5617029" y="61480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2B9D8E-E6CE-490B-94BB-1365E9C27083}"/>
              </a:ext>
            </a:extLst>
          </p:cNvPr>
          <p:cNvCxnSpPr>
            <a:stCxn id="8" idx="0"/>
            <a:endCxn id="8" idx="2"/>
          </p:cNvCxnSpPr>
          <p:nvPr/>
        </p:nvCxnSpPr>
        <p:spPr>
          <a:xfrm>
            <a:off x="7315200" y="4926563"/>
            <a:ext cx="0" cy="1838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FEACC30-8DC6-4521-BFAF-8B945B1AFD21}"/>
              </a:ext>
            </a:extLst>
          </p:cNvPr>
          <p:cNvCxnSpPr/>
          <p:nvPr/>
        </p:nvCxnSpPr>
        <p:spPr>
          <a:xfrm>
            <a:off x="6449578" y="6148011"/>
            <a:ext cx="0" cy="611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6" descr="Mixed, precipitation, rain, raining, sleet, snow, weather icon - Download  on Iconfinder">
            <a:extLst>
              <a:ext uri="{FF2B5EF4-FFF2-40B4-BE49-F238E27FC236}">
                <a16:creationId xmlns:a16="http://schemas.microsoft.com/office/drawing/2014/main" id="{8BD0013C-9577-4171-85D6-B33D07738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223" y="478343"/>
            <a:ext cx="1099127" cy="109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50FE62-6375-4387-90D7-48AE4667024A}"/>
              </a:ext>
            </a:extLst>
          </p:cNvPr>
          <p:cNvCxnSpPr/>
          <p:nvPr/>
        </p:nvCxnSpPr>
        <p:spPr>
          <a:xfrm>
            <a:off x="6449578" y="5538411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A3495A7-6A7A-4CFB-8FAD-AECE58C86246}"/>
              </a:ext>
            </a:extLst>
          </p:cNvPr>
          <p:cNvCxnSpPr/>
          <p:nvPr/>
        </p:nvCxnSpPr>
        <p:spPr>
          <a:xfrm>
            <a:off x="6906778" y="5538411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CCA798A-4E05-4E8C-9AD9-E56A2C77FEC3}"/>
              </a:ext>
            </a:extLst>
          </p:cNvPr>
          <p:cNvCxnSpPr/>
          <p:nvPr/>
        </p:nvCxnSpPr>
        <p:spPr>
          <a:xfrm>
            <a:off x="6024706" y="5538411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ADC162F9-92F3-4E67-A44C-ADEC085AE7ED}"/>
              </a:ext>
            </a:extLst>
          </p:cNvPr>
          <p:cNvSpPr/>
          <p:nvPr/>
        </p:nvSpPr>
        <p:spPr>
          <a:xfrm>
            <a:off x="5365228" y="5365414"/>
            <a:ext cx="2219436" cy="955593"/>
          </a:xfrm>
          <a:prstGeom prst="ellipse">
            <a:avLst/>
          </a:prstGeom>
          <a:noFill/>
          <a:ln w="38100">
            <a:solidFill>
              <a:srgbClr val="FE6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4381A8C-A567-4514-A949-43244B8DA76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348" y="648595"/>
            <a:ext cx="838702" cy="78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924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Precipitation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u="sng" dirty="0"/>
              <a:t>Model sentence: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Choose what you want to be. </a:t>
            </a:r>
            <a:r>
              <a:rPr lang="en-GB" dirty="0">
                <a:highlight>
                  <a:srgbClr val="FFFF00"/>
                </a:highlight>
              </a:rPr>
              <a:t>Costumes are under your seats. Wow, you make a</a:t>
            </a:r>
            <a:r>
              <a:rPr lang="en-GB" dirty="0"/>
              <a:t> </a:t>
            </a:r>
            <a:r>
              <a:rPr lang="en-GB" dirty="0">
                <a:highlight>
                  <a:srgbClr val="00FFFF"/>
                </a:highlight>
              </a:rPr>
              <a:t>splashing smashing</a:t>
            </a:r>
            <a:r>
              <a:rPr lang="en-GB" dirty="0">
                <a:highlight>
                  <a:srgbClr val="FFFF00"/>
                </a:highlight>
              </a:rPr>
              <a:t> rain drop. 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/>
          </a:p>
          <a:p>
            <a:pPr marL="0" indent="0">
              <a:lnSpc>
                <a:spcPct val="100000"/>
              </a:lnSpc>
              <a:buNone/>
            </a:pPr>
            <a:r>
              <a:rPr lang="en-GB" u="sng" dirty="0"/>
              <a:t>Your task</a:t>
            </a:r>
            <a:r>
              <a:rPr lang="en-GB" dirty="0"/>
              <a:t>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Instruct the visitors to prepare to descend and to choose what they would like to be (rain? hail? etc.). End with a compliment to how one of your visitors are dressed.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highlight>
                  <a:srgbClr val="00FFFF"/>
                </a:highlight>
              </a:rPr>
              <a:t>Deepen the moment:</a:t>
            </a:r>
            <a:r>
              <a:rPr lang="en-GB" dirty="0"/>
              <a:t> use alliteration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B4F98E-AF4B-42AB-B409-C2635AF2DFA6}"/>
              </a:ext>
            </a:extLst>
          </p:cNvPr>
          <p:cNvSpPr/>
          <p:nvPr/>
        </p:nvSpPr>
        <p:spPr>
          <a:xfrm>
            <a:off x="7744407" y="5337110"/>
            <a:ext cx="1278295" cy="14462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16E61A8-E28B-406C-ACA6-5F730E80C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8842" y="5425536"/>
            <a:ext cx="1109423" cy="309422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14C1957E-49DB-42DF-A0FD-112A7800F911}"/>
              </a:ext>
            </a:extLst>
          </p:cNvPr>
          <p:cNvSpPr/>
          <p:nvPr/>
        </p:nvSpPr>
        <p:spPr>
          <a:xfrm>
            <a:off x="7828842" y="5768658"/>
            <a:ext cx="299694" cy="39326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6" descr="Mixed, precipitation, rain, raining, sleet, snow, weather icon - Download  on Iconfinder">
            <a:extLst>
              <a:ext uri="{FF2B5EF4-FFF2-40B4-BE49-F238E27FC236}">
                <a16:creationId xmlns:a16="http://schemas.microsoft.com/office/drawing/2014/main" id="{60C1FBE4-EA1E-4A73-BE52-1F8F2F28B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223" y="478343"/>
            <a:ext cx="1099127" cy="109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33EE725-2C2D-4EF7-8C91-2121299A424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348" y="648595"/>
            <a:ext cx="838702" cy="78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132111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" id="{74DAFB2D-2D75-4630-A123-D79B856D886B}" vid="{8FE079CD-9711-4625-9DF2-034AFD12A3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1961</TotalTime>
  <Words>516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XCCW Joined 1a</vt:lpstr>
      <vt:lpstr>school</vt:lpstr>
      <vt:lpstr>The Water Cycle</vt:lpstr>
      <vt:lpstr>LI: Can I draft and write an explanation text?</vt:lpstr>
      <vt:lpstr>Precipitation</vt:lpstr>
      <vt:lpstr>Precipitation</vt:lpstr>
      <vt:lpstr>Precipitation</vt:lpstr>
      <vt:lpstr>Precipitation</vt:lpstr>
      <vt:lpstr>Precipitation</vt:lpstr>
      <vt:lpstr>Precipitation</vt:lpstr>
      <vt:lpstr>Precipitation</vt:lpstr>
      <vt:lpstr>Precipitation</vt:lpstr>
      <vt:lpstr>Precipitation</vt:lpstr>
      <vt:lpstr>Precipitation</vt:lpstr>
      <vt:lpstr>Share and feedback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Tale of Custard the Dragon – Ogden Nash</dc:title>
  <dc:creator>Mr and Mrs Smout</dc:creator>
  <cp:lastModifiedBy>Mr and Mrs Smout</cp:lastModifiedBy>
  <cp:revision>211</cp:revision>
  <cp:lastPrinted>2021-05-05T07:01:18Z</cp:lastPrinted>
  <dcterms:created xsi:type="dcterms:W3CDTF">2021-02-17T09:47:59Z</dcterms:created>
  <dcterms:modified xsi:type="dcterms:W3CDTF">2021-06-05T17:05:10Z</dcterms:modified>
</cp:coreProperties>
</file>