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6"/>
  </p:notesMasterIdLst>
  <p:handoutMasterIdLst>
    <p:handoutMasterId r:id="rId17"/>
  </p:handoutMasterIdLst>
  <p:sldIdLst>
    <p:sldId id="324" r:id="rId2"/>
    <p:sldId id="343" r:id="rId3"/>
    <p:sldId id="342" r:id="rId4"/>
    <p:sldId id="325" r:id="rId5"/>
    <p:sldId id="327" r:id="rId6"/>
    <p:sldId id="273" r:id="rId7"/>
    <p:sldId id="337" r:id="rId8"/>
    <p:sldId id="338" r:id="rId9"/>
    <p:sldId id="339" r:id="rId10"/>
    <p:sldId id="340" r:id="rId11"/>
    <p:sldId id="341" r:id="rId12"/>
    <p:sldId id="332" r:id="rId13"/>
    <p:sldId id="333" r:id="rId14"/>
    <p:sldId id="334" r:id="rId15"/>
  </p:sldIdLst>
  <p:sldSz cx="9144000" cy="6858000" type="screen4x3"/>
  <p:notesSz cx="7102475" cy="9388475"/>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FFF2CC"/>
    <a:srgbClr val="E9C773"/>
    <a:srgbClr val="7F6114"/>
    <a:srgbClr val="8CB8CB"/>
    <a:srgbClr val="816214"/>
    <a:srgbClr val="51A14F"/>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BC8FB-6B83-20D5-10B1-C4491FECA7F4}" v="121" dt="2021-06-07T07:23:29.955"/>
    <p1510:client id="{B4DE07C1-7B52-5E69-80A3-E06ADE9ED19E}" v="6" dt="2021-06-07T07:04:02.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49" autoAdjust="0"/>
  </p:normalViewPr>
  <p:slideViewPr>
    <p:cSldViewPr snapToGrid="0">
      <p:cViewPr varScale="1">
        <p:scale>
          <a:sx n="67" d="100"/>
          <a:sy n="67" d="100"/>
        </p:scale>
        <p:origin x="1284" y="48"/>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9C2368A-073F-454C-AA2E-3C44DC4C47C1}" type="datetimeFigureOut">
              <a:rPr lang="en-US" smtClean="0"/>
              <a:t>6/7/2021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8D82ED8-BF9E-1842-9745-8BACABFF8F0C}" type="datetimeFigureOut">
              <a:rPr lang="en-US" smtClean="0"/>
              <a:t>6/7/2021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19170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1130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296179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186231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24927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163096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82867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394011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408259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4925710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424362"/>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1613867" y="240632"/>
            <a:ext cx="7074805" cy="19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Year  3 &amp; 4</a:t>
            </a:r>
          </a:p>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L.I - Can I convert money in pounds and pence?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800" dirty="0">
                <a:effectLst/>
                <a:latin typeface="XCCW Joined 1a"/>
                <a:ea typeface="Times New Roman" panose="02020603050405020304" pitchFamily="18" charset="0"/>
                <a:cs typeface="Calibri"/>
              </a:rPr>
              <a:t>-</a:t>
            </a:r>
            <a:r>
              <a:rPr lang="en-GB" sz="1800" dirty="0">
                <a:latin typeface="XCCW Joined 1a"/>
                <a:ea typeface="Times New Roman" panose="02020603050405020304" pitchFamily="18" charset="0"/>
                <a:cs typeface="Calibri"/>
              </a:rPr>
              <a:t> </a:t>
            </a:r>
            <a:r>
              <a:rPr lang="en-GB" sz="1800" dirty="0">
                <a:effectLst/>
                <a:latin typeface="XCCW Joined 1a"/>
                <a:ea typeface="Times New Roman" panose="02020603050405020304" pitchFamily="18" charset="0"/>
                <a:cs typeface="Calibri"/>
              </a:rPr>
              <a:t> </a:t>
            </a:r>
            <a:r>
              <a:rPr lang="en-GB" sz="1800" dirty="0">
                <a:latin typeface="XCCW Joined 1a"/>
                <a:ea typeface="Times New Roman" panose="02020603050405020304" pitchFamily="18" charset="0"/>
                <a:cs typeface="Calibri"/>
              </a:rPr>
              <a:t> </a:t>
            </a:r>
            <a:r>
              <a:rPr lang="en-GB" sz="1800" dirty="0">
                <a:effectLst/>
                <a:latin typeface="XCCW Joined 1a"/>
                <a:ea typeface="Times New Roman" panose="02020603050405020304" pitchFamily="18" charset="0"/>
                <a:cs typeface="Calibri"/>
              </a:rPr>
              <a:t>I can identify the value of the notes and coins.</a:t>
            </a:r>
          </a:p>
          <a:p>
            <a:pPr marL="285750" indent="-285750">
              <a:spcBef>
                <a:spcPts val="0"/>
              </a:spcBef>
              <a:spcAft>
                <a:spcPts val="0"/>
              </a:spcAft>
              <a:buFontTx/>
              <a:buChar char="-"/>
            </a:pPr>
            <a:r>
              <a:rPr lang="en-GB" sz="1800" dirty="0">
                <a:latin typeface="XCCW Joined 1a"/>
                <a:ea typeface="Times New Roman" panose="02020603050405020304" pitchFamily="18" charset="0"/>
                <a:cs typeface="Calibri"/>
              </a:rPr>
              <a:t>I can convert pounds and pence into pence</a:t>
            </a:r>
          </a:p>
          <a:p>
            <a:pPr>
              <a:lnSpc>
                <a:spcPct val="115000"/>
              </a:lnSpc>
              <a:spcAft>
                <a:spcPts val="1000"/>
              </a:spcAft>
              <a:buNone/>
            </a:pPr>
            <a:r>
              <a:rPr lang="en-GB" sz="1800" b="1" dirty="0">
                <a:effectLst/>
                <a:latin typeface="XCCW Joined 1a"/>
                <a:ea typeface="Calibri" panose="020F0502020204030204" pitchFamily="34" charset="0"/>
                <a:cs typeface="Calibri"/>
              </a:rPr>
              <a:t>Challenge: </a:t>
            </a:r>
            <a:r>
              <a:rPr lang="en-GB" sz="1800" dirty="0">
                <a:effectLst/>
                <a:latin typeface="XCCW Joined 1a"/>
                <a:ea typeface="Calibri" panose="020F0502020204030204" pitchFamily="34" charset="0"/>
                <a:cs typeface="Calibri"/>
              </a:rPr>
              <a:t>True or false?</a:t>
            </a:r>
            <a:endParaRPr lang="en-GB" sz="1800" dirty="0">
              <a:effectLst/>
              <a:latin typeface="Calibri"/>
              <a:ea typeface="Calibri" panose="020F0502020204030204" pitchFamily="34" charset="0"/>
              <a:cs typeface="Calibri"/>
            </a:endParaRPr>
          </a:p>
        </p:txBody>
      </p:sp>
      <p:sp>
        <p:nvSpPr>
          <p:cNvPr id="7" name="TextBox 6">
            <a:extLst>
              <a:ext uri="{FF2B5EF4-FFF2-40B4-BE49-F238E27FC236}">
                <a16:creationId xmlns:a16="http://schemas.microsoft.com/office/drawing/2014/main" id="{E779418E-0B7B-4AF5-9A13-FCD8760E845F}"/>
              </a:ext>
            </a:extLst>
          </p:cNvPr>
          <p:cNvSpPr txBox="1"/>
          <p:nvPr/>
        </p:nvSpPr>
        <p:spPr bwMode="auto">
          <a:xfrm>
            <a:off x="4114800" y="299212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endParaRPr lang="en-GB" b="1"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7B12D5A3-71E9-4A0C-B567-4F9F90086AD9}"/>
              </a:ext>
            </a:extLst>
          </p:cNvPr>
          <p:cNvSpPr txBox="1"/>
          <p:nvPr/>
        </p:nvSpPr>
        <p:spPr bwMode="auto">
          <a:xfrm flipH="1">
            <a:off x="1187510" y="3145515"/>
            <a:ext cx="6951311" cy="223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Alternative provision</a:t>
            </a:r>
          </a:p>
          <a:p>
            <a:pPr eaLnBrk="0" fontAlgn="base" hangingPunct="0">
              <a:lnSpc>
                <a:spcPct val="115000"/>
              </a:lnSpc>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L.I - Can I recognise the symbols </a:t>
            </a:r>
            <a:r>
              <a:rPr lang="en-GB" sz="1800" b="1" u="sng" dirty="0">
                <a:solidFill>
                  <a:srgbClr val="000000"/>
                </a:solidFill>
                <a:latin typeface="XCCW Joined 1a"/>
                <a:cs typeface="Calibri" panose="020F0502020204030204" pitchFamily="34" charset="0"/>
              </a:rPr>
              <a:t>of</a:t>
            </a:r>
            <a:r>
              <a:rPr lang="en-GB" sz="1800" b="1" u="sng" kern="1200" dirty="0">
                <a:solidFill>
                  <a:srgbClr val="000000"/>
                </a:solidFill>
                <a:effectLst/>
                <a:latin typeface="XCCW Joined 1a"/>
                <a:ea typeface="+mn-ea"/>
                <a:cs typeface="Calibri" panose="020F0502020204030204" pitchFamily="34" charset="0"/>
              </a:rPr>
              <a:t> £ and pence and combine amounts to make a total?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ts val="0"/>
              </a:spcBef>
              <a:spcAft>
                <a:spcPts val="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r>
              <a:rPr lang="en-GB" sz="1800" dirty="0">
                <a:effectLst/>
                <a:latin typeface="XCCW Joined 1a"/>
                <a:ea typeface="Times New Roman" panose="02020603050405020304" pitchFamily="18" charset="0"/>
                <a:cs typeface="Calibri" panose="020F0502020204030204" pitchFamily="34" charset="0"/>
              </a:rPr>
              <a:t>- I can identify the value of the notes and coins.</a:t>
            </a:r>
          </a:p>
          <a:p>
            <a:pPr>
              <a:spcBef>
                <a:spcPts val="0"/>
              </a:spcBef>
              <a:spcAft>
                <a:spcPts val="0"/>
              </a:spcAft>
              <a:buNone/>
            </a:pPr>
            <a:r>
              <a:rPr lang="en-GB" sz="1800" dirty="0">
                <a:latin typeface="XCCW Joined 1a"/>
                <a:ea typeface="Times New Roman" panose="02020603050405020304" pitchFamily="18" charset="0"/>
                <a:cs typeface="Calibri" panose="020F0502020204030204" pitchFamily="34" charset="0"/>
              </a:rPr>
              <a:t>- I can use the value of notes and coins to calculate totals.</a:t>
            </a:r>
          </a:p>
          <a:p>
            <a:pPr>
              <a:lnSpc>
                <a:spcPct val="115000"/>
              </a:lnSpc>
              <a:spcAft>
                <a:spcPts val="1000"/>
              </a:spcAft>
              <a:buNone/>
            </a:pPr>
            <a:r>
              <a:rPr lang="en-GB" sz="1800" dirty="0">
                <a:effectLst/>
                <a:latin typeface="XCCW Joined 1a"/>
                <a:ea typeface="Times New Roman" panose="02020603050405020304" pitchFamily="18" charset="0"/>
                <a:cs typeface="Calibri" panose="020F0502020204030204" pitchFamily="34" charset="0"/>
              </a:rPr>
              <a:t>-</a:t>
            </a:r>
            <a:r>
              <a:rPr lang="en-GB" sz="1800" b="1" dirty="0">
                <a:effectLst/>
                <a:latin typeface="XCCW Joined 1a"/>
                <a:ea typeface="Calibri" panose="020F0502020204030204" pitchFamily="34" charset="0"/>
                <a:cs typeface="Calibri" panose="020F0502020204030204" pitchFamily="34" charset="0"/>
              </a:rPr>
              <a:t>Challenge: </a:t>
            </a:r>
            <a:r>
              <a:rPr lang="en-GB" sz="1800" dirty="0">
                <a:effectLst/>
                <a:latin typeface="XCCW Joined 1a"/>
                <a:ea typeface="Calibri" panose="020F0502020204030204" pitchFamily="34" charset="0"/>
                <a:cs typeface="Calibri" panose="020F0502020204030204" pitchFamily="34" charset="0"/>
              </a:rPr>
              <a:t>True or false?</a:t>
            </a:r>
            <a:endParaRPr lang="en-GB" sz="1800" b="1"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322251"/>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4" name="Picture 3">
            <a:extLst>
              <a:ext uri="{FF2B5EF4-FFF2-40B4-BE49-F238E27FC236}">
                <a16:creationId xmlns:a16="http://schemas.microsoft.com/office/drawing/2014/main" id="{E5323C51-E179-4A67-8EA1-13EF292DFF77}"/>
              </a:ext>
            </a:extLst>
          </p:cNvPr>
          <p:cNvPicPr>
            <a:picLocks noChangeAspect="1"/>
          </p:cNvPicPr>
          <p:nvPr/>
        </p:nvPicPr>
        <p:blipFill>
          <a:blip r:embed="rId5"/>
          <a:stretch>
            <a:fillRect/>
          </a:stretch>
        </p:blipFill>
        <p:spPr>
          <a:xfrm>
            <a:off x="185737" y="933450"/>
            <a:ext cx="7800975" cy="3619500"/>
          </a:xfrm>
          <a:prstGeom prst="rect">
            <a:avLst/>
          </a:prstGeom>
        </p:spPr>
      </p:pic>
    </p:spTree>
    <p:extLst>
      <p:ext uri="{BB962C8B-B14F-4D97-AF65-F5344CB8AC3E}">
        <p14:creationId xmlns:p14="http://schemas.microsoft.com/office/powerpoint/2010/main" val="348666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5" name="Picture 4">
            <a:extLst>
              <a:ext uri="{FF2B5EF4-FFF2-40B4-BE49-F238E27FC236}">
                <a16:creationId xmlns:a16="http://schemas.microsoft.com/office/drawing/2014/main" id="{A47302E2-9F77-4CFF-B9FC-B6825B7BEC30}"/>
              </a:ext>
            </a:extLst>
          </p:cNvPr>
          <p:cNvPicPr>
            <a:picLocks noChangeAspect="1"/>
          </p:cNvPicPr>
          <p:nvPr/>
        </p:nvPicPr>
        <p:blipFill>
          <a:blip r:embed="rId5"/>
          <a:stretch>
            <a:fillRect/>
          </a:stretch>
        </p:blipFill>
        <p:spPr>
          <a:xfrm>
            <a:off x="297890" y="885647"/>
            <a:ext cx="5734050" cy="4640148"/>
          </a:xfrm>
          <a:prstGeom prst="rect">
            <a:avLst/>
          </a:prstGeom>
        </p:spPr>
      </p:pic>
      <p:sp>
        <p:nvSpPr>
          <p:cNvPr id="7" name="TextBox 6">
            <a:extLst>
              <a:ext uri="{FF2B5EF4-FFF2-40B4-BE49-F238E27FC236}">
                <a16:creationId xmlns:a16="http://schemas.microsoft.com/office/drawing/2014/main" id="{4C12D5B9-7BE3-46F8-A957-DE5D39BDA499}"/>
              </a:ext>
            </a:extLst>
          </p:cNvPr>
          <p:cNvSpPr txBox="1"/>
          <p:nvPr/>
        </p:nvSpPr>
        <p:spPr bwMode="auto">
          <a:xfrm>
            <a:off x="6229350" y="885647"/>
            <a:ext cx="2616760"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Here we have some amounts of money in the blue boxes in pounds and pence. In the pink boxes there are some amounts in pence.</a:t>
            </a:r>
          </a:p>
          <a:p>
            <a:pPr>
              <a:buClr>
                <a:srgbClr val="82CBDD"/>
              </a:buClr>
              <a:buNone/>
            </a:pPr>
            <a:r>
              <a:rPr lang="en-GB" sz="2400" b="1" dirty="0">
                <a:latin typeface="Myriad Pro Semibold" charset="0"/>
                <a:ea typeface="Myriad Pro Semibold" charset="0"/>
                <a:cs typeface="Myriad Pro Semibold" charset="0"/>
              </a:rPr>
              <a:t>Can you match the amounts?</a:t>
            </a:r>
          </a:p>
        </p:txBody>
      </p:sp>
    </p:spTree>
    <p:extLst>
      <p:ext uri="{BB962C8B-B14F-4D97-AF65-F5344CB8AC3E}">
        <p14:creationId xmlns:p14="http://schemas.microsoft.com/office/powerpoint/2010/main" val="162612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35F819D0-A52C-4751-9BFB-092C5E3DBF9A}"/>
              </a:ext>
            </a:extLst>
          </p:cNvPr>
          <p:cNvSpPr txBox="1"/>
          <p:nvPr/>
        </p:nvSpPr>
        <p:spPr bwMode="auto">
          <a:xfrm>
            <a:off x="5140960" y="45800"/>
            <a:ext cx="317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 &amp; 4</a:t>
            </a:r>
          </a:p>
        </p:txBody>
      </p:sp>
      <p:pic>
        <p:nvPicPr>
          <p:cNvPr id="11" name="Picture 10">
            <a:extLst>
              <a:ext uri="{FF2B5EF4-FFF2-40B4-BE49-F238E27FC236}">
                <a16:creationId xmlns:a16="http://schemas.microsoft.com/office/drawing/2014/main" id="{F3AF4466-496C-42A2-A26C-941A165BFA40}"/>
              </a:ext>
            </a:extLst>
          </p:cNvPr>
          <p:cNvPicPr>
            <a:picLocks noChangeAspect="1"/>
          </p:cNvPicPr>
          <p:nvPr/>
        </p:nvPicPr>
        <p:blipFill>
          <a:blip r:embed="rId3"/>
          <a:stretch>
            <a:fillRect/>
          </a:stretch>
        </p:blipFill>
        <p:spPr>
          <a:xfrm>
            <a:off x="187836" y="831836"/>
            <a:ext cx="4117464" cy="4542996"/>
          </a:xfrm>
          <a:prstGeom prst="rect">
            <a:avLst/>
          </a:prstGeom>
        </p:spPr>
      </p:pic>
      <p:pic>
        <p:nvPicPr>
          <p:cNvPr id="14" name="Picture 13">
            <a:extLst>
              <a:ext uri="{FF2B5EF4-FFF2-40B4-BE49-F238E27FC236}">
                <a16:creationId xmlns:a16="http://schemas.microsoft.com/office/drawing/2014/main" id="{956E2EA8-9043-476A-9FDF-C6C8CBA13B48}"/>
              </a:ext>
            </a:extLst>
          </p:cNvPr>
          <p:cNvPicPr>
            <a:picLocks noChangeAspect="1"/>
          </p:cNvPicPr>
          <p:nvPr/>
        </p:nvPicPr>
        <p:blipFill>
          <a:blip r:embed="rId4"/>
          <a:stretch>
            <a:fillRect/>
          </a:stretch>
        </p:blipFill>
        <p:spPr>
          <a:xfrm>
            <a:off x="187835" y="5374832"/>
            <a:ext cx="4117464" cy="1229733"/>
          </a:xfrm>
          <a:prstGeom prst="rect">
            <a:avLst/>
          </a:prstGeom>
        </p:spPr>
      </p:pic>
      <p:pic>
        <p:nvPicPr>
          <p:cNvPr id="5" name="Picture 4">
            <a:extLst>
              <a:ext uri="{FF2B5EF4-FFF2-40B4-BE49-F238E27FC236}">
                <a16:creationId xmlns:a16="http://schemas.microsoft.com/office/drawing/2014/main" id="{497173BA-1826-4565-B3C3-0377F6E687CF}"/>
              </a:ext>
            </a:extLst>
          </p:cNvPr>
          <p:cNvPicPr>
            <a:picLocks noChangeAspect="1"/>
          </p:cNvPicPr>
          <p:nvPr/>
        </p:nvPicPr>
        <p:blipFill>
          <a:blip r:embed="rId5"/>
          <a:stretch>
            <a:fillRect/>
          </a:stretch>
        </p:blipFill>
        <p:spPr>
          <a:xfrm>
            <a:off x="4735323" y="630000"/>
            <a:ext cx="4408677" cy="4607011"/>
          </a:xfrm>
          <a:prstGeom prst="rect">
            <a:avLst/>
          </a:prstGeom>
        </p:spPr>
      </p:pic>
      <p:pic>
        <p:nvPicPr>
          <p:cNvPr id="15" name="Picture 14">
            <a:extLst>
              <a:ext uri="{FF2B5EF4-FFF2-40B4-BE49-F238E27FC236}">
                <a16:creationId xmlns:a16="http://schemas.microsoft.com/office/drawing/2014/main" id="{F779EC4B-9A82-4A26-82CD-5998BA09DCC6}"/>
              </a:ext>
            </a:extLst>
          </p:cNvPr>
          <p:cNvPicPr>
            <a:picLocks noChangeAspect="1"/>
          </p:cNvPicPr>
          <p:nvPr/>
        </p:nvPicPr>
        <p:blipFill>
          <a:blip r:embed="rId6"/>
          <a:stretch>
            <a:fillRect/>
          </a:stretch>
        </p:blipFill>
        <p:spPr>
          <a:xfrm>
            <a:off x="4735322" y="5115034"/>
            <a:ext cx="4408678" cy="1742966"/>
          </a:xfrm>
          <a:prstGeom prst="rect">
            <a:avLst/>
          </a:prstGeom>
        </p:spPr>
      </p:pic>
    </p:spTree>
    <p:extLst>
      <p:ext uri="{BB962C8B-B14F-4D97-AF65-F5344CB8AC3E}">
        <p14:creationId xmlns:p14="http://schemas.microsoft.com/office/powerpoint/2010/main" val="384073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47745" y="63613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2400" y="0"/>
            <a:ext cx="914400" cy="914400"/>
          </a:xfrm>
          <a:prstGeom prst="rect">
            <a:avLst/>
          </a:prstGeom>
        </p:spPr>
      </p:pic>
      <p:sp>
        <p:nvSpPr>
          <p:cNvPr id="14" name="TextBox 13">
            <a:extLst>
              <a:ext uri="{FF2B5EF4-FFF2-40B4-BE49-F238E27FC236}">
                <a16:creationId xmlns:a16="http://schemas.microsoft.com/office/drawing/2014/main" id="{55DE197B-BD15-4D15-91AE-0530803B0C38}"/>
              </a:ext>
            </a:extLst>
          </p:cNvPr>
          <p:cNvSpPr txBox="1"/>
          <p:nvPr/>
        </p:nvSpPr>
        <p:spPr bwMode="auto">
          <a:xfrm>
            <a:off x="655566" y="675800"/>
            <a:ext cx="3021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 &amp; 4</a:t>
            </a:r>
          </a:p>
        </p:txBody>
      </p:sp>
      <p:pic>
        <p:nvPicPr>
          <p:cNvPr id="4" name="Picture 3">
            <a:extLst>
              <a:ext uri="{FF2B5EF4-FFF2-40B4-BE49-F238E27FC236}">
                <a16:creationId xmlns:a16="http://schemas.microsoft.com/office/drawing/2014/main" id="{D1ABE44A-1734-4C52-85CF-915E91722F17}"/>
              </a:ext>
            </a:extLst>
          </p:cNvPr>
          <p:cNvPicPr>
            <a:picLocks noChangeAspect="1"/>
          </p:cNvPicPr>
          <p:nvPr/>
        </p:nvPicPr>
        <p:blipFill>
          <a:blip r:embed="rId5"/>
          <a:stretch>
            <a:fillRect/>
          </a:stretch>
        </p:blipFill>
        <p:spPr>
          <a:xfrm>
            <a:off x="10388" y="1159453"/>
            <a:ext cx="4941832" cy="3981450"/>
          </a:xfrm>
          <a:prstGeom prst="rect">
            <a:avLst/>
          </a:prstGeom>
        </p:spPr>
      </p:pic>
      <p:pic>
        <p:nvPicPr>
          <p:cNvPr id="7" name="Picture 6">
            <a:extLst>
              <a:ext uri="{FF2B5EF4-FFF2-40B4-BE49-F238E27FC236}">
                <a16:creationId xmlns:a16="http://schemas.microsoft.com/office/drawing/2014/main" id="{88D7E898-B80D-48C1-B747-CEA953AA4EAE}"/>
              </a:ext>
            </a:extLst>
          </p:cNvPr>
          <p:cNvPicPr>
            <a:picLocks noChangeAspect="1"/>
          </p:cNvPicPr>
          <p:nvPr/>
        </p:nvPicPr>
        <p:blipFill>
          <a:blip r:embed="rId6"/>
          <a:stretch>
            <a:fillRect/>
          </a:stretch>
        </p:blipFill>
        <p:spPr>
          <a:xfrm>
            <a:off x="19230" y="5140903"/>
            <a:ext cx="4932990" cy="2211560"/>
          </a:xfrm>
          <a:prstGeom prst="rect">
            <a:avLst/>
          </a:prstGeom>
        </p:spPr>
      </p:pic>
      <p:pic>
        <p:nvPicPr>
          <p:cNvPr id="12" name="Picture 11">
            <a:extLst>
              <a:ext uri="{FF2B5EF4-FFF2-40B4-BE49-F238E27FC236}">
                <a16:creationId xmlns:a16="http://schemas.microsoft.com/office/drawing/2014/main" id="{59137CDC-7901-458E-B90D-F6CA0A7224BC}"/>
              </a:ext>
            </a:extLst>
          </p:cNvPr>
          <p:cNvPicPr>
            <a:picLocks noChangeAspect="1"/>
          </p:cNvPicPr>
          <p:nvPr/>
        </p:nvPicPr>
        <p:blipFill>
          <a:blip r:embed="rId7"/>
          <a:stretch>
            <a:fillRect/>
          </a:stretch>
        </p:blipFill>
        <p:spPr>
          <a:xfrm>
            <a:off x="4952221" y="1154441"/>
            <a:ext cx="4181391" cy="2562788"/>
          </a:xfrm>
          <a:prstGeom prst="rect">
            <a:avLst/>
          </a:prstGeom>
        </p:spPr>
      </p:pic>
      <p:pic>
        <p:nvPicPr>
          <p:cNvPr id="16" name="Picture 15">
            <a:extLst>
              <a:ext uri="{FF2B5EF4-FFF2-40B4-BE49-F238E27FC236}">
                <a16:creationId xmlns:a16="http://schemas.microsoft.com/office/drawing/2014/main" id="{05EA9EFF-7EC1-450D-8743-8802FA6A5518}"/>
              </a:ext>
            </a:extLst>
          </p:cNvPr>
          <p:cNvPicPr>
            <a:picLocks noChangeAspect="1"/>
          </p:cNvPicPr>
          <p:nvPr/>
        </p:nvPicPr>
        <p:blipFill>
          <a:blip r:embed="rId8"/>
          <a:stretch>
            <a:fillRect/>
          </a:stretch>
        </p:blipFill>
        <p:spPr>
          <a:xfrm>
            <a:off x="4952220" y="3716343"/>
            <a:ext cx="4191780" cy="3126257"/>
          </a:xfrm>
          <a:prstGeom prst="rect">
            <a:avLst/>
          </a:prstGeom>
        </p:spPr>
      </p:pic>
    </p:spTree>
    <p:extLst>
      <p:ext uri="{BB962C8B-B14F-4D97-AF65-F5344CB8AC3E}">
        <p14:creationId xmlns:p14="http://schemas.microsoft.com/office/powerpoint/2010/main" val="112762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46540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Plenary</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Graphic 8" descr="Lightbulb with solid fill">
            <a:extLst>
              <a:ext uri="{FF2B5EF4-FFF2-40B4-BE49-F238E27FC236}">
                <a16:creationId xmlns:a16="http://schemas.microsoft.com/office/drawing/2014/main" id="{704A5381-481F-4873-89BD-5C77FC752B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7847" y="2058075"/>
            <a:ext cx="772793" cy="772793"/>
          </a:xfrm>
          <a:prstGeom prst="rect">
            <a:avLst/>
          </a:prstGeom>
        </p:spPr>
      </p:pic>
      <p:sp>
        <p:nvSpPr>
          <p:cNvPr id="6" name="TextBox 5">
            <a:extLst>
              <a:ext uri="{FF2B5EF4-FFF2-40B4-BE49-F238E27FC236}">
                <a16:creationId xmlns:a16="http://schemas.microsoft.com/office/drawing/2014/main" id="{D78EE110-4DCF-47CA-987F-97597DA48886}"/>
              </a:ext>
            </a:extLst>
          </p:cNvPr>
          <p:cNvSpPr txBox="1"/>
          <p:nvPr/>
        </p:nvSpPr>
        <p:spPr bwMode="auto">
          <a:xfrm>
            <a:off x="442183" y="675800"/>
            <a:ext cx="2812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 &amp; 4</a:t>
            </a:r>
          </a:p>
        </p:txBody>
      </p:sp>
      <p:pic>
        <p:nvPicPr>
          <p:cNvPr id="5" name="Picture 4">
            <a:extLst>
              <a:ext uri="{FF2B5EF4-FFF2-40B4-BE49-F238E27FC236}">
                <a16:creationId xmlns:a16="http://schemas.microsoft.com/office/drawing/2014/main" id="{D4ED66FE-6331-4B5D-9673-160ED9185116}"/>
              </a:ext>
            </a:extLst>
          </p:cNvPr>
          <p:cNvPicPr>
            <a:picLocks noChangeAspect="1"/>
          </p:cNvPicPr>
          <p:nvPr/>
        </p:nvPicPr>
        <p:blipFill>
          <a:blip r:embed="rId5"/>
          <a:stretch>
            <a:fillRect/>
          </a:stretch>
        </p:blipFill>
        <p:spPr>
          <a:xfrm>
            <a:off x="276726" y="1322273"/>
            <a:ext cx="3857124" cy="3454501"/>
          </a:xfrm>
          <a:prstGeom prst="rect">
            <a:avLst/>
          </a:prstGeom>
        </p:spPr>
      </p:pic>
      <p:pic>
        <p:nvPicPr>
          <p:cNvPr id="12" name="Picture 11">
            <a:extLst>
              <a:ext uri="{FF2B5EF4-FFF2-40B4-BE49-F238E27FC236}">
                <a16:creationId xmlns:a16="http://schemas.microsoft.com/office/drawing/2014/main" id="{E11CAFC3-4B8A-4D28-BC9B-5DB4763019FB}"/>
              </a:ext>
            </a:extLst>
          </p:cNvPr>
          <p:cNvPicPr>
            <a:picLocks noChangeAspect="1"/>
          </p:cNvPicPr>
          <p:nvPr/>
        </p:nvPicPr>
        <p:blipFill>
          <a:blip r:embed="rId6"/>
          <a:stretch>
            <a:fillRect/>
          </a:stretch>
        </p:blipFill>
        <p:spPr>
          <a:xfrm>
            <a:off x="4248150" y="3427008"/>
            <a:ext cx="4895850" cy="3359897"/>
          </a:xfrm>
          <a:prstGeom prst="rect">
            <a:avLst/>
          </a:prstGeom>
        </p:spPr>
      </p:pic>
    </p:spTree>
    <p:extLst>
      <p:ext uri="{BB962C8B-B14F-4D97-AF65-F5344CB8AC3E}">
        <p14:creationId xmlns:p14="http://schemas.microsoft.com/office/powerpoint/2010/main" val="375114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1CB864-8DAF-4DDB-8F4A-9F6A039823ED}"/>
              </a:ext>
            </a:extLst>
          </p:cNvPr>
          <p:cNvSpPr>
            <a:spLocks noGrp="1"/>
          </p:cNvSpPr>
          <p:nvPr>
            <p:ph type="body" sz="quarter" idx="11"/>
          </p:nvPr>
        </p:nvSpPr>
        <p:spPr/>
        <p:txBody>
          <a:bodyPr/>
          <a:lstStyle/>
          <a:p>
            <a:endParaRPr lang="en-US"/>
          </a:p>
        </p:txBody>
      </p:sp>
      <p:sp>
        <p:nvSpPr>
          <p:cNvPr id="3" name="Rectangle 2">
            <a:extLst>
              <a:ext uri="{FF2B5EF4-FFF2-40B4-BE49-F238E27FC236}">
                <a16:creationId xmlns:a16="http://schemas.microsoft.com/office/drawing/2014/main" id="{305C5020-27E4-4072-AAB1-02E2D51BB9A5}"/>
              </a:ext>
            </a:extLst>
          </p:cNvPr>
          <p:cNvSpPr/>
          <p:nvPr/>
        </p:nvSpPr>
        <p:spPr bwMode="auto">
          <a:xfrm>
            <a:off x="129396" y="6491378"/>
            <a:ext cx="8824822" cy="36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pic>
        <p:nvPicPr>
          <p:cNvPr id="4" name="Picture 4" descr="A picture containing ground, donut, doughnut&#10;&#10;Description automatically generated">
            <a:extLst>
              <a:ext uri="{FF2B5EF4-FFF2-40B4-BE49-F238E27FC236}">
                <a16:creationId xmlns:a16="http://schemas.microsoft.com/office/drawing/2014/main" id="{FD22160A-E3D5-4394-97B0-1BE5D7788516}"/>
              </a:ext>
            </a:extLst>
          </p:cNvPr>
          <p:cNvPicPr>
            <a:picLocks noChangeAspect="1"/>
          </p:cNvPicPr>
          <p:nvPr/>
        </p:nvPicPr>
        <p:blipFill>
          <a:blip r:embed="rId2"/>
          <a:stretch>
            <a:fillRect/>
          </a:stretch>
        </p:blipFill>
        <p:spPr>
          <a:xfrm>
            <a:off x="1" y="633107"/>
            <a:ext cx="6538821" cy="6238768"/>
          </a:xfrm>
          <a:prstGeom prst="rect">
            <a:avLst/>
          </a:prstGeom>
        </p:spPr>
      </p:pic>
      <p:sp>
        <p:nvSpPr>
          <p:cNvPr id="6" name="TextBox 5">
            <a:extLst>
              <a:ext uri="{FF2B5EF4-FFF2-40B4-BE49-F238E27FC236}">
                <a16:creationId xmlns:a16="http://schemas.microsoft.com/office/drawing/2014/main" id="{2477B319-C6FB-4219-9B79-17B6EE0BE7C8}"/>
              </a:ext>
            </a:extLst>
          </p:cNvPr>
          <p:cNvSpPr txBox="1"/>
          <p:nvPr/>
        </p:nvSpPr>
        <p:spPr bwMode="auto">
          <a:xfrm>
            <a:off x="6591660" y="1182897"/>
            <a:ext cx="249303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82CBDD"/>
              </a:buClr>
              <a:buNone/>
            </a:pPr>
            <a:r>
              <a:rPr lang="en-US" b="1" dirty="0">
                <a:latin typeface="Myriad Pro Semibold"/>
                <a:ea typeface="Myriad Pro Semibold" charset="0"/>
                <a:cs typeface="Myriad Pro Semibold" charset="0"/>
              </a:rPr>
              <a:t>Which one doesn't belong?</a:t>
            </a:r>
          </a:p>
        </p:txBody>
      </p:sp>
    </p:spTree>
    <p:extLst>
      <p:ext uri="{BB962C8B-B14F-4D97-AF65-F5344CB8AC3E}">
        <p14:creationId xmlns:p14="http://schemas.microsoft.com/office/powerpoint/2010/main" val="141059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424362"/>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E779418E-0B7B-4AF5-9A13-FCD8760E845F}"/>
              </a:ext>
            </a:extLst>
          </p:cNvPr>
          <p:cNvSpPr txBox="1"/>
          <p:nvPr/>
        </p:nvSpPr>
        <p:spPr bwMode="auto">
          <a:xfrm>
            <a:off x="4114800" y="299212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endParaRPr lang="en-GB" b="1" dirty="0">
              <a:latin typeface="Myriad Pro Semibold" charset="0"/>
              <a:ea typeface="Myriad Pro Semibold" charset="0"/>
              <a:cs typeface="Myriad Pro Semibold" charset="0"/>
            </a:endParaRPr>
          </a:p>
        </p:txBody>
      </p:sp>
      <p:pic>
        <p:nvPicPr>
          <p:cNvPr id="5" name="Picture 4">
            <a:extLst>
              <a:ext uri="{FF2B5EF4-FFF2-40B4-BE49-F238E27FC236}">
                <a16:creationId xmlns:a16="http://schemas.microsoft.com/office/drawing/2014/main" id="{B4E7920B-220D-4508-AFFD-FA116E6B016E}"/>
              </a:ext>
            </a:extLst>
          </p:cNvPr>
          <p:cNvPicPr>
            <a:picLocks noChangeAspect="1"/>
          </p:cNvPicPr>
          <p:nvPr/>
        </p:nvPicPr>
        <p:blipFill>
          <a:blip r:embed="rId2"/>
          <a:stretch>
            <a:fillRect/>
          </a:stretch>
        </p:blipFill>
        <p:spPr>
          <a:xfrm>
            <a:off x="0" y="1437280"/>
            <a:ext cx="9144000" cy="3983440"/>
          </a:xfrm>
          <a:prstGeom prst="rect">
            <a:avLst/>
          </a:prstGeom>
        </p:spPr>
      </p:pic>
    </p:spTree>
    <p:extLst>
      <p:ext uri="{BB962C8B-B14F-4D97-AF65-F5344CB8AC3E}">
        <p14:creationId xmlns:p14="http://schemas.microsoft.com/office/powerpoint/2010/main" val="296118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467275" y="6414168"/>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5952E76A-EF79-4FFB-BAC8-CED6992B12C6}"/>
              </a:ext>
            </a:extLst>
          </p:cNvPr>
          <p:cNvSpPr txBox="1"/>
          <p:nvPr/>
        </p:nvSpPr>
        <p:spPr bwMode="auto">
          <a:xfrm>
            <a:off x="241300" y="203200"/>
            <a:ext cx="240315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 Focus Task</a:t>
            </a:r>
          </a:p>
        </p:txBody>
      </p:sp>
      <p:pic>
        <p:nvPicPr>
          <p:cNvPr id="9" name="Graphic 8" descr="Lightbulb with solid fill">
            <a:extLst>
              <a:ext uri="{FF2B5EF4-FFF2-40B4-BE49-F238E27FC236}">
                <a16:creationId xmlns:a16="http://schemas.microsoft.com/office/drawing/2014/main" id="{FC7D2F8C-327B-4904-A066-123364B68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86" y="5969387"/>
            <a:ext cx="772793" cy="772793"/>
          </a:xfrm>
          <a:prstGeom prst="rect">
            <a:avLst/>
          </a:prstGeom>
        </p:spPr>
      </p:pic>
      <p:sp>
        <p:nvSpPr>
          <p:cNvPr id="20" name="TextBox 19">
            <a:extLst>
              <a:ext uri="{FF2B5EF4-FFF2-40B4-BE49-F238E27FC236}">
                <a16:creationId xmlns:a16="http://schemas.microsoft.com/office/drawing/2014/main" id="{06945409-6CE2-4A8D-A1F2-B771385F01AE}"/>
              </a:ext>
            </a:extLst>
          </p:cNvPr>
          <p:cNvSpPr txBox="1"/>
          <p:nvPr/>
        </p:nvSpPr>
        <p:spPr bwMode="auto">
          <a:xfrm>
            <a:off x="241300" y="726420"/>
            <a:ext cx="2863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 &amp; 4</a:t>
            </a:r>
          </a:p>
        </p:txBody>
      </p:sp>
      <p:pic>
        <p:nvPicPr>
          <p:cNvPr id="6" name="Picture 5">
            <a:extLst>
              <a:ext uri="{FF2B5EF4-FFF2-40B4-BE49-F238E27FC236}">
                <a16:creationId xmlns:a16="http://schemas.microsoft.com/office/drawing/2014/main" id="{212857CC-24F9-4382-908E-8D3DB15C08A7}"/>
              </a:ext>
            </a:extLst>
          </p:cNvPr>
          <p:cNvPicPr>
            <a:picLocks noChangeAspect="1"/>
          </p:cNvPicPr>
          <p:nvPr/>
        </p:nvPicPr>
        <p:blipFill>
          <a:blip r:embed="rId4"/>
          <a:stretch>
            <a:fillRect/>
          </a:stretch>
        </p:blipFill>
        <p:spPr>
          <a:xfrm>
            <a:off x="670086" y="1249640"/>
            <a:ext cx="5973538" cy="4675235"/>
          </a:xfrm>
          <a:prstGeom prst="rect">
            <a:avLst/>
          </a:prstGeom>
        </p:spPr>
      </p:pic>
      <p:sp>
        <p:nvSpPr>
          <p:cNvPr id="8" name="TextBox 7">
            <a:extLst>
              <a:ext uri="{FF2B5EF4-FFF2-40B4-BE49-F238E27FC236}">
                <a16:creationId xmlns:a16="http://schemas.microsoft.com/office/drawing/2014/main" id="{5BC81018-6C04-4680-96C3-67EE078E7E32}"/>
              </a:ext>
            </a:extLst>
          </p:cNvPr>
          <p:cNvSpPr txBox="1"/>
          <p:nvPr/>
        </p:nvSpPr>
        <p:spPr bwMode="auto">
          <a:xfrm>
            <a:off x="1400299" y="6134750"/>
            <a:ext cx="7597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Can you draw part whole models to show 200 pence?</a:t>
            </a:r>
          </a:p>
        </p:txBody>
      </p:sp>
    </p:spTree>
    <p:extLst>
      <p:ext uri="{BB962C8B-B14F-4D97-AF65-F5344CB8AC3E}">
        <p14:creationId xmlns:p14="http://schemas.microsoft.com/office/powerpoint/2010/main" val="18478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77119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Talk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Graphic 6" descr="Lightbulb outline">
            <a:extLst>
              <a:ext uri="{FF2B5EF4-FFF2-40B4-BE49-F238E27FC236}">
                <a16:creationId xmlns:a16="http://schemas.microsoft.com/office/drawing/2014/main" id="{876A9C71-FFC4-4B95-A467-CC68C86F99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012" y="5627555"/>
            <a:ext cx="914400" cy="914400"/>
          </a:xfrm>
          <a:prstGeom prst="rect">
            <a:avLst/>
          </a:prstGeom>
        </p:spPr>
      </p:pic>
      <p:pic>
        <p:nvPicPr>
          <p:cNvPr id="5" name="Picture 4">
            <a:extLst>
              <a:ext uri="{FF2B5EF4-FFF2-40B4-BE49-F238E27FC236}">
                <a16:creationId xmlns:a16="http://schemas.microsoft.com/office/drawing/2014/main" id="{7AE3E023-2844-44B8-A9CC-7ED5EF78A99A}"/>
              </a:ext>
            </a:extLst>
          </p:cNvPr>
          <p:cNvPicPr>
            <a:picLocks noChangeAspect="1"/>
          </p:cNvPicPr>
          <p:nvPr/>
        </p:nvPicPr>
        <p:blipFill>
          <a:blip r:embed="rId5"/>
          <a:stretch>
            <a:fillRect/>
          </a:stretch>
        </p:blipFill>
        <p:spPr>
          <a:xfrm>
            <a:off x="117191" y="801627"/>
            <a:ext cx="6591300" cy="4799560"/>
          </a:xfrm>
          <a:prstGeom prst="rect">
            <a:avLst/>
          </a:prstGeom>
        </p:spPr>
      </p:pic>
    </p:spTree>
    <p:extLst>
      <p:ext uri="{BB962C8B-B14F-4D97-AF65-F5344CB8AC3E}">
        <p14:creationId xmlns:p14="http://schemas.microsoft.com/office/powerpoint/2010/main" val="66208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812" y="5781443"/>
            <a:ext cx="914400" cy="914400"/>
          </a:xfrm>
          <a:prstGeom prst="rect">
            <a:avLst/>
          </a:prstGeom>
        </p:spPr>
      </p:pic>
      <p:pic>
        <p:nvPicPr>
          <p:cNvPr id="5" name="Picture 4">
            <a:extLst>
              <a:ext uri="{FF2B5EF4-FFF2-40B4-BE49-F238E27FC236}">
                <a16:creationId xmlns:a16="http://schemas.microsoft.com/office/drawing/2014/main" id="{5E800EA5-34AB-4020-89EC-D2C278064B7F}"/>
              </a:ext>
            </a:extLst>
          </p:cNvPr>
          <p:cNvPicPr>
            <a:picLocks noChangeAspect="1"/>
          </p:cNvPicPr>
          <p:nvPr/>
        </p:nvPicPr>
        <p:blipFill>
          <a:blip r:embed="rId5"/>
          <a:stretch>
            <a:fillRect/>
          </a:stretch>
        </p:blipFill>
        <p:spPr>
          <a:xfrm>
            <a:off x="114300" y="762000"/>
            <a:ext cx="7872412" cy="4763286"/>
          </a:xfrm>
          <a:prstGeom prst="rect">
            <a:avLst/>
          </a:prstGeom>
        </p:spPr>
      </p:pic>
      <p:pic>
        <p:nvPicPr>
          <p:cNvPr id="7" name="Picture 6">
            <a:extLst>
              <a:ext uri="{FF2B5EF4-FFF2-40B4-BE49-F238E27FC236}">
                <a16:creationId xmlns:a16="http://schemas.microsoft.com/office/drawing/2014/main" id="{7255E350-4C42-435D-8F0E-667335DA955B}"/>
              </a:ext>
            </a:extLst>
          </p:cNvPr>
          <p:cNvPicPr>
            <a:picLocks noChangeAspect="1"/>
          </p:cNvPicPr>
          <p:nvPr/>
        </p:nvPicPr>
        <p:blipFill>
          <a:blip r:embed="rId6"/>
          <a:stretch>
            <a:fillRect/>
          </a:stretch>
        </p:blipFill>
        <p:spPr>
          <a:xfrm>
            <a:off x="237156" y="1341337"/>
            <a:ext cx="2124075" cy="666750"/>
          </a:xfrm>
          <a:prstGeom prst="rect">
            <a:avLst/>
          </a:prstGeom>
        </p:spPr>
      </p:pic>
      <p:sp>
        <p:nvSpPr>
          <p:cNvPr id="8" name="TextBox 7">
            <a:extLst>
              <a:ext uri="{FF2B5EF4-FFF2-40B4-BE49-F238E27FC236}">
                <a16:creationId xmlns:a16="http://schemas.microsoft.com/office/drawing/2014/main" id="{034DD6FF-66E3-47FC-8008-6F2D3C518257}"/>
              </a:ext>
            </a:extLst>
          </p:cNvPr>
          <p:cNvSpPr txBox="1"/>
          <p:nvPr/>
        </p:nvSpPr>
        <p:spPr bwMode="auto">
          <a:xfrm>
            <a:off x="4677299" y="5495514"/>
            <a:ext cx="36918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charset="0"/>
                <a:ea typeface="Myriad Pro Semibold" charset="0"/>
                <a:cs typeface="Myriad Pro Semibold" charset="0"/>
              </a:rPr>
              <a:t>What do we need to add to each set of coins to make 100p?</a:t>
            </a:r>
          </a:p>
        </p:txBody>
      </p:sp>
    </p:spTree>
    <p:extLst>
      <p:ext uri="{BB962C8B-B14F-4D97-AF65-F5344CB8AC3E}">
        <p14:creationId xmlns:p14="http://schemas.microsoft.com/office/powerpoint/2010/main" val="146186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457200" marR="0" algn="l" defTabSz="914400" rtl="0" eaLnBrk="1" fontAlgn="base" latinLnBrk="0" hangingPunct="1">
              <a:lnSpc>
                <a:spcPct val="100000"/>
              </a:lnSpc>
              <a:spcBef>
                <a:spcPct val="20000"/>
              </a:spcBef>
              <a:spcAft>
                <a:spcPct val="0"/>
              </a:spcAft>
              <a:buClr>
                <a:srgbClr val="00628C"/>
              </a:buClr>
              <a:buSzTx/>
              <a:buNone/>
              <a:tabLst/>
            </a:pPr>
            <a:r>
              <a:rPr kumimoji="0" lang="en-GB" sz="2800" b="0" i="0" u="none" strike="noStrike" cap="none" normalizeH="0" baseline="0" dirty="0">
                <a:ln>
                  <a:noFill/>
                </a:ln>
                <a:solidFill>
                  <a:schemeClr val="tx1"/>
                </a:solidFill>
                <a:effectLst/>
                <a:latin typeface="Arial" charset="0"/>
              </a:rPr>
              <a:t>Can you make £1 with 5 coins or 6 coins?</a:t>
            </a: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92" y="5781443"/>
            <a:ext cx="914400" cy="914400"/>
          </a:xfrm>
          <a:prstGeom prst="rect">
            <a:avLst/>
          </a:prstGeom>
        </p:spPr>
      </p:pic>
      <p:sp>
        <p:nvSpPr>
          <p:cNvPr id="17" name="TextBox 16">
            <a:extLst>
              <a:ext uri="{FF2B5EF4-FFF2-40B4-BE49-F238E27FC236}">
                <a16:creationId xmlns:a16="http://schemas.microsoft.com/office/drawing/2014/main" id="{63F28F5B-9987-4BCA-A963-987068B9F03A}"/>
              </a:ext>
            </a:extLst>
          </p:cNvPr>
          <p:cNvSpPr txBox="1"/>
          <p:nvPr/>
        </p:nvSpPr>
        <p:spPr bwMode="auto">
          <a:xfrm>
            <a:off x="274304" y="536316"/>
            <a:ext cx="4627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457200" indent="-457200">
              <a:buClr>
                <a:srgbClr val="82CBDD"/>
              </a:buClr>
            </a:pPr>
            <a:r>
              <a:rPr lang="en-GB" b="1" dirty="0">
                <a:latin typeface="Myriad Pro Semibold" charset="0"/>
                <a:ea typeface="Myriad Pro Semibold" charset="0"/>
                <a:cs typeface="Myriad Pro Semibold" charset="0"/>
              </a:rPr>
              <a:t>Year 3 &amp; 4</a:t>
            </a:r>
          </a:p>
        </p:txBody>
      </p:sp>
      <p:pic>
        <p:nvPicPr>
          <p:cNvPr id="4" name="Picture 3">
            <a:extLst>
              <a:ext uri="{FF2B5EF4-FFF2-40B4-BE49-F238E27FC236}">
                <a16:creationId xmlns:a16="http://schemas.microsoft.com/office/drawing/2014/main" id="{2643116D-438B-4C73-BBCF-2F31700FFFF4}"/>
              </a:ext>
            </a:extLst>
          </p:cNvPr>
          <p:cNvPicPr>
            <a:picLocks noChangeAspect="1"/>
          </p:cNvPicPr>
          <p:nvPr/>
        </p:nvPicPr>
        <p:blipFill>
          <a:blip r:embed="rId5"/>
          <a:stretch>
            <a:fillRect/>
          </a:stretch>
        </p:blipFill>
        <p:spPr>
          <a:xfrm>
            <a:off x="1000124" y="1092258"/>
            <a:ext cx="7648575" cy="5003741"/>
          </a:xfrm>
          <a:prstGeom prst="rect">
            <a:avLst/>
          </a:prstGeom>
        </p:spPr>
      </p:pic>
    </p:spTree>
    <p:extLst>
      <p:ext uri="{BB962C8B-B14F-4D97-AF65-F5344CB8AC3E}">
        <p14:creationId xmlns:p14="http://schemas.microsoft.com/office/powerpoint/2010/main" val="298297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93663" y="625583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170" y="5675504"/>
            <a:ext cx="914400" cy="914400"/>
          </a:xfrm>
          <a:prstGeom prst="rect">
            <a:avLst/>
          </a:prstGeom>
        </p:spPr>
      </p:pic>
      <p:sp>
        <p:nvSpPr>
          <p:cNvPr id="7" name="TextBox 6">
            <a:extLst>
              <a:ext uri="{FF2B5EF4-FFF2-40B4-BE49-F238E27FC236}">
                <a16:creationId xmlns:a16="http://schemas.microsoft.com/office/drawing/2014/main" id="{6BE4B8FA-B477-470D-86FD-33B6DA820726}"/>
              </a:ext>
            </a:extLst>
          </p:cNvPr>
          <p:cNvSpPr txBox="1"/>
          <p:nvPr/>
        </p:nvSpPr>
        <p:spPr bwMode="auto">
          <a:xfrm>
            <a:off x="2724902" y="5609499"/>
            <a:ext cx="64035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400" dirty="0">
                <a:latin typeface="Myriad Pro Semibold" charset="0"/>
                <a:ea typeface="Myriad Pro Semibold" charset="0"/>
                <a:cs typeface="Myriad Pro Semibold" charset="0"/>
              </a:rPr>
              <a:t>Next rearrange the rest of the coins in an order that makes them easy to count.</a:t>
            </a:r>
          </a:p>
        </p:txBody>
      </p:sp>
      <p:pic>
        <p:nvPicPr>
          <p:cNvPr id="12" name="Picture 11">
            <a:extLst>
              <a:ext uri="{FF2B5EF4-FFF2-40B4-BE49-F238E27FC236}">
                <a16:creationId xmlns:a16="http://schemas.microsoft.com/office/drawing/2014/main" id="{57B8B0DC-418F-4CBF-923A-7B61F1ADCDD9}"/>
              </a:ext>
            </a:extLst>
          </p:cNvPr>
          <p:cNvPicPr>
            <a:picLocks noChangeAspect="1"/>
          </p:cNvPicPr>
          <p:nvPr/>
        </p:nvPicPr>
        <p:blipFill>
          <a:blip r:embed="rId5"/>
          <a:stretch>
            <a:fillRect/>
          </a:stretch>
        </p:blipFill>
        <p:spPr>
          <a:xfrm>
            <a:off x="142874" y="752740"/>
            <a:ext cx="7183153" cy="4860840"/>
          </a:xfrm>
          <a:prstGeom prst="rect">
            <a:avLst/>
          </a:prstGeom>
        </p:spPr>
      </p:pic>
    </p:spTree>
    <p:extLst>
      <p:ext uri="{BB962C8B-B14F-4D97-AF65-F5344CB8AC3E}">
        <p14:creationId xmlns:p14="http://schemas.microsoft.com/office/powerpoint/2010/main" val="426406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95" y="44856"/>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237156" y="6228080"/>
            <a:ext cx="8541083" cy="535749"/>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1" name="Graphic 80" descr="Lightbulb outline">
            <a:extLst>
              <a:ext uri="{FF2B5EF4-FFF2-40B4-BE49-F238E27FC236}">
                <a16:creationId xmlns:a16="http://schemas.microsoft.com/office/drawing/2014/main" id="{8FFDC969-FC8B-4AF7-830D-E443C138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1291" y="437273"/>
            <a:ext cx="914400" cy="914400"/>
          </a:xfrm>
          <a:prstGeom prst="rect">
            <a:avLst/>
          </a:prstGeom>
        </p:spPr>
      </p:pic>
      <p:sp>
        <p:nvSpPr>
          <p:cNvPr id="5" name="TextBox 4">
            <a:extLst>
              <a:ext uri="{FF2B5EF4-FFF2-40B4-BE49-F238E27FC236}">
                <a16:creationId xmlns:a16="http://schemas.microsoft.com/office/drawing/2014/main" id="{CB3D6FF7-1E02-41AE-B65D-91C30F1C432F}"/>
              </a:ext>
            </a:extLst>
          </p:cNvPr>
          <p:cNvSpPr txBox="1"/>
          <p:nvPr/>
        </p:nvSpPr>
        <p:spPr bwMode="auto">
          <a:xfrm>
            <a:off x="57149" y="801374"/>
            <a:ext cx="451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Now all try this one</a:t>
            </a:r>
          </a:p>
        </p:txBody>
      </p:sp>
      <p:sp>
        <p:nvSpPr>
          <p:cNvPr id="6" name="TextBox 5">
            <a:extLst>
              <a:ext uri="{FF2B5EF4-FFF2-40B4-BE49-F238E27FC236}">
                <a16:creationId xmlns:a16="http://schemas.microsoft.com/office/drawing/2014/main" id="{C3B9C0AC-40BE-4703-B08F-D017350287DB}"/>
              </a:ext>
            </a:extLst>
          </p:cNvPr>
          <p:cNvSpPr txBox="1"/>
          <p:nvPr/>
        </p:nvSpPr>
        <p:spPr bwMode="auto">
          <a:xfrm>
            <a:off x="365761" y="5533406"/>
            <a:ext cx="88129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b="1" dirty="0">
                <a:latin typeface="Myriad Pro Semibold" charset="0"/>
                <a:ea typeface="Myriad Pro Semibold" charset="0"/>
                <a:cs typeface="Myriad Pro Semibold" charset="0"/>
              </a:rPr>
              <a:t>Remember to sort the money into order starting with the largest amount first.</a:t>
            </a:r>
          </a:p>
          <a:p>
            <a:pPr>
              <a:buClr>
                <a:srgbClr val="82CBDD"/>
              </a:buClr>
              <a:buNone/>
            </a:pPr>
            <a:endParaRPr lang="en-GB" sz="2000" b="1" dirty="0">
              <a:latin typeface="Myriad Pro Semibold" charset="0"/>
              <a:ea typeface="Myriad Pro Semibold" charset="0"/>
              <a:cs typeface="Myriad Pro Semibold" charset="0"/>
            </a:endParaRPr>
          </a:p>
          <a:p>
            <a:pPr>
              <a:buClr>
                <a:srgbClr val="82CBDD"/>
              </a:buClr>
              <a:buNone/>
            </a:pPr>
            <a:endParaRPr lang="en-GB" sz="2000" b="1" dirty="0">
              <a:latin typeface="Myriad Pro Semibold" charset="0"/>
              <a:ea typeface="Myriad Pro Semibold" charset="0"/>
              <a:cs typeface="Myriad Pro Semibold" charset="0"/>
            </a:endParaRPr>
          </a:p>
        </p:txBody>
      </p:sp>
      <p:pic>
        <p:nvPicPr>
          <p:cNvPr id="7" name="Picture 6">
            <a:extLst>
              <a:ext uri="{FF2B5EF4-FFF2-40B4-BE49-F238E27FC236}">
                <a16:creationId xmlns:a16="http://schemas.microsoft.com/office/drawing/2014/main" id="{78839727-8778-439E-94DB-AF463CA5625C}"/>
              </a:ext>
            </a:extLst>
          </p:cNvPr>
          <p:cNvPicPr>
            <a:picLocks noChangeAspect="1"/>
          </p:cNvPicPr>
          <p:nvPr/>
        </p:nvPicPr>
        <p:blipFill>
          <a:blip r:embed="rId5"/>
          <a:stretch>
            <a:fillRect/>
          </a:stretch>
        </p:blipFill>
        <p:spPr>
          <a:xfrm>
            <a:off x="1023937" y="1533525"/>
            <a:ext cx="7096125" cy="3790950"/>
          </a:xfrm>
          <a:prstGeom prst="rect">
            <a:avLst/>
          </a:prstGeom>
        </p:spPr>
      </p:pic>
    </p:spTree>
    <p:extLst>
      <p:ext uri="{BB962C8B-B14F-4D97-AF65-F5344CB8AC3E}">
        <p14:creationId xmlns:p14="http://schemas.microsoft.com/office/powerpoint/2010/main" val="2530790295"/>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T6W1 Lesson1 Input</Template>
  <TotalTime>0</TotalTime>
  <Words>296</Words>
  <Application>Microsoft Office PowerPoint</Application>
  <PresentationFormat>On-screen Show (4:3)</PresentationFormat>
  <Paragraphs>58</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cp:revision>
  <dcterms:created xsi:type="dcterms:W3CDTF">2021-06-05T16:25:41Z</dcterms:created>
  <dcterms:modified xsi:type="dcterms:W3CDTF">2021-06-07T07:23:36Z</dcterms:modified>
</cp:coreProperties>
</file>