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17"/>
  </p:notesMasterIdLst>
  <p:handoutMasterIdLst>
    <p:handoutMasterId r:id="rId18"/>
  </p:handoutMasterIdLst>
  <p:sldIdLst>
    <p:sldId id="324" r:id="rId2"/>
    <p:sldId id="325" r:id="rId3"/>
    <p:sldId id="327" r:id="rId4"/>
    <p:sldId id="273" r:id="rId5"/>
    <p:sldId id="337" r:id="rId6"/>
    <p:sldId id="338" r:id="rId7"/>
    <p:sldId id="339" r:id="rId8"/>
    <p:sldId id="340" r:id="rId9"/>
    <p:sldId id="341" r:id="rId10"/>
    <p:sldId id="342" r:id="rId11"/>
    <p:sldId id="343" r:id="rId12"/>
    <p:sldId id="344" r:id="rId13"/>
    <p:sldId id="332" r:id="rId14"/>
    <p:sldId id="333" r:id="rId15"/>
    <p:sldId id="334" r:id="rId16"/>
  </p:sldIdLst>
  <p:sldSz cx="9144000" cy="6858000" type="screen4x3"/>
  <p:notesSz cx="7102475" cy="9388475"/>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FFF2CC"/>
    <a:srgbClr val="E9C773"/>
    <a:srgbClr val="7F6114"/>
    <a:srgbClr val="8CB8CB"/>
    <a:srgbClr val="816214"/>
    <a:srgbClr val="51A14F"/>
    <a:srgbClr val="C8E2E8"/>
    <a:srgbClr val="000000"/>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49" autoAdjust="0"/>
  </p:normalViewPr>
  <p:slideViewPr>
    <p:cSldViewPr snapToGrid="0">
      <p:cViewPr varScale="1">
        <p:scale>
          <a:sx n="67" d="100"/>
          <a:sy n="67" d="100"/>
        </p:scale>
        <p:origin x="1284" y="52"/>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9C2368A-073F-454C-AA2E-3C44DC4C47C1}" type="datetimeFigureOut">
              <a:rPr lang="en-US" smtClean="0"/>
              <a:t>6/5/2021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8D82ED8-BF9E-1842-9745-8BACABFF8F0C}" type="datetimeFigureOut">
              <a:rPr lang="en-US" smtClean="0"/>
              <a:t>6/5/2021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19170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3252508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408259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492571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11308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296179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186231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249279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163096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182867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3940119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208761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1411364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424362"/>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D9E0B491-5FE6-42E0-B756-55586EB644C8}"/>
              </a:ext>
            </a:extLst>
          </p:cNvPr>
          <p:cNvSpPr txBox="1"/>
          <p:nvPr/>
        </p:nvSpPr>
        <p:spPr bwMode="auto">
          <a:xfrm>
            <a:off x="1613867" y="240632"/>
            <a:ext cx="7074805" cy="19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Year  3 &amp; 4</a:t>
            </a:r>
          </a:p>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L.I - Can I add money?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Steps to success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None/>
            </a:pPr>
            <a:r>
              <a:rPr lang="en-GB" sz="1800" dirty="0">
                <a:effectLst/>
                <a:latin typeface="XCCW Joined 1a"/>
                <a:ea typeface="Times New Roman" panose="02020603050405020304" pitchFamily="18" charset="0"/>
                <a:cs typeface="Calibri" panose="020F0502020204030204" pitchFamily="34" charset="0"/>
              </a:rPr>
              <a:t>- I can identify the value of the notes and coins.</a:t>
            </a:r>
          </a:p>
          <a:p>
            <a:pPr>
              <a:spcBef>
                <a:spcPts val="0"/>
              </a:spcBef>
              <a:spcAft>
                <a:spcPts val="0"/>
              </a:spcAft>
              <a:buNone/>
            </a:pPr>
            <a:r>
              <a:rPr lang="en-GB" sz="1800" dirty="0">
                <a:latin typeface="XCCW Joined 1a"/>
                <a:ea typeface="Times New Roman" panose="02020603050405020304" pitchFamily="18" charset="0"/>
                <a:cs typeface="Calibri" panose="020F0502020204030204" pitchFamily="34" charset="0"/>
              </a:rPr>
              <a:t>- I can use the value of notes and coins to calculate totals.</a:t>
            </a:r>
          </a:p>
          <a:p>
            <a:pPr>
              <a:lnSpc>
                <a:spcPct val="115000"/>
              </a:lnSpc>
              <a:spcAft>
                <a:spcPts val="1000"/>
              </a:spcAft>
              <a:buNone/>
            </a:pPr>
            <a:r>
              <a:rPr lang="en-GB" sz="1800" b="1" dirty="0">
                <a:effectLst/>
                <a:latin typeface="XCCW Joined 1a"/>
                <a:ea typeface="Calibri" panose="020F0502020204030204" pitchFamily="34" charset="0"/>
                <a:cs typeface="Calibri" panose="020F0502020204030204" pitchFamily="34" charset="0"/>
              </a:rPr>
              <a:t>Challenge: </a:t>
            </a:r>
            <a:r>
              <a:rPr lang="en-GB" sz="1800" dirty="0">
                <a:effectLst/>
                <a:latin typeface="XCCW Joined 1a"/>
                <a:ea typeface="Calibri" panose="020F0502020204030204" pitchFamily="34" charset="0"/>
                <a:cs typeface="Calibri" panose="020F0502020204030204" pitchFamily="34" charset="0"/>
              </a:rPr>
              <a:t>True or false?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779418E-0B7B-4AF5-9A13-FCD8760E845F}"/>
              </a:ext>
            </a:extLst>
          </p:cNvPr>
          <p:cNvSpPr txBox="1"/>
          <p:nvPr/>
        </p:nvSpPr>
        <p:spPr bwMode="auto">
          <a:xfrm>
            <a:off x="4114800" y="299212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endParaRPr lang="en-GB" b="1" dirty="0">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7B12D5A3-71E9-4A0C-B567-4F9F90086AD9}"/>
              </a:ext>
            </a:extLst>
          </p:cNvPr>
          <p:cNvSpPr txBox="1"/>
          <p:nvPr/>
        </p:nvSpPr>
        <p:spPr bwMode="auto">
          <a:xfrm flipH="1">
            <a:off x="1613867" y="3426729"/>
            <a:ext cx="6951311" cy="223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Alternative provision</a:t>
            </a:r>
          </a:p>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L.I - Can I recognise the symbols </a:t>
            </a:r>
            <a:r>
              <a:rPr lang="en-GB" sz="1800" b="1" u="sng" dirty="0">
                <a:solidFill>
                  <a:srgbClr val="000000"/>
                </a:solidFill>
                <a:latin typeface="XCCW Joined 1a"/>
                <a:cs typeface="Calibri" panose="020F0502020204030204" pitchFamily="34" charset="0"/>
              </a:rPr>
              <a:t>of</a:t>
            </a:r>
            <a:r>
              <a:rPr lang="en-GB" sz="1800" b="1" u="sng" kern="1200" dirty="0">
                <a:solidFill>
                  <a:srgbClr val="000000"/>
                </a:solidFill>
                <a:effectLst/>
                <a:latin typeface="XCCW Joined 1a"/>
                <a:ea typeface="+mn-ea"/>
                <a:cs typeface="Calibri" panose="020F0502020204030204" pitchFamily="34" charset="0"/>
              </a:rPr>
              <a:t> £ and pence and combine amounts to make a total?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Steps to success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None/>
            </a:pPr>
            <a:r>
              <a:rPr lang="en-GB" sz="1800" dirty="0">
                <a:effectLst/>
                <a:latin typeface="XCCW Joined 1a"/>
                <a:ea typeface="Times New Roman" panose="02020603050405020304" pitchFamily="18" charset="0"/>
                <a:cs typeface="Calibri" panose="020F0502020204030204" pitchFamily="34" charset="0"/>
              </a:rPr>
              <a:t>- I can identify the value of the notes and coins.</a:t>
            </a:r>
          </a:p>
          <a:p>
            <a:pPr>
              <a:spcBef>
                <a:spcPts val="0"/>
              </a:spcBef>
              <a:spcAft>
                <a:spcPts val="0"/>
              </a:spcAft>
              <a:buNone/>
            </a:pPr>
            <a:r>
              <a:rPr lang="en-GB" sz="1800" dirty="0">
                <a:latin typeface="XCCW Joined 1a"/>
                <a:ea typeface="Times New Roman" panose="02020603050405020304" pitchFamily="18" charset="0"/>
                <a:cs typeface="Calibri" panose="020F0502020204030204" pitchFamily="34" charset="0"/>
              </a:rPr>
              <a:t>- I can use the value of notes and coins to calculate totals.</a:t>
            </a:r>
          </a:p>
          <a:p>
            <a:pPr>
              <a:lnSpc>
                <a:spcPct val="115000"/>
              </a:lnSpc>
              <a:spcAft>
                <a:spcPts val="1000"/>
              </a:spcAft>
              <a:buNone/>
            </a:pPr>
            <a:r>
              <a:rPr lang="en-GB" sz="1800" dirty="0">
                <a:effectLst/>
                <a:latin typeface="XCCW Joined 1a"/>
                <a:ea typeface="Times New Roman" panose="02020603050405020304" pitchFamily="18" charset="0"/>
                <a:cs typeface="Calibri" panose="020F0502020204030204" pitchFamily="34" charset="0"/>
              </a:rPr>
              <a:t>-</a:t>
            </a:r>
            <a:r>
              <a:rPr lang="en-GB" sz="1800" b="1" dirty="0">
                <a:effectLst/>
                <a:latin typeface="XCCW Joined 1a"/>
                <a:ea typeface="Calibri" panose="020F0502020204030204" pitchFamily="34" charset="0"/>
                <a:cs typeface="Calibri" panose="020F0502020204030204" pitchFamily="34" charset="0"/>
              </a:rPr>
              <a:t>Challenge: </a:t>
            </a:r>
            <a:r>
              <a:rPr lang="en-GB" sz="1800" dirty="0">
                <a:effectLst/>
                <a:latin typeface="XCCW Joined 1a"/>
                <a:ea typeface="Calibri" panose="020F0502020204030204" pitchFamily="34" charset="0"/>
                <a:cs typeface="Calibri" panose="020F0502020204030204" pitchFamily="34" charset="0"/>
              </a:rPr>
              <a:t>True or false?</a:t>
            </a:r>
            <a:endParaRPr lang="en-GB" sz="1800" b="1"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41172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pic>
        <p:nvPicPr>
          <p:cNvPr id="4" name="Picture 3">
            <a:extLst>
              <a:ext uri="{FF2B5EF4-FFF2-40B4-BE49-F238E27FC236}">
                <a16:creationId xmlns:a16="http://schemas.microsoft.com/office/drawing/2014/main" id="{46E57E10-A56D-4328-9161-58279EE27CBB}"/>
              </a:ext>
            </a:extLst>
          </p:cNvPr>
          <p:cNvPicPr>
            <a:picLocks noChangeAspect="1"/>
          </p:cNvPicPr>
          <p:nvPr/>
        </p:nvPicPr>
        <p:blipFill>
          <a:blip r:embed="rId5"/>
          <a:stretch>
            <a:fillRect/>
          </a:stretch>
        </p:blipFill>
        <p:spPr>
          <a:xfrm>
            <a:off x="386714" y="1877504"/>
            <a:ext cx="8391525" cy="4886325"/>
          </a:xfrm>
          <a:prstGeom prst="rect">
            <a:avLst/>
          </a:prstGeom>
        </p:spPr>
      </p:pic>
      <p:sp>
        <p:nvSpPr>
          <p:cNvPr id="5" name="TextBox 4">
            <a:extLst>
              <a:ext uri="{FF2B5EF4-FFF2-40B4-BE49-F238E27FC236}">
                <a16:creationId xmlns:a16="http://schemas.microsoft.com/office/drawing/2014/main" id="{68DF846A-8151-4D8B-BDBA-91064ED8B4A4}"/>
              </a:ext>
            </a:extLst>
          </p:cNvPr>
          <p:cNvSpPr txBox="1"/>
          <p:nvPr/>
        </p:nvSpPr>
        <p:spPr bwMode="auto">
          <a:xfrm>
            <a:off x="495300" y="674856"/>
            <a:ext cx="802005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Alex says that an easier way is to exchange the £5 note for five £1 coins that way we can use £3 to pay for the pizza</a:t>
            </a:r>
          </a:p>
          <a:p>
            <a:pPr>
              <a:buClr>
                <a:srgbClr val="82CBDD"/>
              </a:buClr>
              <a:buNone/>
            </a:pPr>
            <a:r>
              <a:rPr lang="en-GB" sz="2400" dirty="0">
                <a:latin typeface="Myriad Pro Semibold" charset="0"/>
                <a:ea typeface="Myriad Pro Semibold" charset="0"/>
                <a:cs typeface="Myriad Pro Semibold" charset="0"/>
              </a:rPr>
              <a:t>And £2 to pay for the milkshake. Did you get it right?</a:t>
            </a:r>
          </a:p>
        </p:txBody>
      </p:sp>
    </p:spTree>
    <p:extLst>
      <p:ext uri="{BB962C8B-B14F-4D97-AF65-F5344CB8AC3E}">
        <p14:creationId xmlns:p14="http://schemas.microsoft.com/office/powerpoint/2010/main" val="95035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93663" y="6322251"/>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599" y="110876"/>
            <a:ext cx="914400" cy="914400"/>
          </a:xfrm>
          <a:prstGeom prst="rect">
            <a:avLst/>
          </a:prstGeom>
        </p:spPr>
      </p:pic>
      <p:pic>
        <p:nvPicPr>
          <p:cNvPr id="4" name="Picture 3">
            <a:extLst>
              <a:ext uri="{FF2B5EF4-FFF2-40B4-BE49-F238E27FC236}">
                <a16:creationId xmlns:a16="http://schemas.microsoft.com/office/drawing/2014/main" id="{33727C7A-1D12-4D4D-8B94-0658521BC78E}"/>
              </a:ext>
            </a:extLst>
          </p:cNvPr>
          <p:cNvPicPr>
            <a:picLocks noChangeAspect="1"/>
          </p:cNvPicPr>
          <p:nvPr/>
        </p:nvPicPr>
        <p:blipFill>
          <a:blip r:embed="rId5"/>
          <a:stretch>
            <a:fillRect/>
          </a:stretch>
        </p:blipFill>
        <p:spPr>
          <a:xfrm>
            <a:off x="1614274" y="686285"/>
            <a:ext cx="5415176" cy="2325902"/>
          </a:xfrm>
          <a:prstGeom prst="rect">
            <a:avLst/>
          </a:prstGeom>
        </p:spPr>
      </p:pic>
      <p:sp>
        <p:nvSpPr>
          <p:cNvPr id="8" name="TextBox 7">
            <a:extLst>
              <a:ext uri="{FF2B5EF4-FFF2-40B4-BE49-F238E27FC236}">
                <a16:creationId xmlns:a16="http://schemas.microsoft.com/office/drawing/2014/main" id="{134D9226-697C-4A70-AAE8-3F2CDEE2D530}"/>
              </a:ext>
            </a:extLst>
          </p:cNvPr>
          <p:cNvSpPr txBox="1"/>
          <p:nvPr/>
        </p:nvSpPr>
        <p:spPr bwMode="auto">
          <a:xfrm>
            <a:off x="36157" y="3043458"/>
            <a:ext cx="8299734" cy="3933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Rosie says we need to add them together so</a:t>
            </a:r>
          </a:p>
          <a:p>
            <a:pPr>
              <a:buClr>
                <a:srgbClr val="82CBDD"/>
              </a:buClr>
              <a:buNone/>
            </a:pPr>
            <a:endParaRPr lang="en-GB" sz="2400" dirty="0">
              <a:latin typeface="Myriad Pro Semibold" charset="0"/>
              <a:ea typeface="Myriad Pro Semibold" charset="0"/>
              <a:cs typeface="Myriad Pro Semibold" charset="0"/>
            </a:endParaRPr>
          </a:p>
          <a:p>
            <a:pPr>
              <a:buClr>
                <a:srgbClr val="82CBDD"/>
              </a:buClr>
              <a:buNone/>
            </a:pPr>
            <a:endParaRPr lang="en-GB" sz="2400" dirty="0">
              <a:latin typeface="Myriad Pro Semibold" charset="0"/>
              <a:ea typeface="Myriad Pro Semibold" charset="0"/>
              <a:cs typeface="Myriad Pro Semibold" charset="0"/>
            </a:endParaRPr>
          </a:p>
          <a:p>
            <a:pPr>
              <a:buClr>
                <a:srgbClr val="82CBDD"/>
              </a:buClr>
              <a:buNone/>
            </a:pPr>
            <a:endParaRPr lang="en-GB" sz="2400" dirty="0">
              <a:latin typeface="Myriad Pro Semibold" charset="0"/>
              <a:ea typeface="Myriad Pro Semibold" charset="0"/>
              <a:cs typeface="Myriad Pro Semibold" charset="0"/>
            </a:endParaRPr>
          </a:p>
          <a:p>
            <a:pPr>
              <a:buClr>
                <a:srgbClr val="82CBDD"/>
              </a:buClr>
              <a:buNone/>
            </a:pPr>
            <a:endParaRPr lang="en-GB" sz="2400" dirty="0">
              <a:solidFill>
                <a:srgbClr val="FF0000"/>
              </a:solidFill>
              <a:latin typeface="Myriad Pro Semibold" charset="0"/>
              <a:ea typeface="Myriad Pro Semibold" charset="0"/>
              <a:cs typeface="Myriad Pro Semibold" charset="0"/>
            </a:endParaRPr>
          </a:p>
          <a:p>
            <a:pPr algn="ctr">
              <a:buClr>
                <a:srgbClr val="82CBDD"/>
              </a:buClr>
              <a:buNone/>
            </a:pPr>
            <a:r>
              <a:rPr lang="en-GB" sz="2400" dirty="0">
                <a:latin typeface="Myriad Pro Semibold" charset="0"/>
                <a:ea typeface="Myriad Pro Semibold" charset="0"/>
                <a:cs typeface="Myriad Pro Semibold" charset="0"/>
              </a:rPr>
              <a:t>If I take 1 pence from the £2 pounds and 70p and add it to the £1 and 99p to make £2 then I can add</a:t>
            </a:r>
          </a:p>
          <a:p>
            <a:pPr algn="ctr">
              <a:buClr>
                <a:srgbClr val="82CBDD"/>
              </a:buClr>
              <a:buNone/>
            </a:pPr>
            <a:endParaRPr lang="en-GB" sz="2400" dirty="0">
              <a:latin typeface="Myriad Pro Semibold" charset="0"/>
              <a:ea typeface="Myriad Pro Semibold" charset="0"/>
              <a:cs typeface="Myriad Pro Semibold" charset="0"/>
            </a:endParaRPr>
          </a:p>
          <a:p>
            <a:pPr>
              <a:buClr>
                <a:srgbClr val="82CBDD"/>
              </a:buClr>
              <a:buNone/>
            </a:pPr>
            <a:endParaRPr lang="en-GB" sz="2400" dirty="0">
              <a:latin typeface="Myriad Pro Semibold" charset="0"/>
              <a:ea typeface="Myriad Pro Semibold" charset="0"/>
              <a:cs typeface="Myriad Pro Semibold" charset="0"/>
            </a:endParaRPr>
          </a:p>
        </p:txBody>
      </p:sp>
      <p:pic>
        <p:nvPicPr>
          <p:cNvPr id="10" name="Picture 9">
            <a:extLst>
              <a:ext uri="{FF2B5EF4-FFF2-40B4-BE49-F238E27FC236}">
                <a16:creationId xmlns:a16="http://schemas.microsoft.com/office/drawing/2014/main" id="{8BC4BA6E-CF59-46A3-B85B-CFB52A3CECC4}"/>
              </a:ext>
            </a:extLst>
          </p:cNvPr>
          <p:cNvPicPr>
            <a:picLocks noChangeAspect="1"/>
          </p:cNvPicPr>
          <p:nvPr/>
        </p:nvPicPr>
        <p:blipFill>
          <a:blip r:embed="rId6"/>
          <a:stretch>
            <a:fillRect/>
          </a:stretch>
        </p:blipFill>
        <p:spPr>
          <a:xfrm>
            <a:off x="1590253" y="3497352"/>
            <a:ext cx="5143500" cy="733425"/>
          </a:xfrm>
          <a:prstGeom prst="rect">
            <a:avLst/>
          </a:prstGeom>
        </p:spPr>
      </p:pic>
      <p:pic>
        <p:nvPicPr>
          <p:cNvPr id="14" name="Picture 13">
            <a:extLst>
              <a:ext uri="{FF2B5EF4-FFF2-40B4-BE49-F238E27FC236}">
                <a16:creationId xmlns:a16="http://schemas.microsoft.com/office/drawing/2014/main" id="{6EF83638-883F-4F0C-9160-DF7B532F4BCA}"/>
              </a:ext>
            </a:extLst>
          </p:cNvPr>
          <p:cNvPicPr>
            <a:picLocks noChangeAspect="1"/>
          </p:cNvPicPr>
          <p:nvPr/>
        </p:nvPicPr>
        <p:blipFill>
          <a:blip r:embed="rId7"/>
          <a:stretch>
            <a:fillRect/>
          </a:stretch>
        </p:blipFill>
        <p:spPr>
          <a:xfrm>
            <a:off x="5465833" y="4291465"/>
            <a:ext cx="1071349" cy="875847"/>
          </a:xfrm>
          <a:prstGeom prst="rect">
            <a:avLst/>
          </a:prstGeom>
        </p:spPr>
      </p:pic>
      <p:sp>
        <p:nvSpPr>
          <p:cNvPr id="20" name="Arrow: Right 19">
            <a:extLst>
              <a:ext uri="{FF2B5EF4-FFF2-40B4-BE49-F238E27FC236}">
                <a16:creationId xmlns:a16="http://schemas.microsoft.com/office/drawing/2014/main" id="{28E8A4F0-53AE-4035-9AB8-6A272E3BB34C}"/>
              </a:ext>
            </a:extLst>
          </p:cNvPr>
          <p:cNvSpPr/>
          <p:nvPr/>
        </p:nvSpPr>
        <p:spPr bwMode="auto">
          <a:xfrm>
            <a:off x="1619250" y="5010150"/>
            <a:ext cx="2047875" cy="314325"/>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2" name="Picture 21">
            <a:extLst>
              <a:ext uri="{FF2B5EF4-FFF2-40B4-BE49-F238E27FC236}">
                <a16:creationId xmlns:a16="http://schemas.microsoft.com/office/drawing/2014/main" id="{CEAEC89E-EDD4-4B2D-BE27-33DF25890F2B}"/>
              </a:ext>
            </a:extLst>
          </p:cNvPr>
          <p:cNvPicPr>
            <a:picLocks noChangeAspect="1"/>
          </p:cNvPicPr>
          <p:nvPr/>
        </p:nvPicPr>
        <p:blipFill>
          <a:blip r:embed="rId8"/>
          <a:stretch>
            <a:fillRect/>
          </a:stretch>
        </p:blipFill>
        <p:spPr>
          <a:xfrm>
            <a:off x="1614274" y="6134100"/>
            <a:ext cx="3581400" cy="723900"/>
          </a:xfrm>
          <a:prstGeom prst="rect">
            <a:avLst/>
          </a:prstGeom>
        </p:spPr>
      </p:pic>
    </p:spTree>
    <p:extLst>
      <p:ext uri="{BB962C8B-B14F-4D97-AF65-F5344CB8AC3E}">
        <p14:creationId xmlns:p14="http://schemas.microsoft.com/office/powerpoint/2010/main" val="330957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93663" y="6350826"/>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pic>
        <p:nvPicPr>
          <p:cNvPr id="4" name="Picture 3">
            <a:extLst>
              <a:ext uri="{FF2B5EF4-FFF2-40B4-BE49-F238E27FC236}">
                <a16:creationId xmlns:a16="http://schemas.microsoft.com/office/drawing/2014/main" id="{DB22273E-2557-4297-AFF7-A5530A46037B}"/>
              </a:ext>
            </a:extLst>
          </p:cNvPr>
          <p:cNvPicPr>
            <a:picLocks noChangeAspect="1"/>
          </p:cNvPicPr>
          <p:nvPr/>
        </p:nvPicPr>
        <p:blipFill>
          <a:blip r:embed="rId5"/>
          <a:stretch>
            <a:fillRect/>
          </a:stretch>
        </p:blipFill>
        <p:spPr>
          <a:xfrm>
            <a:off x="309562" y="1600200"/>
            <a:ext cx="8524875" cy="3657600"/>
          </a:xfrm>
          <a:prstGeom prst="rect">
            <a:avLst/>
          </a:prstGeom>
        </p:spPr>
      </p:pic>
      <p:sp>
        <p:nvSpPr>
          <p:cNvPr id="8" name="TextBox 7">
            <a:extLst>
              <a:ext uri="{FF2B5EF4-FFF2-40B4-BE49-F238E27FC236}">
                <a16:creationId xmlns:a16="http://schemas.microsoft.com/office/drawing/2014/main" id="{B85B6440-D8EB-40B7-B8BC-3A0810DC9083}"/>
              </a:ext>
            </a:extLst>
          </p:cNvPr>
          <p:cNvSpPr txBox="1"/>
          <p:nvPr/>
        </p:nvSpPr>
        <p:spPr bwMode="auto">
          <a:xfrm>
            <a:off x="293663" y="781050"/>
            <a:ext cx="4021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charset="0"/>
                <a:ea typeface="Myriad Pro Semibold" charset="0"/>
                <a:cs typeface="Myriad Pro Semibold" charset="0"/>
              </a:rPr>
              <a:t>Now it’s your turn</a:t>
            </a:r>
          </a:p>
        </p:txBody>
      </p:sp>
      <p:pic>
        <p:nvPicPr>
          <p:cNvPr id="11" name="Picture 10">
            <a:extLst>
              <a:ext uri="{FF2B5EF4-FFF2-40B4-BE49-F238E27FC236}">
                <a16:creationId xmlns:a16="http://schemas.microsoft.com/office/drawing/2014/main" id="{76B37368-FF7E-4B20-93BA-F8EB03C80485}"/>
              </a:ext>
            </a:extLst>
          </p:cNvPr>
          <p:cNvPicPr>
            <a:picLocks noChangeAspect="1"/>
          </p:cNvPicPr>
          <p:nvPr/>
        </p:nvPicPr>
        <p:blipFill>
          <a:blip r:embed="rId6"/>
          <a:stretch>
            <a:fillRect/>
          </a:stretch>
        </p:blipFill>
        <p:spPr>
          <a:xfrm>
            <a:off x="2871787" y="5414962"/>
            <a:ext cx="1152525" cy="981075"/>
          </a:xfrm>
          <a:prstGeom prst="rect">
            <a:avLst/>
          </a:prstGeom>
        </p:spPr>
      </p:pic>
      <p:sp>
        <p:nvSpPr>
          <p:cNvPr id="12" name="TextBox 11">
            <a:extLst>
              <a:ext uri="{FF2B5EF4-FFF2-40B4-BE49-F238E27FC236}">
                <a16:creationId xmlns:a16="http://schemas.microsoft.com/office/drawing/2014/main" id="{FFA5356E-E82D-42F7-A990-917E3105E1B9}"/>
              </a:ext>
            </a:extLst>
          </p:cNvPr>
          <p:cNvSpPr txBox="1"/>
          <p:nvPr/>
        </p:nvSpPr>
        <p:spPr bwMode="auto">
          <a:xfrm>
            <a:off x="4095749" y="5414962"/>
            <a:ext cx="4738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Remember to move the penny to make it easier</a:t>
            </a:r>
          </a:p>
        </p:txBody>
      </p:sp>
    </p:spTree>
    <p:extLst>
      <p:ext uri="{BB962C8B-B14F-4D97-AF65-F5344CB8AC3E}">
        <p14:creationId xmlns:p14="http://schemas.microsoft.com/office/powerpoint/2010/main" val="261101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35F819D0-A52C-4751-9BFB-092C5E3DBF9A}"/>
              </a:ext>
            </a:extLst>
          </p:cNvPr>
          <p:cNvSpPr txBox="1"/>
          <p:nvPr/>
        </p:nvSpPr>
        <p:spPr bwMode="auto">
          <a:xfrm>
            <a:off x="5140960" y="45800"/>
            <a:ext cx="317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 &amp; 4</a:t>
            </a:r>
          </a:p>
        </p:txBody>
      </p:sp>
      <p:pic>
        <p:nvPicPr>
          <p:cNvPr id="7" name="Picture 6">
            <a:extLst>
              <a:ext uri="{FF2B5EF4-FFF2-40B4-BE49-F238E27FC236}">
                <a16:creationId xmlns:a16="http://schemas.microsoft.com/office/drawing/2014/main" id="{C6C99393-F994-495A-AD4D-A7AF927BEB73}"/>
              </a:ext>
            </a:extLst>
          </p:cNvPr>
          <p:cNvPicPr>
            <a:picLocks noChangeAspect="1"/>
          </p:cNvPicPr>
          <p:nvPr/>
        </p:nvPicPr>
        <p:blipFill>
          <a:blip r:embed="rId3"/>
          <a:stretch>
            <a:fillRect/>
          </a:stretch>
        </p:blipFill>
        <p:spPr>
          <a:xfrm>
            <a:off x="200025" y="675800"/>
            <a:ext cx="3902546" cy="6231972"/>
          </a:xfrm>
          <a:prstGeom prst="rect">
            <a:avLst/>
          </a:prstGeom>
        </p:spPr>
      </p:pic>
      <p:pic>
        <p:nvPicPr>
          <p:cNvPr id="12" name="Picture 11">
            <a:extLst>
              <a:ext uri="{FF2B5EF4-FFF2-40B4-BE49-F238E27FC236}">
                <a16:creationId xmlns:a16="http://schemas.microsoft.com/office/drawing/2014/main" id="{8CBFD25E-4BDD-442C-B966-8420A3E65118}"/>
              </a:ext>
            </a:extLst>
          </p:cNvPr>
          <p:cNvPicPr>
            <a:picLocks noChangeAspect="1"/>
          </p:cNvPicPr>
          <p:nvPr/>
        </p:nvPicPr>
        <p:blipFill>
          <a:blip r:embed="rId4"/>
          <a:stretch>
            <a:fillRect/>
          </a:stretch>
        </p:blipFill>
        <p:spPr>
          <a:xfrm>
            <a:off x="4754442" y="630000"/>
            <a:ext cx="4389557" cy="3265725"/>
          </a:xfrm>
          <a:prstGeom prst="rect">
            <a:avLst/>
          </a:prstGeom>
        </p:spPr>
      </p:pic>
      <p:pic>
        <p:nvPicPr>
          <p:cNvPr id="17" name="Picture 16">
            <a:extLst>
              <a:ext uri="{FF2B5EF4-FFF2-40B4-BE49-F238E27FC236}">
                <a16:creationId xmlns:a16="http://schemas.microsoft.com/office/drawing/2014/main" id="{531653D1-99B9-4D65-ADDF-41C46953CA2D}"/>
              </a:ext>
            </a:extLst>
          </p:cNvPr>
          <p:cNvPicPr>
            <a:picLocks noChangeAspect="1"/>
          </p:cNvPicPr>
          <p:nvPr/>
        </p:nvPicPr>
        <p:blipFill>
          <a:blip r:embed="rId5"/>
          <a:stretch>
            <a:fillRect/>
          </a:stretch>
        </p:blipFill>
        <p:spPr>
          <a:xfrm>
            <a:off x="4754440" y="3879865"/>
            <a:ext cx="3839524" cy="2978135"/>
          </a:xfrm>
          <a:prstGeom prst="rect">
            <a:avLst/>
          </a:prstGeom>
        </p:spPr>
      </p:pic>
    </p:spTree>
    <p:extLst>
      <p:ext uri="{BB962C8B-B14F-4D97-AF65-F5344CB8AC3E}">
        <p14:creationId xmlns:p14="http://schemas.microsoft.com/office/powerpoint/2010/main" val="384073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47745" y="63613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Graphic 4" descr="Lightbulb with solid fill">
            <a:extLst>
              <a:ext uri="{FF2B5EF4-FFF2-40B4-BE49-F238E27FC236}">
                <a16:creationId xmlns:a16="http://schemas.microsoft.com/office/drawing/2014/main" id="{F63ACEBB-7D6D-4138-968A-19C8367B5A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600" y="81420"/>
            <a:ext cx="914400" cy="914400"/>
          </a:xfrm>
          <a:prstGeom prst="rect">
            <a:avLst/>
          </a:prstGeom>
        </p:spPr>
      </p:pic>
      <p:sp>
        <p:nvSpPr>
          <p:cNvPr id="14" name="TextBox 13">
            <a:extLst>
              <a:ext uri="{FF2B5EF4-FFF2-40B4-BE49-F238E27FC236}">
                <a16:creationId xmlns:a16="http://schemas.microsoft.com/office/drawing/2014/main" id="{55DE197B-BD15-4D15-91AE-0530803B0C38}"/>
              </a:ext>
            </a:extLst>
          </p:cNvPr>
          <p:cNvSpPr txBox="1"/>
          <p:nvPr/>
        </p:nvSpPr>
        <p:spPr bwMode="auto">
          <a:xfrm>
            <a:off x="4312940" y="15400"/>
            <a:ext cx="2206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3 &amp; 4</a:t>
            </a:r>
          </a:p>
        </p:txBody>
      </p:sp>
      <p:pic>
        <p:nvPicPr>
          <p:cNvPr id="6" name="Picture 5">
            <a:extLst>
              <a:ext uri="{FF2B5EF4-FFF2-40B4-BE49-F238E27FC236}">
                <a16:creationId xmlns:a16="http://schemas.microsoft.com/office/drawing/2014/main" id="{5E1A9492-5884-438A-9284-0897F4836511}"/>
              </a:ext>
            </a:extLst>
          </p:cNvPr>
          <p:cNvPicPr>
            <a:picLocks noChangeAspect="1"/>
          </p:cNvPicPr>
          <p:nvPr/>
        </p:nvPicPr>
        <p:blipFill>
          <a:blip r:embed="rId5"/>
          <a:stretch>
            <a:fillRect/>
          </a:stretch>
        </p:blipFill>
        <p:spPr>
          <a:xfrm>
            <a:off x="0" y="817688"/>
            <a:ext cx="3914775" cy="1992761"/>
          </a:xfrm>
          <a:prstGeom prst="rect">
            <a:avLst/>
          </a:prstGeom>
        </p:spPr>
      </p:pic>
      <p:pic>
        <p:nvPicPr>
          <p:cNvPr id="11" name="Picture 10">
            <a:extLst>
              <a:ext uri="{FF2B5EF4-FFF2-40B4-BE49-F238E27FC236}">
                <a16:creationId xmlns:a16="http://schemas.microsoft.com/office/drawing/2014/main" id="{3A7A3543-3262-4B4C-AA10-BF935E15252E}"/>
              </a:ext>
            </a:extLst>
          </p:cNvPr>
          <p:cNvPicPr>
            <a:picLocks noChangeAspect="1"/>
          </p:cNvPicPr>
          <p:nvPr/>
        </p:nvPicPr>
        <p:blipFill>
          <a:blip r:embed="rId6"/>
          <a:stretch>
            <a:fillRect/>
          </a:stretch>
        </p:blipFill>
        <p:spPr>
          <a:xfrm>
            <a:off x="0" y="2932421"/>
            <a:ext cx="3914775" cy="3932624"/>
          </a:xfrm>
          <a:prstGeom prst="rect">
            <a:avLst/>
          </a:prstGeom>
        </p:spPr>
      </p:pic>
      <p:pic>
        <p:nvPicPr>
          <p:cNvPr id="15" name="Picture 14">
            <a:extLst>
              <a:ext uri="{FF2B5EF4-FFF2-40B4-BE49-F238E27FC236}">
                <a16:creationId xmlns:a16="http://schemas.microsoft.com/office/drawing/2014/main" id="{4A1AF3C0-73F7-4CD7-9AB3-7B19D3E01C4A}"/>
              </a:ext>
            </a:extLst>
          </p:cNvPr>
          <p:cNvPicPr>
            <a:picLocks noChangeAspect="1"/>
          </p:cNvPicPr>
          <p:nvPr/>
        </p:nvPicPr>
        <p:blipFill>
          <a:blip r:embed="rId7"/>
          <a:stretch>
            <a:fillRect/>
          </a:stretch>
        </p:blipFill>
        <p:spPr>
          <a:xfrm>
            <a:off x="5229224" y="817688"/>
            <a:ext cx="3914776" cy="3289827"/>
          </a:xfrm>
          <a:prstGeom prst="rect">
            <a:avLst/>
          </a:prstGeom>
        </p:spPr>
      </p:pic>
      <p:pic>
        <p:nvPicPr>
          <p:cNvPr id="18" name="Picture 17">
            <a:extLst>
              <a:ext uri="{FF2B5EF4-FFF2-40B4-BE49-F238E27FC236}">
                <a16:creationId xmlns:a16="http://schemas.microsoft.com/office/drawing/2014/main" id="{3A8453D0-F7BF-47DC-8B4C-65682E91ACA2}"/>
              </a:ext>
            </a:extLst>
          </p:cNvPr>
          <p:cNvPicPr>
            <a:picLocks noChangeAspect="1"/>
          </p:cNvPicPr>
          <p:nvPr/>
        </p:nvPicPr>
        <p:blipFill>
          <a:blip r:embed="rId8"/>
          <a:stretch>
            <a:fillRect/>
          </a:stretch>
        </p:blipFill>
        <p:spPr>
          <a:xfrm>
            <a:off x="5229224" y="4316579"/>
            <a:ext cx="3914776" cy="2548466"/>
          </a:xfrm>
          <a:prstGeom prst="rect">
            <a:avLst/>
          </a:prstGeom>
        </p:spPr>
      </p:pic>
    </p:spTree>
    <p:extLst>
      <p:ext uri="{BB962C8B-B14F-4D97-AF65-F5344CB8AC3E}">
        <p14:creationId xmlns:p14="http://schemas.microsoft.com/office/powerpoint/2010/main" val="112762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146540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Plenary</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Graphic 8" descr="Lightbulb with solid fill">
            <a:extLst>
              <a:ext uri="{FF2B5EF4-FFF2-40B4-BE49-F238E27FC236}">
                <a16:creationId xmlns:a16="http://schemas.microsoft.com/office/drawing/2014/main" id="{704A5381-481F-4873-89BD-5C77FC752B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9672" y="55545"/>
            <a:ext cx="772793" cy="772793"/>
          </a:xfrm>
          <a:prstGeom prst="rect">
            <a:avLst/>
          </a:prstGeom>
        </p:spPr>
      </p:pic>
      <p:sp>
        <p:nvSpPr>
          <p:cNvPr id="6" name="TextBox 5">
            <a:extLst>
              <a:ext uri="{FF2B5EF4-FFF2-40B4-BE49-F238E27FC236}">
                <a16:creationId xmlns:a16="http://schemas.microsoft.com/office/drawing/2014/main" id="{D78EE110-4DCF-47CA-987F-97597DA48886}"/>
              </a:ext>
            </a:extLst>
          </p:cNvPr>
          <p:cNvSpPr txBox="1"/>
          <p:nvPr/>
        </p:nvSpPr>
        <p:spPr bwMode="auto">
          <a:xfrm>
            <a:off x="3747358" y="27445"/>
            <a:ext cx="2812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3 &amp; 4</a:t>
            </a:r>
          </a:p>
        </p:txBody>
      </p:sp>
      <p:pic>
        <p:nvPicPr>
          <p:cNvPr id="4" name="Picture 3">
            <a:extLst>
              <a:ext uri="{FF2B5EF4-FFF2-40B4-BE49-F238E27FC236}">
                <a16:creationId xmlns:a16="http://schemas.microsoft.com/office/drawing/2014/main" id="{9F8F9FD9-1FA4-40EC-9538-BC2773652643}"/>
              </a:ext>
            </a:extLst>
          </p:cNvPr>
          <p:cNvPicPr>
            <a:picLocks noChangeAspect="1"/>
          </p:cNvPicPr>
          <p:nvPr/>
        </p:nvPicPr>
        <p:blipFill>
          <a:blip r:embed="rId5"/>
          <a:stretch>
            <a:fillRect/>
          </a:stretch>
        </p:blipFill>
        <p:spPr>
          <a:xfrm>
            <a:off x="276726" y="882728"/>
            <a:ext cx="8530390" cy="5840036"/>
          </a:xfrm>
          <a:prstGeom prst="rect">
            <a:avLst/>
          </a:prstGeom>
        </p:spPr>
      </p:pic>
    </p:spTree>
    <p:extLst>
      <p:ext uri="{BB962C8B-B14F-4D97-AF65-F5344CB8AC3E}">
        <p14:creationId xmlns:p14="http://schemas.microsoft.com/office/powerpoint/2010/main" val="375114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467275" y="6414168"/>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5952E76A-EF79-4FFB-BAC8-CED6992B12C6}"/>
              </a:ext>
            </a:extLst>
          </p:cNvPr>
          <p:cNvSpPr txBox="1"/>
          <p:nvPr/>
        </p:nvSpPr>
        <p:spPr bwMode="auto">
          <a:xfrm>
            <a:off x="241300" y="203200"/>
            <a:ext cx="2403158"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 Focus Task</a:t>
            </a:r>
          </a:p>
        </p:txBody>
      </p:sp>
      <p:pic>
        <p:nvPicPr>
          <p:cNvPr id="9" name="Graphic 8" descr="Lightbulb with solid fill">
            <a:extLst>
              <a:ext uri="{FF2B5EF4-FFF2-40B4-BE49-F238E27FC236}">
                <a16:creationId xmlns:a16="http://schemas.microsoft.com/office/drawing/2014/main" id="{FC7D2F8C-327B-4904-A066-123364B68E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086" y="5969387"/>
            <a:ext cx="772793" cy="772793"/>
          </a:xfrm>
          <a:prstGeom prst="rect">
            <a:avLst/>
          </a:prstGeom>
        </p:spPr>
      </p:pic>
      <p:sp>
        <p:nvSpPr>
          <p:cNvPr id="20" name="TextBox 19">
            <a:extLst>
              <a:ext uri="{FF2B5EF4-FFF2-40B4-BE49-F238E27FC236}">
                <a16:creationId xmlns:a16="http://schemas.microsoft.com/office/drawing/2014/main" id="{06945409-6CE2-4A8D-A1F2-B771385F01AE}"/>
              </a:ext>
            </a:extLst>
          </p:cNvPr>
          <p:cNvSpPr txBox="1"/>
          <p:nvPr/>
        </p:nvSpPr>
        <p:spPr bwMode="auto">
          <a:xfrm>
            <a:off x="5198982" y="203200"/>
            <a:ext cx="2178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3 &amp; 4</a:t>
            </a:r>
          </a:p>
        </p:txBody>
      </p:sp>
      <p:pic>
        <p:nvPicPr>
          <p:cNvPr id="10" name="Picture 9">
            <a:extLst>
              <a:ext uri="{FF2B5EF4-FFF2-40B4-BE49-F238E27FC236}">
                <a16:creationId xmlns:a16="http://schemas.microsoft.com/office/drawing/2014/main" id="{0B954605-8BAA-4E42-B88A-3814C748913C}"/>
              </a:ext>
            </a:extLst>
          </p:cNvPr>
          <p:cNvPicPr>
            <a:picLocks noChangeAspect="1"/>
          </p:cNvPicPr>
          <p:nvPr/>
        </p:nvPicPr>
        <p:blipFill>
          <a:blip r:embed="rId4"/>
          <a:stretch>
            <a:fillRect/>
          </a:stretch>
        </p:blipFill>
        <p:spPr>
          <a:xfrm>
            <a:off x="1442879" y="859770"/>
            <a:ext cx="6317601" cy="5641042"/>
          </a:xfrm>
          <a:prstGeom prst="rect">
            <a:avLst/>
          </a:prstGeom>
        </p:spPr>
      </p:pic>
    </p:spTree>
    <p:extLst>
      <p:ext uri="{BB962C8B-B14F-4D97-AF65-F5344CB8AC3E}">
        <p14:creationId xmlns:p14="http://schemas.microsoft.com/office/powerpoint/2010/main" val="18478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177119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Talk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Graphic 6" descr="Lightbulb outline">
            <a:extLst>
              <a:ext uri="{FF2B5EF4-FFF2-40B4-BE49-F238E27FC236}">
                <a16:creationId xmlns:a16="http://schemas.microsoft.com/office/drawing/2014/main" id="{876A9C71-FFC4-4B95-A467-CC68C86F99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2012" y="5627555"/>
            <a:ext cx="914400" cy="914400"/>
          </a:xfrm>
          <a:prstGeom prst="rect">
            <a:avLst/>
          </a:prstGeom>
        </p:spPr>
      </p:pic>
      <p:pic>
        <p:nvPicPr>
          <p:cNvPr id="4" name="Picture 3">
            <a:extLst>
              <a:ext uri="{FF2B5EF4-FFF2-40B4-BE49-F238E27FC236}">
                <a16:creationId xmlns:a16="http://schemas.microsoft.com/office/drawing/2014/main" id="{8605771C-0E75-4E19-A6C2-9C4B7BACD92D}"/>
              </a:ext>
            </a:extLst>
          </p:cNvPr>
          <p:cNvPicPr>
            <a:picLocks noChangeAspect="1"/>
          </p:cNvPicPr>
          <p:nvPr/>
        </p:nvPicPr>
        <p:blipFill>
          <a:blip r:embed="rId5"/>
          <a:stretch>
            <a:fillRect/>
          </a:stretch>
        </p:blipFill>
        <p:spPr>
          <a:xfrm>
            <a:off x="276726" y="712654"/>
            <a:ext cx="5330727" cy="5838825"/>
          </a:xfrm>
          <a:prstGeom prst="rect">
            <a:avLst/>
          </a:prstGeom>
        </p:spPr>
      </p:pic>
      <p:sp>
        <p:nvSpPr>
          <p:cNvPr id="6" name="TextBox 5">
            <a:extLst>
              <a:ext uri="{FF2B5EF4-FFF2-40B4-BE49-F238E27FC236}">
                <a16:creationId xmlns:a16="http://schemas.microsoft.com/office/drawing/2014/main" id="{15B0099A-8086-439A-9755-9BD2E587CD3E}"/>
              </a:ext>
            </a:extLst>
          </p:cNvPr>
          <p:cNvSpPr txBox="1"/>
          <p:nvPr/>
        </p:nvSpPr>
        <p:spPr bwMode="auto">
          <a:xfrm>
            <a:off x="5838825" y="1162050"/>
            <a:ext cx="3028449"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First start by adding the pounds in each part.</a:t>
            </a:r>
          </a:p>
          <a:p>
            <a:pPr>
              <a:buClr>
                <a:srgbClr val="82CBDD"/>
              </a:buClr>
              <a:buNone/>
            </a:pPr>
            <a:endParaRPr lang="en-GB" sz="2400" dirty="0">
              <a:latin typeface="Myriad Pro Semibold" charset="0"/>
              <a:ea typeface="Myriad Pro Semibold" charset="0"/>
              <a:cs typeface="Myriad Pro Semibold" charset="0"/>
            </a:endParaRPr>
          </a:p>
          <a:p>
            <a:pPr>
              <a:buClr>
                <a:srgbClr val="82CBDD"/>
              </a:buClr>
              <a:buNone/>
            </a:pPr>
            <a:r>
              <a:rPr lang="en-GB" sz="2400" dirty="0">
                <a:latin typeface="Myriad Pro Semibold" charset="0"/>
                <a:ea typeface="Myriad Pro Semibold" charset="0"/>
                <a:cs typeface="Myriad Pro Semibold" charset="0"/>
              </a:rPr>
              <a:t>Next add the pence in each part.</a:t>
            </a:r>
          </a:p>
          <a:p>
            <a:pPr>
              <a:buClr>
                <a:srgbClr val="82CBDD"/>
              </a:buClr>
              <a:buNone/>
            </a:pP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66208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pic>
        <p:nvPicPr>
          <p:cNvPr id="4" name="Picture 3">
            <a:extLst>
              <a:ext uri="{FF2B5EF4-FFF2-40B4-BE49-F238E27FC236}">
                <a16:creationId xmlns:a16="http://schemas.microsoft.com/office/drawing/2014/main" id="{183177C7-13BE-4838-B876-71E4AFB7CF1B}"/>
              </a:ext>
            </a:extLst>
          </p:cNvPr>
          <p:cNvPicPr>
            <a:picLocks noChangeAspect="1"/>
          </p:cNvPicPr>
          <p:nvPr/>
        </p:nvPicPr>
        <p:blipFill>
          <a:blip r:embed="rId5"/>
          <a:stretch>
            <a:fillRect/>
          </a:stretch>
        </p:blipFill>
        <p:spPr>
          <a:xfrm>
            <a:off x="2562225" y="1303935"/>
            <a:ext cx="5081587" cy="5373089"/>
          </a:xfrm>
          <a:prstGeom prst="rect">
            <a:avLst/>
          </a:prstGeom>
        </p:spPr>
      </p:pic>
      <p:sp>
        <p:nvSpPr>
          <p:cNvPr id="6" name="TextBox 5">
            <a:extLst>
              <a:ext uri="{FF2B5EF4-FFF2-40B4-BE49-F238E27FC236}">
                <a16:creationId xmlns:a16="http://schemas.microsoft.com/office/drawing/2014/main" id="{A7AB9088-7325-4F2E-A2DF-D90C46017C59}"/>
              </a:ext>
            </a:extLst>
          </p:cNvPr>
          <p:cNvSpPr txBox="1"/>
          <p:nvPr/>
        </p:nvSpPr>
        <p:spPr bwMode="auto">
          <a:xfrm>
            <a:off x="365761" y="1338708"/>
            <a:ext cx="19297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Now here’s one for you to try.</a:t>
            </a:r>
          </a:p>
        </p:txBody>
      </p:sp>
    </p:spTree>
    <p:extLst>
      <p:ext uri="{BB962C8B-B14F-4D97-AF65-F5344CB8AC3E}">
        <p14:creationId xmlns:p14="http://schemas.microsoft.com/office/powerpoint/2010/main" val="146186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479625" y="6238643"/>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292" y="5781443"/>
            <a:ext cx="914400" cy="914400"/>
          </a:xfrm>
          <a:prstGeom prst="rect">
            <a:avLst/>
          </a:prstGeom>
        </p:spPr>
      </p:pic>
      <p:sp>
        <p:nvSpPr>
          <p:cNvPr id="17" name="TextBox 16">
            <a:extLst>
              <a:ext uri="{FF2B5EF4-FFF2-40B4-BE49-F238E27FC236}">
                <a16:creationId xmlns:a16="http://schemas.microsoft.com/office/drawing/2014/main" id="{63F28F5B-9987-4BCA-A963-987068B9F03A}"/>
              </a:ext>
            </a:extLst>
          </p:cNvPr>
          <p:cNvSpPr txBox="1"/>
          <p:nvPr/>
        </p:nvSpPr>
        <p:spPr bwMode="auto">
          <a:xfrm>
            <a:off x="5170154" y="12021"/>
            <a:ext cx="25927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Clr>
                <a:srgbClr val="82CBDD"/>
              </a:buClr>
              <a:buNone/>
            </a:pPr>
            <a:r>
              <a:rPr lang="en-GB" b="1" dirty="0">
                <a:latin typeface="Myriad Pro Semibold" charset="0"/>
                <a:ea typeface="Myriad Pro Semibold" charset="0"/>
                <a:cs typeface="Myriad Pro Semibold" charset="0"/>
              </a:rPr>
              <a:t>Year 3 &amp; 4</a:t>
            </a:r>
          </a:p>
        </p:txBody>
      </p:sp>
      <p:pic>
        <p:nvPicPr>
          <p:cNvPr id="5" name="Picture 4">
            <a:extLst>
              <a:ext uri="{FF2B5EF4-FFF2-40B4-BE49-F238E27FC236}">
                <a16:creationId xmlns:a16="http://schemas.microsoft.com/office/drawing/2014/main" id="{D8A2C42E-B308-4194-8C78-37F2415D9334}"/>
              </a:ext>
            </a:extLst>
          </p:cNvPr>
          <p:cNvPicPr>
            <a:picLocks noChangeAspect="1"/>
          </p:cNvPicPr>
          <p:nvPr/>
        </p:nvPicPr>
        <p:blipFill>
          <a:blip r:embed="rId5"/>
          <a:stretch>
            <a:fillRect/>
          </a:stretch>
        </p:blipFill>
        <p:spPr>
          <a:xfrm>
            <a:off x="219075" y="1376362"/>
            <a:ext cx="8705850" cy="4105275"/>
          </a:xfrm>
          <a:prstGeom prst="rect">
            <a:avLst/>
          </a:prstGeom>
        </p:spPr>
      </p:pic>
      <p:sp>
        <p:nvSpPr>
          <p:cNvPr id="6" name="TextBox 5">
            <a:extLst>
              <a:ext uri="{FF2B5EF4-FFF2-40B4-BE49-F238E27FC236}">
                <a16:creationId xmlns:a16="http://schemas.microsoft.com/office/drawing/2014/main" id="{6EC634B9-7127-4A2A-A989-2B37EB5C18D9}"/>
              </a:ext>
            </a:extLst>
          </p:cNvPr>
          <p:cNvSpPr txBox="1"/>
          <p:nvPr/>
        </p:nvSpPr>
        <p:spPr bwMode="auto">
          <a:xfrm>
            <a:off x="1190625" y="5876925"/>
            <a:ext cx="7743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Remember to add the pounds first.</a:t>
            </a:r>
          </a:p>
        </p:txBody>
      </p:sp>
    </p:spTree>
    <p:extLst>
      <p:ext uri="{BB962C8B-B14F-4D97-AF65-F5344CB8AC3E}">
        <p14:creationId xmlns:p14="http://schemas.microsoft.com/office/powerpoint/2010/main" val="298297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93663" y="625583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3630" y="265280"/>
            <a:ext cx="914400" cy="914400"/>
          </a:xfrm>
          <a:prstGeom prst="rect">
            <a:avLst/>
          </a:prstGeom>
        </p:spPr>
      </p:pic>
      <p:pic>
        <p:nvPicPr>
          <p:cNvPr id="9" name="Picture 8">
            <a:extLst>
              <a:ext uri="{FF2B5EF4-FFF2-40B4-BE49-F238E27FC236}">
                <a16:creationId xmlns:a16="http://schemas.microsoft.com/office/drawing/2014/main" id="{8D2E0CAA-948F-4C8F-B888-09B94B808F84}"/>
              </a:ext>
            </a:extLst>
          </p:cNvPr>
          <p:cNvPicPr>
            <a:picLocks noChangeAspect="1"/>
          </p:cNvPicPr>
          <p:nvPr/>
        </p:nvPicPr>
        <p:blipFill>
          <a:blip r:embed="rId5"/>
          <a:stretch>
            <a:fillRect/>
          </a:stretch>
        </p:blipFill>
        <p:spPr>
          <a:xfrm>
            <a:off x="-38053" y="602169"/>
            <a:ext cx="5412325" cy="2227500"/>
          </a:xfrm>
          <a:prstGeom prst="rect">
            <a:avLst/>
          </a:prstGeom>
        </p:spPr>
      </p:pic>
      <p:pic>
        <p:nvPicPr>
          <p:cNvPr id="11" name="Picture 10">
            <a:extLst>
              <a:ext uri="{FF2B5EF4-FFF2-40B4-BE49-F238E27FC236}">
                <a16:creationId xmlns:a16="http://schemas.microsoft.com/office/drawing/2014/main" id="{59716AAE-48EC-42ED-BDF0-B71D091A66AC}"/>
              </a:ext>
            </a:extLst>
          </p:cNvPr>
          <p:cNvPicPr>
            <a:picLocks noChangeAspect="1"/>
          </p:cNvPicPr>
          <p:nvPr/>
        </p:nvPicPr>
        <p:blipFill>
          <a:blip r:embed="rId6"/>
          <a:stretch>
            <a:fillRect/>
          </a:stretch>
        </p:blipFill>
        <p:spPr>
          <a:xfrm>
            <a:off x="4572000" y="2171655"/>
            <a:ext cx="4572000" cy="2595607"/>
          </a:xfrm>
          <a:prstGeom prst="rect">
            <a:avLst/>
          </a:prstGeom>
        </p:spPr>
      </p:pic>
      <p:sp>
        <p:nvSpPr>
          <p:cNvPr id="13" name="TextBox 12">
            <a:extLst>
              <a:ext uri="{FF2B5EF4-FFF2-40B4-BE49-F238E27FC236}">
                <a16:creationId xmlns:a16="http://schemas.microsoft.com/office/drawing/2014/main" id="{4C9DBBE3-A365-4379-BC5F-5895886F803D}"/>
              </a:ext>
            </a:extLst>
          </p:cNvPr>
          <p:cNvSpPr txBox="1"/>
          <p:nvPr/>
        </p:nvSpPr>
        <p:spPr bwMode="auto">
          <a:xfrm>
            <a:off x="0" y="2902136"/>
            <a:ext cx="32004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Amir decides to buy two things.</a:t>
            </a:r>
          </a:p>
          <a:p>
            <a:pPr>
              <a:buClr>
                <a:srgbClr val="82CBDD"/>
              </a:buClr>
              <a:buNone/>
            </a:pPr>
            <a:endParaRPr lang="en-GB" sz="1200" dirty="0">
              <a:latin typeface="Myriad Pro Semibold" charset="0"/>
              <a:ea typeface="Myriad Pro Semibold" charset="0"/>
              <a:cs typeface="Myriad Pro Semibold" charset="0"/>
            </a:endParaRPr>
          </a:p>
          <a:p>
            <a:pPr>
              <a:buClr>
                <a:srgbClr val="82CBDD"/>
              </a:buClr>
              <a:buNone/>
            </a:pPr>
            <a:r>
              <a:rPr lang="en-GB" sz="2400" dirty="0">
                <a:latin typeface="Myriad Pro Semibold" charset="0"/>
                <a:ea typeface="Myriad Pro Semibold" charset="0"/>
                <a:cs typeface="Myriad Pro Semibold" charset="0"/>
              </a:rPr>
              <a:t>Let’s start by adding the pounds together</a:t>
            </a:r>
          </a:p>
        </p:txBody>
      </p:sp>
      <p:pic>
        <p:nvPicPr>
          <p:cNvPr id="15" name="Picture 14">
            <a:extLst>
              <a:ext uri="{FF2B5EF4-FFF2-40B4-BE49-F238E27FC236}">
                <a16:creationId xmlns:a16="http://schemas.microsoft.com/office/drawing/2014/main" id="{D6819323-133B-40AB-82F1-CB0435413BAB}"/>
              </a:ext>
            </a:extLst>
          </p:cNvPr>
          <p:cNvPicPr>
            <a:picLocks noChangeAspect="1"/>
          </p:cNvPicPr>
          <p:nvPr/>
        </p:nvPicPr>
        <p:blipFill>
          <a:blip r:embed="rId7"/>
          <a:stretch>
            <a:fillRect/>
          </a:stretch>
        </p:blipFill>
        <p:spPr>
          <a:xfrm>
            <a:off x="109115" y="4805616"/>
            <a:ext cx="2771775" cy="1514475"/>
          </a:xfrm>
          <a:prstGeom prst="rect">
            <a:avLst/>
          </a:prstGeom>
        </p:spPr>
      </p:pic>
      <p:pic>
        <p:nvPicPr>
          <p:cNvPr id="18" name="Picture 17">
            <a:extLst>
              <a:ext uri="{FF2B5EF4-FFF2-40B4-BE49-F238E27FC236}">
                <a16:creationId xmlns:a16="http://schemas.microsoft.com/office/drawing/2014/main" id="{30950005-22C5-42F0-88A6-55D2A066F6F1}"/>
              </a:ext>
            </a:extLst>
          </p:cNvPr>
          <p:cNvPicPr>
            <a:picLocks noChangeAspect="1"/>
          </p:cNvPicPr>
          <p:nvPr/>
        </p:nvPicPr>
        <p:blipFill>
          <a:blip r:embed="rId8"/>
          <a:stretch>
            <a:fillRect/>
          </a:stretch>
        </p:blipFill>
        <p:spPr>
          <a:xfrm>
            <a:off x="3065438" y="5377116"/>
            <a:ext cx="2676525" cy="942975"/>
          </a:xfrm>
          <a:prstGeom prst="rect">
            <a:avLst/>
          </a:prstGeom>
        </p:spPr>
      </p:pic>
      <p:sp>
        <p:nvSpPr>
          <p:cNvPr id="20" name="TextBox 19">
            <a:extLst>
              <a:ext uri="{FF2B5EF4-FFF2-40B4-BE49-F238E27FC236}">
                <a16:creationId xmlns:a16="http://schemas.microsoft.com/office/drawing/2014/main" id="{68A3F74F-AE0D-4DA9-82A4-AD08ACE28138}"/>
              </a:ext>
            </a:extLst>
          </p:cNvPr>
          <p:cNvSpPr txBox="1"/>
          <p:nvPr/>
        </p:nvSpPr>
        <p:spPr bwMode="auto">
          <a:xfrm>
            <a:off x="3065438" y="4977006"/>
            <a:ext cx="59694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Look at the coins to help you with the next part</a:t>
            </a:r>
          </a:p>
        </p:txBody>
      </p:sp>
    </p:spTree>
    <p:extLst>
      <p:ext uri="{BB962C8B-B14F-4D97-AF65-F5344CB8AC3E}">
        <p14:creationId xmlns:p14="http://schemas.microsoft.com/office/powerpoint/2010/main" val="426406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795" y="44856"/>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0" y="5770880"/>
            <a:ext cx="914400" cy="914400"/>
          </a:xfrm>
          <a:prstGeom prst="rect">
            <a:avLst/>
          </a:prstGeom>
        </p:spPr>
      </p:pic>
      <p:sp>
        <p:nvSpPr>
          <p:cNvPr id="5" name="TextBox 4">
            <a:extLst>
              <a:ext uri="{FF2B5EF4-FFF2-40B4-BE49-F238E27FC236}">
                <a16:creationId xmlns:a16="http://schemas.microsoft.com/office/drawing/2014/main" id="{CB3D6FF7-1E02-41AE-B65D-91C30F1C432F}"/>
              </a:ext>
            </a:extLst>
          </p:cNvPr>
          <p:cNvSpPr txBox="1"/>
          <p:nvPr/>
        </p:nvSpPr>
        <p:spPr bwMode="auto">
          <a:xfrm>
            <a:off x="57149" y="801374"/>
            <a:ext cx="4514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Now try this one</a:t>
            </a:r>
          </a:p>
        </p:txBody>
      </p:sp>
      <p:pic>
        <p:nvPicPr>
          <p:cNvPr id="4" name="Picture 3">
            <a:extLst>
              <a:ext uri="{FF2B5EF4-FFF2-40B4-BE49-F238E27FC236}">
                <a16:creationId xmlns:a16="http://schemas.microsoft.com/office/drawing/2014/main" id="{5030DD69-E9DD-45E5-B27E-84DA3E904E94}"/>
              </a:ext>
            </a:extLst>
          </p:cNvPr>
          <p:cNvPicPr>
            <a:picLocks noChangeAspect="1"/>
          </p:cNvPicPr>
          <p:nvPr/>
        </p:nvPicPr>
        <p:blipFill>
          <a:blip r:embed="rId5"/>
          <a:stretch>
            <a:fillRect/>
          </a:stretch>
        </p:blipFill>
        <p:spPr>
          <a:xfrm>
            <a:off x="57149" y="1324594"/>
            <a:ext cx="8086725" cy="2381250"/>
          </a:xfrm>
          <a:prstGeom prst="rect">
            <a:avLst/>
          </a:prstGeom>
        </p:spPr>
      </p:pic>
      <p:pic>
        <p:nvPicPr>
          <p:cNvPr id="9" name="Picture 8">
            <a:extLst>
              <a:ext uri="{FF2B5EF4-FFF2-40B4-BE49-F238E27FC236}">
                <a16:creationId xmlns:a16="http://schemas.microsoft.com/office/drawing/2014/main" id="{03A27A46-DF63-4634-AC2F-B29EB1CEF708}"/>
              </a:ext>
            </a:extLst>
          </p:cNvPr>
          <p:cNvPicPr>
            <a:picLocks noChangeAspect="1"/>
          </p:cNvPicPr>
          <p:nvPr/>
        </p:nvPicPr>
        <p:blipFill>
          <a:blip r:embed="rId6"/>
          <a:stretch>
            <a:fillRect/>
          </a:stretch>
        </p:blipFill>
        <p:spPr>
          <a:xfrm>
            <a:off x="1466851" y="4013954"/>
            <a:ext cx="7468568" cy="1985526"/>
          </a:xfrm>
          <a:prstGeom prst="rect">
            <a:avLst/>
          </a:prstGeom>
        </p:spPr>
      </p:pic>
    </p:spTree>
    <p:extLst>
      <p:ext uri="{BB962C8B-B14F-4D97-AF65-F5344CB8AC3E}">
        <p14:creationId xmlns:p14="http://schemas.microsoft.com/office/powerpoint/2010/main" val="2530790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93663" y="6322251"/>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pic>
        <p:nvPicPr>
          <p:cNvPr id="5" name="Picture 4">
            <a:extLst>
              <a:ext uri="{FF2B5EF4-FFF2-40B4-BE49-F238E27FC236}">
                <a16:creationId xmlns:a16="http://schemas.microsoft.com/office/drawing/2014/main" id="{9297DD02-D9AB-4728-A24B-96422883042F}"/>
              </a:ext>
            </a:extLst>
          </p:cNvPr>
          <p:cNvPicPr>
            <a:picLocks noChangeAspect="1"/>
          </p:cNvPicPr>
          <p:nvPr/>
        </p:nvPicPr>
        <p:blipFill>
          <a:blip r:embed="rId5"/>
          <a:stretch>
            <a:fillRect/>
          </a:stretch>
        </p:blipFill>
        <p:spPr>
          <a:xfrm>
            <a:off x="304800" y="1643062"/>
            <a:ext cx="8534400" cy="3571875"/>
          </a:xfrm>
          <a:prstGeom prst="rect">
            <a:avLst/>
          </a:prstGeom>
        </p:spPr>
      </p:pic>
      <p:sp>
        <p:nvSpPr>
          <p:cNvPr id="6" name="TextBox 5">
            <a:extLst>
              <a:ext uri="{FF2B5EF4-FFF2-40B4-BE49-F238E27FC236}">
                <a16:creationId xmlns:a16="http://schemas.microsoft.com/office/drawing/2014/main" id="{68C63F07-A72C-4F8F-A214-30FCAEB797D6}"/>
              </a:ext>
            </a:extLst>
          </p:cNvPr>
          <p:cNvSpPr txBox="1"/>
          <p:nvPr/>
        </p:nvSpPr>
        <p:spPr bwMode="auto">
          <a:xfrm>
            <a:off x="2238375" y="3581400"/>
            <a:ext cx="561975" cy="535749"/>
          </a:xfrm>
          <a:prstGeom prst="rect">
            <a:avLst/>
          </a:prstGeom>
          <a:solidFill>
            <a:schemeClr val="accent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endParaRPr lang="en-GB" b="1"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804BE39A-8D5A-4B58-B8CE-807A02FA91DA}"/>
              </a:ext>
            </a:extLst>
          </p:cNvPr>
          <p:cNvSpPr txBox="1"/>
          <p:nvPr/>
        </p:nvSpPr>
        <p:spPr bwMode="auto">
          <a:xfrm>
            <a:off x="2676525" y="4219575"/>
            <a:ext cx="2057400" cy="535749"/>
          </a:xfrm>
          <a:prstGeom prst="rect">
            <a:avLst/>
          </a:prstGeom>
          <a:solidFill>
            <a:schemeClr val="accent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endParaRPr lang="en-GB" b="1"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48666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4009" y="5608859"/>
            <a:ext cx="914400" cy="914400"/>
          </a:xfrm>
          <a:prstGeom prst="rect">
            <a:avLst/>
          </a:prstGeom>
        </p:spPr>
      </p:pic>
      <p:pic>
        <p:nvPicPr>
          <p:cNvPr id="4" name="Picture 3">
            <a:extLst>
              <a:ext uri="{FF2B5EF4-FFF2-40B4-BE49-F238E27FC236}">
                <a16:creationId xmlns:a16="http://schemas.microsoft.com/office/drawing/2014/main" id="{39566188-2903-4789-A141-65E877B6FFDD}"/>
              </a:ext>
            </a:extLst>
          </p:cNvPr>
          <p:cNvPicPr>
            <a:picLocks noChangeAspect="1"/>
          </p:cNvPicPr>
          <p:nvPr/>
        </p:nvPicPr>
        <p:blipFill>
          <a:blip r:embed="rId5"/>
          <a:stretch>
            <a:fillRect/>
          </a:stretch>
        </p:blipFill>
        <p:spPr>
          <a:xfrm>
            <a:off x="109537" y="742950"/>
            <a:ext cx="5643563" cy="2664343"/>
          </a:xfrm>
          <a:prstGeom prst="rect">
            <a:avLst/>
          </a:prstGeom>
        </p:spPr>
      </p:pic>
      <p:pic>
        <p:nvPicPr>
          <p:cNvPr id="8" name="Picture 7">
            <a:extLst>
              <a:ext uri="{FF2B5EF4-FFF2-40B4-BE49-F238E27FC236}">
                <a16:creationId xmlns:a16="http://schemas.microsoft.com/office/drawing/2014/main" id="{ED31B7FC-46D1-42D5-9432-E42D5616EDF2}"/>
              </a:ext>
            </a:extLst>
          </p:cNvPr>
          <p:cNvPicPr>
            <a:picLocks noChangeAspect="1"/>
          </p:cNvPicPr>
          <p:nvPr/>
        </p:nvPicPr>
        <p:blipFill>
          <a:blip r:embed="rId6"/>
          <a:stretch>
            <a:fillRect/>
          </a:stretch>
        </p:blipFill>
        <p:spPr>
          <a:xfrm>
            <a:off x="3930253" y="3130736"/>
            <a:ext cx="4086225" cy="1962150"/>
          </a:xfrm>
          <a:prstGeom prst="rect">
            <a:avLst/>
          </a:prstGeom>
        </p:spPr>
      </p:pic>
      <p:pic>
        <p:nvPicPr>
          <p:cNvPr id="10" name="Picture 9">
            <a:extLst>
              <a:ext uri="{FF2B5EF4-FFF2-40B4-BE49-F238E27FC236}">
                <a16:creationId xmlns:a16="http://schemas.microsoft.com/office/drawing/2014/main" id="{D8B5BCE9-D518-4ECD-BD3A-FE7D701868B0}"/>
              </a:ext>
            </a:extLst>
          </p:cNvPr>
          <p:cNvPicPr>
            <a:picLocks noChangeAspect="1"/>
          </p:cNvPicPr>
          <p:nvPr/>
        </p:nvPicPr>
        <p:blipFill>
          <a:blip r:embed="rId7"/>
          <a:stretch>
            <a:fillRect/>
          </a:stretch>
        </p:blipFill>
        <p:spPr>
          <a:xfrm>
            <a:off x="5617590" y="5210079"/>
            <a:ext cx="2400300" cy="1285875"/>
          </a:xfrm>
          <a:prstGeom prst="rect">
            <a:avLst/>
          </a:prstGeom>
        </p:spPr>
      </p:pic>
      <p:pic>
        <p:nvPicPr>
          <p:cNvPr id="12" name="Picture 11">
            <a:extLst>
              <a:ext uri="{FF2B5EF4-FFF2-40B4-BE49-F238E27FC236}">
                <a16:creationId xmlns:a16="http://schemas.microsoft.com/office/drawing/2014/main" id="{9F5F6DB2-1F2D-47D3-B7E9-DB81DC6A18E2}"/>
              </a:ext>
            </a:extLst>
          </p:cNvPr>
          <p:cNvPicPr>
            <a:picLocks noChangeAspect="1"/>
          </p:cNvPicPr>
          <p:nvPr/>
        </p:nvPicPr>
        <p:blipFill>
          <a:blip r:embed="rId8"/>
          <a:stretch>
            <a:fillRect/>
          </a:stretch>
        </p:blipFill>
        <p:spPr>
          <a:xfrm>
            <a:off x="105196" y="3542567"/>
            <a:ext cx="3168031" cy="2014725"/>
          </a:xfrm>
          <a:prstGeom prst="rect">
            <a:avLst/>
          </a:prstGeom>
        </p:spPr>
      </p:pic>
      <p:sp>
        <p:nvSpPr>
          <p:cNvPr id="13" name="TextBox 12">
            <a:extLst>
              <a:ext uri="{FF2B5EF4-FFF2-40B4-BE49-F238E27FC236}">
                <a16:creationId xmlns:a16="http://schemas.microsoft.com/office/drawing/2014/main" id="{D51E9649-E65D-4C8C-98FD-74FC4D6E8766}"/>
              </a:ext>
            </a:extLst>
          </p:cNvPr>
          <p:cNvSpPr txBox="1"/>
          <p:nvPr/>
        </p:nvSpPr>
        <p:spPr bwMode="auto">
          <a:xfrm>
            <a:off x="5819775" y="674856"/>
            <a:ext cx="330863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Rosie has £5 and is wondering if she has enough money to buy a slice of pizza and a milkshake.</a:t>
            </a:r>
          </a:p>
        </p:txBody>
      </p:sp>
      <p:sp>
        <p:nvSpPr>
          <p:cNvPr id="14" name="TextBox 13">
            <a:extLst>
              <a:ext uri="{FF2B5EF4-FFF2-40B4-BE49-F238E27FC236}">
                <a16:creationId xmlns:a16="http://schemas.microsoft.com/office/drawing/2014/main" id="{2596F72B-7828-45A0-A74D-391E912CA0FA}"/>
              </a:ext>
            </a:extLst>
          </p:cNvPr>
          <p:cNvSpPr txBox="1"/>
          <p:nvPr/>
        </p:nvSpPr>
        <p:spPr bwMode="auto">
          <a:xfrm>
            <a:off x="2226868" y="5763674"/>
            <a:ext cx="28213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What do you think?</a:t>
            </a:r>
          </a:p>
        </p:txBody>
      </p:sp>
      <p:sp>
        <p:nvSpPr>
          <p:cNvPr id="15" name="TextBox 14">
            <a:extLst>
              <a:ext uri="{FF2B5EF4-FFF2-40B4-BE49-F238E27FC236}">
                <a16:creationId xmlns:a16="http://schemas.microsoft.com/office/drawing/2014/main" id="{5BD907CA-ED8F-43C2-9B26-970296C8C935}"/>
              </a:ext>
            </a:extLst>
          </p:cNvPr>
          <p:cNvSpPr txBox="1"/>
          <p:nvPr/>
        </p:nvSpPr>
        <p:spPr bwMode="auto">
          <a:xfrm>
            <a:off x="307751" y="3511854"/>
            <a:ext cx="1639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Alex says</a:t>
            </a:r>
          </a:p>
        </p:txBody>
      </p:sp>
    </p:spTree>
    <p:extLst>
      <p:ext uri="{BB962C8B-B14F-4D97-AF65-F5344CB8AC3E}">
        <p14:creationId xmlns:p14="http://schemas.microsoft.com/office/powerpoint/2010/main" val="1626121259"/>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T6W1 Lesson 1 Input</Template>
  <TotalTime>0</TotalTime>
  <Words>368</Words>
  <Application>Microsoft Office PowerPoint</Application>
  <PresentationFormat>On-screen Show (4:3)</PresentationFormat>
  <Paragraphs>80</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Myriad Pro</vt:lpstr>
      <vt:lpstr>Myriad Pro Semibold</vt:lpstr>
      <vt:lpstr>XCCW Joined 1a</vt:lpstr>
      <vt:lpstr>nctem1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2021-06-05T20:10:19Z</dcterms:created>
  <dcterms:modified xsi:type="dcterms:W3CDTF">2021-06-05T21:50:44Z</dcterms:modified>
</cp:coreProperties>
</file>