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390" r:id="rId5"/>
    <p:sldId id="411" r:id="rId6"/>
    <p:sldId id="408" r:id="rId7"/>
    <p:sldId id="397" r:id="rId8"/>
    <p:sldId id="394" r:id="rId9"/>
    <p:sldId id="398" r:id="rId10"/>
    <p:sldId id="395" r:id="rId11"/>
    <p:sldId id="399" r:id="rId12"/>
    <p:sldId id="314" r:id="rId13"/>
    <p:sldId id="404" r:id="rId14"/>
    <p:sldId id="401" r:id="rId15"/>
    <p:sldId id="40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5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E535A-D8F4-4E1B-A18E-ECF5896D6BFB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92610-B101-42AE-B3F1-21B845698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0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 – Spring Block 2 – Prepositions</a:t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What is a Preposition?</a:t>
            </a:r>
            <a:endParaRPr lang="en-GB" sz="12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CD65A34-1451-4AFB-98F5-5DC9996899C5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9F41B2D9-93ED-4D98-83AA-62B5C7275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56F024C-5B7B-4B98-9CE5-1FAC3FDB153E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Use a different preposition to change the meaning of the sentence below.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Gary the goldfish swam behind his mother in the long fish tank.</a:t>
            </a:r>
          </a:p>
          <a:p>
            <a:pPr lvl="0" defTabSz="685800">
              <a:lnSpc>
                <a:spcPct val="150000"/>
              </a:lnSpc>
              <a:defRPr/>
            </a:pPr>
            <a:endParaRPr lang="en-GB" sz="36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Various answers, for example:</a:t>
            </a:r>
          </a:p>
          <a:p>
            <a:pPr lvl="0" defTabSz="685800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Gary the goldfish swam near his mother in the long fish tank.</a:t>
            </a:r>
          </a:p>
          <a:p>
            <a:pPr lvl="0" defTabSz="685800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Gary the goldfish swam by his mother in the long fish tank.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CB769A-64D8-4FBE-980B-9AD18BB2408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7" name="Picture 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BC0B464-2D9E-457F-B9E1-4A296FBA1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F5B35A19-A350-41AD-9DB2-5BD74BA4A89C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2444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List 3 prepositions which could be used to complete the sentence below.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talented athletes ran </a:t>
            </a:r>
            <a:r>
              <a:rPr lang="en-GB" sz="3600" b="1" spc="-300" dirty="0">
                <a:solidFill>
                  <a:prstClr val="black"/>
                </a:solidFill>
                <a:latin typeface="Century Gothic" panose="020B0502020202020204" pitchFamily="34" charset="0"/>
              </a:rPr>
              <a:t>__________</a:t>
            </a:r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the sports stadium.</a:t>
            </a:r>
            <a:endParaRPr lang="en-GB" sz="4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9C337D0-B9CA-4C55-BE6E-B6DE7AEE6BC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7" name="Picture 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8B1CBC53-ABC6-4FE0-BD7D-3DBEA5AB5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4CA3BAD7-803A-4078-AE00-29F876338746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8618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List 3 prepositions which could be used to complete the sentence below.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talented athletes ran </a:t>
            </a:r>
            <a:r>
              <a:rPr lang="en-GB" sz="3600" b="1" spc="-300" dirty="0">
                <a:solidFill>
                  <a:prstClr val="black"/>
                </a:solidFill>
                <a:latin typeface="Century Gothic" panose="020B0502020202020204" pitchFamily="34" charset="0"/>
              </a:rPr>
              <a:t>__________</a:t>
            </a:r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the sports stadium.</a:t>
            </a:r>
          </a:p>
          <a:p>
            <a:pPr lvl="0" defTabSz="685800">
              <a:lnSpc>
                <a:spcPct val="150000"/>
              </a:lnSpc>
              <a:defRPr/>
            </a:pPr>
            <a:endParaRPr lang="en-GB" sz="36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 through, around, across.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EF9C800-CA7B-4B19-87CF-1238CE634A18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7" name="Picture 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A239D42-A23B-4716-867B-898B7ABFE2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87ABC6BE-018C-4131-9C77-036ED3A71245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239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12127E0-66D4-4300-8C0C-29C01D37741E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7" name="Picture 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C1EEC26-5D51-463A-A8DA-1DBFB8DF19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318647BE-8062-4705-833A-425E3694EF75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B6909D02-F2ED-4599-A91F-912373445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6AE9A56-F804-4CB6-AEE7-750B572ED21B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Prepositions to describe the position of people or objects in the picture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 example: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statues are behind the rope.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book is near the painting.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painting is on the wall.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Can you think of any others?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noun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They sat happily among the flowers.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12127E0-66D4-4300-8C0C-29C01D37741E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7" name="Picture 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C1EEC26-5D51-463A-A8DA-1DBFB8DF19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318647BE-8062-4705-833A-425E3694EF75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78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noun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They sat happily among the </a:t>
            </a:r>
            <a:r>
              <a:rPr lang="en-GB" sz="36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flowers</a:t>
            </a:r>
            <a:r>
              <a:rPr lang="en-GB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88BB92-C9D8-4D31-AA3E-D161E4AFFD8B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7" name="Picture 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051D73B-3FA5-4719-972A-79F9DC65CE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55853E2D-7D8D-4D5B-9D87-66C6CB9A3934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445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preposition in the sentence below.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endParaRPr lang="en-GB" sz="36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water fountain is near the town hall.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936CFBE-EDC7-4914-BDD9-84EA29B4611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7" name="Picture 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9555D48A-8272-4068-BAB4-1FDEA3E55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754E8D72-A87D-4C57-9FEB-EE4D8C9B81A4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379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preposition in the sentence below.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The water fountain is </a:t>
            </a:r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near</a:t>
            </a:r>
            <a:r>
              <a:rPr lang="en-GB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the town hall.</a:t>
            </a:r>
          </a:p>
          <a:p>
            <a:pPr lvl="0" defTabSz="685800">
              <a:lnSpc>
                <a:spcPct val="150000"/>
              </a:lnSpc>
              <a:defRPr/>
            </a:pPr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else could the water fountain be?</a:t>
            </a:r>
            <a:endParaRPr lang="en-GB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6FA5A7F-28F3-46A7-9E55-48C6711E58FE}"/>
              </a:ext>
            </a:extLst>
          </p:cNvPr>
          <p:cNvSpPr/>
          <p:nvPr/>
        </p:nvSpPr>
        <p:spPr>
          <a:xfrm>
            <a:off x="4899379" y="2726628"/>
            <a:ext cx="1196623" cy="711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3DFC01-EE7C-4D5B-BCB5-04612A3357F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4A45815F-9F12-4F97-9C05-AEA4C4D10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B24720E-9EC8-47A2-B0E9-576BCB203BAC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151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nouns and prepositions into the table below.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A066098-F781-4D24-898A-AA5399D62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170729"/>
              </p:ext>
            </p:extLst>
          </p:nvPr>
        </p:nvGraphicFramePr>
        <p:xfrm>
          <a:off x="886177" y="1370222"/>
          <a:ext cx="7157154" cy="1542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5718">
                  <a:extLst>
                    <a:ext uri="{9D8B030D-6E8A-4147-A177-3AD203B41FA5}">
                      <a16:colId xmlns:a16="http://schemas.microsoft.com/office/drawing/2014/main" val="1841028660"/>
                    </a:ext>
                  </a:extLst>
                </a:gridCol>
                <a:gridCol w="2385718">
                  <a:extLst>
                    <a:ext uri="{9D8B030D-6E8A-4147-A177-3AD203B41FA5}">
                      <a16:colId xmlns:a16="http://schemas.microsoft.com/office/drawing/2014/main" val="2477292118"/>
                    </a:ext>
                  </a:extLst>
                </a:gridCol>
                <a:gridCol w="2385718">
                  <a:extLst>
                    <a:ext uri="{9D8B030D-6E8A-4147-A177-3AD203B41FA5}">
                      <a16:colId xmlns:a16="http://schemas.microsoft.com/office/drawing/2014/main" val="3491486142"/>
                    </a:ext>
                  </a:extLst>
                </a:gridCol>
              </a:tblGrid>
              <a:tr h="7711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across</a:t>
                      </a:r>
                    </a:p>
                  </a:txBody>
                  <a:tcPr marL="161992" marR="161992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after</a:t>
                      </a:r>
                    </a:p>
                  </a:txBody>
                  <a:tcPr marL="161992" marR="161992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bread</a:t>
                      </a:r>
                    </a:p>
                  </a:txBody>
                  <a:tcPr marL="161992" marR="161992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7902154"/>
                  </a:ext>
                </a:extLst>
              </a:tr>
              <a:tr h="7711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snake</a:t>
                      </a:r>
                    </a:p>
                  </a:txBody>
                  <a:tcPr marL="161992" marR="161992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behind</a:t>
                      </a:r>
                    </a:p>
                  </a:txBody>
                  <a:tcPr marL="161992" marR="161992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church</a:t>
                      </a:r>
                    </a:p>
                  </a:txBody>
                  <a:tcPr marL="161992" marR="161992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592948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D0A896-354D-432D-87B3-4E2A2F5BD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699120"/>
              </p:ext>
            </p:extLst>
          </p:nvPr>
        </p:nvGraphicFramePr>
        <p:xfrm>
          <a:off x="1544270" y="3171190"/>
          <a:ext cx="5840968" cy="280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0484">
                  <a:extLst>
                    <a:ext uri="{9D8B030D-6E8A-4147-A177-3AD203B41FA5}">
                      <a16:colId xmlns:a16="http://schemas.microsoft.com/office/drawing/2014/main" val="1725831324"/>
                    </a:ext>
                  </a:extLst>
                </a:gridCol>
                <a:gridCol w="2920484">
                  <a:extLst>
                    <a:ext uri="{9D8B030D-6E8A-4147-A177-3AD203B41FA5}">
                      <a16:colId xmlns:a16="http://schemas.microsoft.com/office/drawing/2014/main" val="2010317011"/>
                    </a:ext>
                  </a:extLst>
                </a:gridCol>
              </a:tblGrid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Nouns</a:t>
                      </a: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Prepositions</a:t>
                      </a: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86157"/>
                  </a:ext>
                </a:extLst>
              </a:tr>
              <a:tr h="1339301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244881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6700A62F-D022-41D2-AED5-CDDC8D827206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64DE099-AFAE-4B2B-B047-99188C2B0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346925E1-3F18-41D1-AB5C-D3F57C8245A8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689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nouns and prepositions into the table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Now, write three sentences combining the nouns and prepositions.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D0A896-354D-432D-87B3-4E2A2F5BD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81771"/>
              </p:ext>
            </p:extLst>
          </p:nvPr>
        </p:nvGraphicFramePr>
        <p:xfrm>
          <a:off x="1544270" y="3171190"/>
          <a:ext cx="5840968" cy="280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0484">
                  <a:extLst>
                    <a:ext uri="{9D8B030D-6E8A-4147-A177-3AD203B41FA5}">
                      <a16:colId xmlns:a16="http://schemas.microsoft.com/office/drawing/2014/main" val="1725831324"/>
                    </a:ext>
                  </a:extLst>
                </a:gridCol>
                <a:gridCol w="2920484">
                  <a:extLst>
                    <a:ext uri="{9D8B030D-6E8A-4147-A177-3AD203B41FA5}">
                      <a16:colId xmlns:a16="http://schemas.microsoft.com/office/drawing/2014/main" val="2010317011"/>
                    </a:ext>
                  </a:extLst>
                </a:gridCol>
              </a:tblGrid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Nouns</a:t>
                      </a: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Prepositions</a:t>
                      </a: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86157"/>
                  </a:ext>
                </a:extLst>
              </a:tr>
              <a:tr h="1339301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bread</a:t>
                      </a:r>
                    </a:p>
                    <a:p>
                      <a:pPr algn="l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snake</a:t>
                      </a:r>
                    </a:p>
                    <a:p>
                      <a:pPr algn="l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church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across</a:t>
                      </a:r>
                    </a:p>
                    <a:p>
                      <a:pPr algn="l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after</a:t>
                      </a:r>
                    </a:p>
                    <a:p>
                      <a:pPr algn="l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behind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244881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CACE6E00-FDDF-4D23-A532-63BAF82323D1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3557F88-B49E-45F9-926E-C7299AE87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DF12C58D-1470-4A0A-B7E8-24BCD9616520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314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Use a different preposition to change the meaning of the sentence below.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36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Gary the goldfish swam behind his mother in the long fish tank.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212B636-6B63-4A8D-9906-6703F4ED9941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7" name="Picture 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24AE4FF-E009-489F-BC4B-BBF1EB57EB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0D5C1D4D-CA5D-492C-B50D-98646BA4B427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86144f90-c7b6-48d0-aae5-f5e9e48cc3df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72F8FD-F8C6-4A72-9C85-6E8B8BEE3C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408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What is a Preposition? PowerPoint Presentation</dc:title>
  <dc:creator>Ashleigh Sobol</dc:creator>
  <cp:lastModifiedBy>Mr and Mrs Smout</cp:lastModifiedBy>
  <cp:revision>5</cp:revision>
  <dcterms:created xsi:type="dcterms:W3CDTF">2018-03-17T10:08:43Z</dcterms:created>
  <dcterms:modified xsi:type="dcterms:W3CDTF">2022-02-18T12:46:36Z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