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 id="2147483967" r:id="rId2"/>
    <p:sldMasterId id="2147483979" r:id="rId3"/>
    <p:sldMasterId id="2147483987" r:id="rId4"/>
    <p:sldMasterId id="2147483989" r:id="rId5"/>
  </p:sldMasterIdLst>
  <p:notesMasterIdLst>
    <p:notesMasterId r:id="rId26"/>
  </p:notesMasterIdLst>
  <p:handoutMasterIdLst>
    <p:handoutMasterId r:id="rId27"/>
  </p:handoutMasterIdLst>
  <p:sldIdLst>
    <p:sldId id="324" r:id="rId6"/>
    <p:sldId id="389" r:id="rId7"/>
    <p:sldId id="374" r:id="rId8"/>
    <p:sldId id="375" r:id="rId9"/>
    <p:sldId id="376" r:id="rId10"/>
    <p:sldId id="377" r:id="rId11"/>
    <p:sldId id="378" r:id="rId12"/>
    <p:sldId id="379" r:id="rId13"/>
    <p:sldId id="380" r:id="rId14"/>
    <p:sldId id="381" r:id="rId15"/>
    <p:sldId id="382" r:id="rId16"/>
    <p:sldId id="383" r:id="rId17"/>
    <p:sldId id="386" r:id="rId18"/>
    <p:sldId id="384" r:id="rId19"/>
    <p:sldId id="385" r:id="rId20"/>
    <p:sldId id="373" r:id="rId21"/>
    <p:sldId id="387" r:id="rId22"/>
    <p:sldId id="388" r:id="rId23"/>
    <p:sldId id="372" r:id="rId24"/>
    <p:sldId id="363" r:id="rId25"/>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2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2CC"/>
    <a:srgbClr val="82CBDD"/>
    <a:srgbClr val="FFFFFF"/>
    <a:srgbClr val="E9C773"/>
    <a:srgbClr val="7F6114"/>
    <a:srgbClr val="8CB8CB"/>
    <a:srgbClr val="816214"/>
    <a:srgbClr val="51A14F"/>
    <a:srgbClr val="C8E2E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6349" autoAdjust="0"/>
  </p:normalViewPr>
  <p:slideViewPr>
    <p:cSldViewPr snapToGrid="0">
      <p:cViewPr varScale="1">
        <p:scale>
          <a:sx n="77" d="100"/>
          <a:sy n="77" d="100"/>
        </p:scale>
        <p:origin x="888" y="56"/>
      </p:cViewPr>
      <p:guideLst>
        <p:guide pos="2880"/>
        <p:guide orient="horz" pos="2259"/>
      </p:guideLst>
    </p:cSldViewPr>
  </p:slideViewPr>
  <p:notesTextViewPr>
    <p:cViewPr>
      <p:scale>
        <a:sx n="3" d="2"/>
        <a:sy n="3" d="2"/>
      </p:scale>
      <p:origin x="0" y="0"/>
    </p:cViewPr>
  </p:notesTextViewPr>
  <p:notesViewPr>
    <p:cSldViewPr snapToGrid="0">
      <p:cViewPr>
        <p:scale>
          <a:sx n="125" d="100"/>
          <a:sy n="125" d="100"/>
        </p:scale>
        <p:origin x="2076" y="-12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3/5/2022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3/5/2022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54.w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two colours have the same area. Is this true or false?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4278864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mn-lt"/>
                <a:ea typeface="+mn-ea"/>
                <a:cs typeface="+mn-cs"/>
              </a:rPr>
              <a:t>Equal parts of the whole do not have to look the same.</a:t>
            </a: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253783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fraction of the whole square is green/red/light blue/yellow?</a:t>
            </a:r>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2548371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fraction of the square is red?</a:t>
            </a:r>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35537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2623327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314296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kern="1200" dirty="0">
                <a:solidFill>
                  <a:schemeClr val="tx1"/>
                </a:solidFill>
                <a:effectLst/>
                <a:latin typeface="+mn-lt"/>
                <a:ea typeface="+mn-ea"/>
                <a:cs typeface="+mn-cs"/>
              </a:rPr>
              <a:t>The whole has been divided into four equal parts.</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One equal part is shaded, so each equal part is one-quarter of the whole.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59554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4354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254548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95514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3186025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133061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398418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Is there more or less liquid in each glass? </a:t>
                </a:r>
              </a:p>
              <a:p>
                <a:r>
                  <a:rPr lang="en-GB" sz="1200" i="1" kern="1200" dirty="0">
                    <a:solidFill>
                      <a:schemeClr val="tx1"/>
                    </a:solidFill>
                    <a:effectLst/>
                    <a:latin typeface="+mn-lt"/>
                    <a:ea typeface="+mn-ea"/>
                    <a:cs typeface="+mn-cs"/>
                  </a:rPr>
                  <a:t>Approximately what fraction of each glass is filled? </a:t>
                </a:r>
              </a:p>
              <a:p>
                <a:r>
                  <a:rPr lang="en-GB" sz="1200" i="1" kern="1200" dirty="0">
                    <a:solidFill>
                      <a:schemeClr val="tx1"/>
                    </a:solidFill>
                    <a:effectLst/>
                    <a:latin typeface="+mn-lt"/>
                    <a:ea typeface="+mn-ea"/>
                    <a:cs typeface="+mn-cs"/>
                  </a:rPr>
                  <a:t>(Each glass is the same: 100 ml or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full.)</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Is there more or less liquid in each glass? Approximately what fraction of each glass is filled? (Each glass is 100ml or </a:t>
                </a:r>
                <a:r>
                  <a:rPr lang="en-GB" sz="1200" i="0" kern="1200">
                    <a:solidFill>
                      <a:schemeClr val="tx1"/>
                    </a:solidFill>
                    <a:effectLst/>
                    <a:latin typeface="Cambria Math" panose="02040503050406030204" pitchFamily="18" charset="0"/>
                    <a:ea typeface="+mn-ea"/>
                    <a:cs typeface="+mn-cs"/>
                  </a:rPr>
                  <a:t>1/</a:t>
                </a:r>
                <a:r>
                  <a:rPr lang="en-GB" sz="1200" b="0" i="0" kern="1200">
                    <a:solidFill>
                      <a:schemeClr val="tx1"/>
                    </a:solidFill>
                    <a:effectLst/>
                    <a:latin typeface="Cambria Math" panose="02040503050406030204" pitchFamily="18" charset="0"/>
                    <a:ea typeface="+mn-ea"/>
                    <a:cs typeface="+mn-cs"/>
                  </a:rPr>
                  <a:t>3</a:t>
                </a:r>
                <a:r>
                  <a:rPr lang="en-GB" sz="1200" i="1" kern="1200" dirty="0">
                    <a:solidFill>
                      <a:schemeClr val="tx1"/>
                    </a:solidFill>
                    <a:effectLst/>
                    <a:latin typeface="+mn-lt"/>
                    <a:ea typeface="+mn-ea"/>
                    <a:cs typeface="+mn-cs"/>
                  </a:rPr>
                  <a:t> full.)</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graphicFrame>
        <p:nvGraphicFramePr>
          <p:cNvPr id="5" name="Object 4">
            <a:extLst>
              <a:ext uri="{FF2B5EF4-FFF2-40B4-BE49-F238E27FC236}">
                <a16:creationId xmlns:a16="http://schemas.microsoft.com/office/drawing/2014/main" id="{92635E07-759E-4D98-8013-4A4F4502CDFA}"/>
              </a:ext>
            </a:extLst>
          </p:cNvPr>
          <p:cNvGraphicFramePr>
            <a:graphicFrameLocks noChangeAspect="1"/>
          </p:cNvGraphicFramePr>
          <p:nvPr/>
        </p:nvGraphicFramePr>
        <p:xfrm>
          <a:off x="3321050" y="4292600"/>
          <a:ext cx="215900" cy="558800"/>
        </p:xfrm>
        <a:graphic>
          <a:graphicData uri="http://schemas.openxmlformats.org/presentationml/2006/ole">
            <mc:AlternateContent xmlns:mc="http://schemas.openxmlformats.org/markup-compatibility/2006">
              <mc:Choice xmlns:v="urn:schemas-microsoft-com:vml" Requires="v">
                <p:oleObj name="Equation" r:id="rId3" imgW="215640" imgH="558720" progId="Equation.DSMT4">
                  <p:embed/>
                </p:oleObj>
              </mc:Choice>
              <mc:Fallback>
                <p:oleObj name="Equation" r:id="rId3" imgW="215640" imgH="558720" progId="Equation.DSMT4">
                  <p:embed/>
                  <p:pic>
                    <p:nvPicPr>
                      <p:cNvPr id="5" name="Object 4">
                        <a:extLst>
                          <a:ext uri="{FF2B5EF4-FFF2-40B4-BE49-F238E27FC236}">
                            <a16:creationId xmlns:a16="http://schemas.microsoft.com/office/drawing/2014/main" id="{92635E07-759E-4D98-8013-4A4F4502CDFA}"/>
                          </a:ext>
                        </a:extLst>
                      </p:cNvPr>
                      <p:cNvPicPr/>
                      <p:nvPr/>
                    </p:nvPicPr>
                    <p:blipFill>
                      <a:blip r:embed="rId4"/>
                      <a:stretch>
                        <a:fillRect/>
                      </a:stretch>
                    </p:blipFill>
                    <p:spPr>
                      <a:xfrm>
                        <a:off x="3321050" y="4292600"/>
                        <a:ext cx="215900" cy="5588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B2F01F0-A552-49E1-8D8C-4B164024F5EA}"/>
              </a:ext>
            </a:extLst>
          </p:cNvPr>
          <p:cNvGraphicFramePr>
            <a:graphicFrameLocks noChangeAspect="1"/>
          </p:cNvGraphicFramePr>
          <p:nvPr/>
        </p:nvGraphicFramePr>
        <p:xfrm>
          <a:off x="3321050" y="4292600"/>
          <a:ext cx="215900" cy="558800"/>
        </p:xfrm>
        <a:graphic>
          <a:graphicData uri="http://schemas.openxmlformats.org/presentationml/2006/ole">
            <mc:AlternateContent xmlns:mc="http://schemas.openxmlformats.org/markup-compatibility/2006">
              <mc:Choice xmlns:v="urn:schemas-microsoft-com:vml" Requires="v">
                <p:oleObj name="Equation" r:id="rId5" imgW="215640" imgH="558720" progId="Equation.DSMT4">
                  <p:embed/>
                </p:oleObj>
              </mc:Choice>
              <mc:Fallback>
                <p:oleObj name="Equation" r:id="rId5" imgW="215640" imgH="558720" progId="Equation.DSMT4">
                  <p:embed/>
                  <p:pic>
                    <p:nvPicPr>
                      <p:cNvPr id="6" name="Object 5">
                        <a:extLst>
                          <a:ext uri="{FF2B5EF4-FFF2-40B4-BE49-F238E27FC236}">
                            <a16:creationId xmlns:a16="http://schemas.microsoft.com/office/drawing/2014/main" id="{8B2F01F0-A552-49E1-8D8C-4B164024F5EA}"/>
                          </a:ext>
                        </a:extLst>
                      </p:cNvPr>
                      <p:cNvPicPr/>
                      <p:nvPr/>
                    </p:nvPicPr>
                    <p:blipFill>
                      <a:blip r:embed="rId4"/>
                      <a:stretch>
                        <a:fillRect/>
                      </a:stretch>
                    </p:blipFill>
                    <p:spPr>
                      <a:xfrm>
                        <a:off x="3321050" y="4292600"/>
                        <a:ext cx="215900" cy="558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E96EBAD-A6B8-4797-BA4D-32D594DFEDD4}"/>
              </a:ext>
            </a:extLst>
          </p:cNvPr>
          <p:cNvGraphicFramePr>
            <a:graphicFrameLocks noChangeAspect="1"/>
          </p:cNvGraphicFramePr>
          <p:nvPr/>
        </p:nvGraphicFramePr>
        <p:xfrm>
          <a:off x="3321050" y="4292600"/>
          <a:ext cx="215900" cy="558800"/>
        </p:xfrm>
        <a:graphic>
          <a:graphicData uri="http://schemas.openxmlformats.org/presentationml/2006/ole">
            <mc:AlternateContent xmlns:mc="http://schemas.openxmlformats.org/markup-compatibility/2006">
              <mc:Choice xmlns:v="urn:schemas-microsoft-com:vml" Requires="v">
                <p:oleObj name="Equation" r:id="rId6" imgW="215640" imgH="558720" progId="Equation.DSMT4">
                  <p:embed/>
                </p:oleObj>
              </mc:Choice>
              <mc:Fallback>
                <p:oleObj name="Equation" r:id="rId6" imgW="215640" imgH="558720" progId="Equation.DSMT4">
                  <p:embed/>
                  <p:pic>
                    <p:nvPicPr>
                      <p:cNvPr id="7" name="Object 6">
                        <a:extLst>
                          <a:ext uri="{FF2B5EF4-FFF2-40B4-BE49-F238E27FC236}">
                            <a16:creationId xmlns:a16="http://schemas.microsoft.com/office/drawing/2014/main" id="{0E96EBAD-A6B8-4797-BA4D-32D594DFEDD4}"/>
                          </a:ext>
                        </a:extLst>
                      </p:cNvPr>
                      <p:cNvPicPr/>
                      <p:nvPr/>
                    </p:nvPicPr>
                    <p:blipFill>
                      <a:blip r:embed="rId4"/>
                      <a:stretch>
                        <a:fillRect/>
                      </a:stretch>
                    </p:blipFill>
                    <p:spPr>
                      <a:xfrm>
                        <a:off x="3321050" y="4292600"/>
                        <a:ext cx="215900" cy="558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41E7326-E64F-4C63-B5A7-0CEDB3064767}"/>
              </a:ext>
            </a:extLst>
          </p:cNvPr>
          <p:cNvGraphicFramePr>
            <a:graphicFrameLocks noChangeAspect="1"/>
          </p:cNvGraphicFramePr>
          <p:nvPr/>
        </p:nvGraphicFramePr>
        <p:xfrm>
          <a:off x="3321050" y="4292600"/>
          <a:ext cx="215900" cy="558800"/>
        </p:xfrm>
        <a:graphic>
          <a:graphicData uri="http://schemas.openxmlformats.org/presentationml/2006/ole">
            <mc:AlternateContent xmlns:mc="http://schemas.openxmlformats.org/markup-compatibility/2006">
              <mc:Choice xmlns:v="urn:schemas-microsoft-com:vml" Requires="v">
                <p:oleObj name="Equation" r:id="rId7" imgW="215640" imgH="558720" progId="Equation.DSMT4">
                  <p:embed/>
                </p:oleObj>
              </mc:Choice>
              <mc:Fallback>
                <p:oleObj name="Equation" r:id="rId7" imgW="215640" imgH="558720" progId="Equation.DSMT4">
                  <p:embed/>
                  <p:pic>
                    <p:nvPicPr>
                      <p:cNvPr id="8" name="Object 7">
                        <a:extLst>
                          <a:ext uri="{FF2B5EF4-FFF2-40B4-BE49-F238E27FC236}">
                            <a16:creationId xmlns:a16="http://schemas.microsoft.com/office/drawing/2014/main" id="{441E7326-E64F-4C63-B5A7-0CEDB3064767}"/>
                          </a:ext>
                        </a:extLst>
                      </p:cNvPr>
                      <p:cNvPicPr/>
                      <p:nvPr/>
                    </p:nvPicPr>
                    <p:blipFill>
                      <a:blip r:embed="rId4"/>
                      <a:stretch>
                        <a:fillRect/>
                      </a:stretch>
                    </p:blipFill>
                    <p:spPr>
                      <a:xfrm>
                        <a:off x="3321050" y="4292600"/>
                        <a:ext cx="215900" cy="558800"/>
                      </a:xfrm>
                      <a:prstGeom prst="rect">
                        <a:avLst/>
                      </a:prstGeom>
                    </p:spPr>
                  </p:pic>
                </p:oleObj>
              </mc:Fallback>
            </mc:AlternateContent>
          </a:graphicData>
        </a:graphic>
      </p:graphicFrame>
    </p:spTree>
    <p:extLst>
      <p:ext uri="{BB962C8B-B14F-4D97-AF65-F5344CB8AC3E}">
        <p14:creationId xmlns:p14="http://schemas.microsoft.com/office/powerpoint/2010/main" val="264691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EFFB-A119-4B41-8600-686DC5120B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0F9FD3-F919-4275-9410-4F21A6D6E23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B20E3A-10F8-41BE-9615-692D76D268A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47A944-F8CF-43E9-A393-B26BD0C96E8C}"/>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87E57BEB-163E-4CB8-8755-994AECD1C947}"/>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9748D9F-0703-4E72-BFB2-933B4D322783}"/>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059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176F-0096-4A1D-8107-DA1CBF4D954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8FC73A-ED47-4395-BC9D-3875F9CAE5D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F8804-CE7E-4823-B4A7-959ED0B41C2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D51C4-912F-4319-AE8F-101B4CAADC93}"/>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867A0-0261-4A9B-99DD-73198A01F82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E18E22-BDB1-4526-8F21-EEE811BE7C7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335339BC-6F93-422D-BC21-7B28CFC65D2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F3E4408B-E64D-4563-B5B7-25566DA8D352}"/>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6255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427F-6388-4A90-96DC-A545B357D7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28C066-A7D8-44F9-8D38-C312D96AF4F8}"/>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7E24CFC4-4C4F-410B-830D-3F8304A42DFE}"/>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54DBACFF-DC6F-4612-B482-E69D2BC8C398}"/>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9434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608A7-FDC2-46C3-895F-127F5CD0F6E4}"/>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9405F37F-B337-4443-8357-F516A14E6F62}"/>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91321D86-0313-4FA3-8D7A-63890E22230F}"/>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4250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7C95-B27C-4797-BBA6-A45F100AFEB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06095A-0BAA-40ED-A5D5-97C6159B2B2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AB6594-B1E4-417B-86C0-E4B8BB656CA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AE906-D1B9-4007-9B5B-2BEAB34A275C}"/>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E26917C-508D-45F7-AE02-A9C35E0AFC0C}"/>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D0D8260-A969-4E5A-89BA-4515B5969E1C}"/>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0037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38B7-1474-44EA-9B33-1FE73F22836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E14C7A-87A2-4198-8E18-38692E03A0A8}"/>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BE23DE-0D14-420B-8432-A1763E9FBD1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0374C-CE78-47A9-BB47-CB854B382DB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9857B284-ACFC-4792-BF27-80460D53666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48C5B4BE-2BF8-4250-95B2-087267E23F82}"/>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547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B74D1-B07E-4C3E-B8CD-6A8B9AD894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8F4D25-928F-47D7-9219-3E1E5D42A4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C89AC-5F16-473B-9C7B-53665B56452D}"/>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F566F1E-41C5-4B66-A597-C143991E087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ECB27A2-4807-4878-8B24-CD7D7C19EEC4}"/>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3500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0E3030-8950-4D49-BD39-9B3DC83BF9F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5A4148-64F2-4E62-9FF8-79FADA4CB34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7A84C-598F-4C57-9401-A67E05DFD99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09530982-C60C-4320-B126-F5DABFC28FB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4218871-4151-49C7-88F7-2F564560DF7A}"/>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728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latin typeface="Myriad Pro" charset="0"/>
                <a:hlinkClick r:id="rId8"/>
              </a:rPr>
              <a:t>www.ncetm.org.uk/masterypd</a:t>
            </a:r>
            <a:br>
              <a:rPr lang="en-US" sz="1500" dirty="0">
                <a:solidFill>
                  <a:srgbClr val="00628C"/>
                </a:solidFill>
                <a:latin typeface="Myriad Pro" charset="0"/>
              </a:rPr>
            </a:br>
            <a:r>
              <a:rPr lang="en-US" sz="1500" dirty="0">
                <a:solidFill>
                  <a:srgbClr val="00628C"/>
                </a:solidFill>
                <a:latin typeface="Myriad Pro" charset="0"/>
              </a:rPr>
              <a:t>© Crown Copyright 2019</a:t>
            </a:r>
            <a:br>
              <a:rPr lang="en-US" sz="1500" dirty="0">
                <a:solidFill>
                  <a:srgbClr val="00628C"/>
                </a:solidFill>
                <a:latin typeface="Myriad Pro" charset="0"/>
              </a:rPr>
            </a:br>
            <a:r>
              <a:rPr lang="en-US" sz="1500" dirty="0">
                <a:solidFill>
                  <a:srgbClr val="FFFFFF">
                    <a:lumMod val="50000"/>
                  </a:srgbClr>
                </a:solidFill>
                <a:latin typeface="Myriad Pro" charset="0"/>
              </a:rPr>
              <a:t>2019 pilot</a:t>
            </a:r>
            <a:endParaRPr lang="en-US" sz="1500" dirty="0">
              <a:solidFill>
                <a:srgbClr val="00628C"/>
              </a:solidFill>
              <a:latin typeface="Myriad Pro" charset="0"/>
            </a:endParaRPr>
          </a:p>
        </p:txBody>
      </p:sp>
    </p:spTree>
    <p:extLst>
      <p:ext uri="{BB962C8B-B14F-4D97-AF65-F5344CB8AC3E}">
        <p14:creationId xmlns:p14="http://schemas.microsoft.com/office/powerpoint/2010/main" val="191146737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Font typeface="Arial" charset="0"/>
              <a:buNone/>
            </a:pPr>
            <a:r>
              <a:rPr lang="en-GB" sz="2400" dirty="0">
                <a:solidFill>
                  <a:srgbClr val="000000"/>
                </a:solidFill>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a:buFont typeface="Arial" charset="0"/>
              <a:buNone/>
            </a:pPr>
            <a:endParaRPr lang="en-GB" sz="2400" dirty="0">
              <a:solidFill>
                <a:srgbClr val="000000"/>
              </a:solidFill>
              <a:latin typeface="Myriad Pro" charset="0"/>
              <a:ea typeface="Myriad Pro" charset="0"/>
              <a:cs typeface="Myriad Pro" charset="0"/>
            </a:endParaRPr>
          </a:p>
          <a:p>
            <a:pPr>
              <a:buFont typeface="Arial" charset="0"/>
              <a:buNone/>
            </a:pPr>
            <a:r>
              <a:rPr lang="en-GB" sz="2400" dirty="0">
                <a:solidFill>
                  <a:srgbClr val="000000"/>
                </a:solidFill>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rgbClr val="FFFFFF">
                    <a:lumMod val="50000"/>
                  </a:srgbClr>
                </a:solidFill>
                <a:latin typeface="Myriad Pro" charset="0"/>
              </a:rPr>
              <a:t>2019 pilot</a:t>
            </a:r>
          </a:p>
        </p:txBody>
      </p:sp>
    </p:spTree>
    <p:extLst>
      <p:ext uri="{BB962C8B-B14F-4D97-AF65-F5344CB8AC3E}">
        <p14:creationId xmlns:p14="http://schemas.microsoft.com/office/powerpoint/2010/main" val="312825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endParaRPr lang="en-US" dirty="0">
              <a:solidFill>
                <a:srgbClr val="00628C"/>
              </a:solidFill>
            </a:endParaRPr>
          </a:p>
        </p:txBody>
      </p:sp>
    </p:spTree>
    <p:extLst>
      <p:ext uri="{BB962C8B-B14F-4D97-AF65-F5344CB8AC3E}">
        <p14:creationId xmlns:p14="http://schemas.microsoft.com/office/powerpoint/2010/main" val="3300400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569060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3599754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40F36-338B-4A04-A3C9-C74DBC6591D6}" type="datetimeFigureOut">
              <a:rPr lang="en-GB" smtClean="0">
                <a:solidFill>
                  <a:srgbClr val="000000"/>
                </a:solidFill>
              </a:rPr>
              <a:pPr/>
              <a:t>05/03/2022</a:t>
            </a:fld>
            <a:endParaRPr lang="en-GB">
              <a:solidFill>
                <a:srgbClr val="000000"/>
              </a:solidFill>
            </a:endParaRPr>
          </a:p>
        </p:txBody>
      </p:sp>
      <p:sp>
        <p:nvSpPr>
          <p:cNvPr id="3" name="Footer Placeholder 2"/>
          <p:cNvSpPr>
            <a:spLocks noGrp="1"/>
          </p:cNvSpPr>
          <p:nvPr>
            <p:ph type="ftr" sz="quarter" idx="11"/>
          </p:nvPr>
        </p:nvSpPr>
        <p:spPr/>
        <p:txBody>
          <a:bodyPr/>
          <a:lstStyle/>
          <a:p>
            <a:endParaRPr lang="en-GB">
              <a:solidFill>
                <a:srgbClr val="000000"/>
              </a:solidFill>
            </a:endParaRPr>
          </a:p>
        </p:txBody>
      </p:sp>
      <p:sp>
        <p:nvSpPr>
          <p:cNvPr id="4" name="Slide Number Placeholder 3"/>
          <p:cNvSpPr>
            <a:spLocks noGrp="1"/>
          </p:cNvSpPr>
          <p:nvPr>
            <p:ph type="sldNum" sz="quarter" idx="12"/>
          </p:nvPr>
        </p:nvSpPr>
        <p:spPr/>
        <p:txBody>
          <a:bodyPr/>
          <a:lstStyle/>
          <a:p>
            <a:fld id="{0780AD68-1779-4486-98B5-27B3EB52744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89119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989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759" y="-157162"/>
            <a:ext cx="9171517"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457195" y="473825"/>
            <a:ext cx="4168016" cy="230832"/>
          </a:xfrm>
          <a:prstGeom prst="rect">
            <a:avLst/>
          </a:prstGeom>
          <a:noFill/>
        </p:spPr>
        <p:txBody>
          <a:bodyPr wrap="square" rtlCol="0">
            <a:spAutoFit/>
          </a:bodyPr>
          <a:lstStyle/>
          <a:p>
            <a:pPr>
              <a:buNone/>
            </a:pPr>
            <a:r>
              <a:rPr lang="en-GB" sz="9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963863" y="58326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457195" y="707821"/>
            <a:ext cx="4629150" cy="219291"/>
          </a:xfrm>
          <a:prstGeom prst="rect">
            <a:avLst/>
          </a:prstGeom>
          <a:noFill/>
        </p:spPr>
        <p:txBody>
          <a:bodyPr wrap="square">
            <a:spAutoFit/>
          </a:bodyPr>
          <a:lstStyle/>
          <a:p>
            <a:r>
              <a:rPr lang="en-GB" sz="825"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825"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524951" y="5435709"/>
            <a:ext cx="1470104" cy="230832"/>
          </a:xfrm>
          <a:prstGeom prst="rect">
            <a:avLst/>
          </a:prstGeom>
          <a:noFill/>
        </p:spPr>
        <p:txBody>
          <a:bodyPr wrap="square" rtlCol="0">
            <a:spAutoFit/>
          </a:bodyPr>
          <a:lstStyle/>
          <a:p>
            <a:pPr>
              <a:buNone/>
            </a:pPr>
            <a:r>
              <a:rPr lang="en-GB" sz="900" b="1" noProof="0" dirty="0">
                <a:solidFill>
                  <a:schemeClr val="bg1"/>
                </a:solidFill>
                <a:latin typeface="Arial" panose="020B0604020202020204" pitchFamily="34" charset="0"/>
                <a:cs typeface="Arial" panose="020B0604020202020204" pitchFamily="34" charset="0"/>
              </a:rPr>
              <a:t>Summer 2021</a:t>
            </a:r>
            <a:endParaRPr lang="en-GB"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416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677147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683395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445506" y="1097547"/>
          <a:ext cx="8355122" cy="1978162"/>
        </p:xfrm>
        <a:graphic>
          <a:graphicData uri="http://schemas.openxmlformats.org/drawingml/2006/table">
            <a:tbl>
              <a:tblPr firstRow="1" bandRow="1">
                <a:tableStyleId>{5C22544A-7EE6-4342-B048-85BDC9FD1C3A}</a:tableStyleId>
              </a:tblPr>
              <a:tblGrid>
                <a:gridCol w="835512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marL="68580" marR="68580"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marL="68580" marR="68580"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523702" y="1789114"/>
            <a:ext cx="7990458"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523702" y="1189038"/>
            <a:ext cx="7990458"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445506" y="3486801"/>
            <a:ext cx="8355121" cy="832279"/>
          </a:xfrm>
          <a:prstGeom prst="rect">
            <a:avLst/>
          </a:prstGeom>
          <a:noFill/>
        </p:spPr>
        <p:txBody>
          <a:bodyPr wrap="square">
            <a:spAutoFit/>
          </a:bodyPr>
          <a:lstStyle/>
          <a:p>
            <a:pPr marL="0" marR="0" lvl="0" indent="0" algn="l" defTabSz="685800" rtl="0" eaLnBrk="0" fontAlgn="base" latinLnBrk="0" hangingPunct="0">
              <a:lnSpc>
                <a:spcPct val="120000"/>
              </a:lnSpc>
              <a:spcBef>
                <a:spcPts val="338"/>
              </a:spcBef>
              <a:spcAft>
                <a:spcPts val="338"/>
              </a:spcAft>
              <a:buClr>
                <a:srgbClr val="585858"/>
              </a:buClr>
              <a:buSzTx/>
              <a:buFont typeface="Arial" panose="020B0604020202020204" pitchFamily="34" charset="0"/>
              <a:buNone/>
              <a:tabLst/>
              <a:defRPr/>
            </a:pPr>
            <a:r>
              <a:rPr kumimoji="0" lang="en-GB" sz="21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sz="2100"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445294" y="233363"/>
            <a:ext cx="8355806"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684456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45507" y="246063"/>
            <a:ext cx="8355122" cy="426170"/>
          </a:xfrm>
          <a:prstGeom prst="rect">
            <a:avLst/>
          </a:prstGeom>
        </p:spPr>
        <p:txBody>
          <a:bodyPr>
            <a:normAutofit/>
          </a:bodyPr>
          <a:lstStyle>
            <a:lvl1pPr algn="l">
              <a:defRPr sz="1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0" y="6356351"/>
            <a:ext cx="9143999" cy="365125"/>
          </a:xfrm>
        </p:spPr>
        <p:txBody>
          <a:bodyPr/>
          <a:lstStyle>
            <a:lvl1pPr>
              <a:defRPr sz="825">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445507" y="1039019"/>
            <a:ext cx="2546747"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2688384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endParaRPr lang="en-US" dirty="0">
              <a:solidFill>
                <a:srgbClr val="00628C"/>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136" y="-157162"/>
            <a:ext cx="9171517"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963863" y="58326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457195" y="1737535"/>
            <a:ext cx="4665732" cy="323165"/>
          </a:xfrm>
          <a:prstGeom prst="rect">
            <a:avLst/>
          </a:prstGeom>
          <a:noFill/>
        </p:spPr>
        <p:txBody>
          <a:bodyPr wrap="square" rtlCol="0">
            <a:spAutoFit/>
          </a:bodyPr>
          <a:lstStyle/>
          <a:p>
            <a:pPr>
              <a:buNone/>
            </a:pPr>
            <a:r>
              <a:rPr lang="en-GB" sz="1500" b="1" noProof="0" dirty="0">
                <a:solidFill>
                  <a:schemeClr val="bg1"/>
                </a:solidFill>
                <a:latin typeface="Arial" panose="020B0604020202020204" pitchFamily="34" charset="0"/>
                <a:cs typeface="Arial" panose="020B0604020202020204" pitchFamily="34" charset="0"/>
              </a:rPr>
              <a:t>ncetm.org.uk</a:t>
            </a:r>
            <a:endParaRPr lang="en-GB" sz="15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963863" y="583269"/>
            <a:ext cx="0" cy="877824"/>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524951" y="5435709"/>
            <a:ext cx="1470104" cy="230832"/>
          </a:xfrm>
          <a:prstGeom prst="rect">
            <a:avLst/>
          </a:prstGeom>
          <a:noFill/>
        </p:spPr>
        <p:txBody>
          <a:bodyPr wrap="square" rtlCol="0">
            <a:spAutoFit/>
          </a:bodyPr>
          <a:lstStyle/>
          <a:p>
            <a:pPr>
              <a:buNone/>
            </a:pPr>
            <a:r>
              <a:rPr lang="en-GB" sz="900" b="1" noProof="0" dirty="0">
                <a:solidFill>
                  <a:schemeClr val="bg1"/>
                </a:solidFill>
                <a:latin typeface="Arial" panose="020B0604020202020204" pitchFamily="34" charset="0"/>
                <a:cs typeface="Arial" panose="020B0604020202020204" pitchFamily="34" charset="0"/>
              </a:rPr>
              <a:t>Summer 2021</a:t>
            </a:r>
            <a:endParaRPr lang="en-GB" sz="9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457195" y="481364"/>
            <a:ext cx="4168016" cy="230832"/>
          </a:xfrm>
          <a:prstGeom prst="rect">
            <a:avLst/>
          </a:prstGeom>
          <a:noFill/>
        </p:spPr>
        <p:txBody>
          <a:bodyPr wrap="square" rtlCol="0">
            <a:spAutoFit/>
          </a:bodyPr>
          <a:lstStyle/>
          <a:p>
            <a:pPr>
              <a:buNone/>
            </a:pPr>
            <a:r>
              <a:rPr lang="en-GB" sz="9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457195" y="705835"/>
            <a:ext cx="4629150" cy="219291"/>
          </a:xfrm>
          <a:prstGeom prst="rect">
            <a:avLst/>
          </a:prstGeom>
          <a:noFill/>
        </p:spPr>
        <p:txBody>
          <a:bodyPr wrap="square">
            <a:spAutoFit/>
          </a:bodyPr>
          <a:lstStyle/>
          <a:p>
            <a:r>
              <a:rPr lang="en-GB" sz="825"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825"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6493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9144000" cy="6858000"/>
          </a:xfrm>
          <a:prstGeom prst="rect">
            <a:avLst/>
          </a:prstGeom>
        </p:spPr>
      </p:pic>
      <p:sp>
        <p:nvSpPr>
          <p:cNvPr id="2" name="Title 1"/>
          <p:cNvSpPr>
            <a:spLocks noGrp="1"/>
          </p:cNvSpPr>
          <p:nvPr>
            <p:ph type="title"/>
          </p:nvPr>
        </p:nvSpPr>
        <p:spPr>
          <a:xfrm>
            <a:off x="450776" y="430660"/>
            <a:ext cx="8229600" cy="982117"/>
          </a:xfrm>
          <a:prstGeom prst="rect">
            <a:avLst/>
          </a:prstGeom>
        </p:spPr>
        <p:txBody>
          <a:bodyPr anchor="t">
            <a:normAutofit/>
          </a:bodyPr>
          <a:lstStyle>
            <a:lvl1pPr>
              <a:defRPr sz="2025">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defRPr>
                <a:solidFill>
                  <a:srgbClr val="585858"/>
                </a:solidFill>
              </a:defRPr>
            </a:lvl1pPr>
            <a:lvl2pPr marL="417899" indent="-160731">
              <a:buClr>
                <a:srgbClr val="000000"/>
              </a:buClr>
              <a:buFont typeface="Arial" panose="020B0604020202020204" pitchFamily="34" charset="0"/>
              <a:buChar char="•"/>
              <a:defRPr>
                <a:solidFill>
                  <a:srgbClr val="585858"/>
                </a:solidFill>
              </a:defRPr>
            </a:lvl2pPr>
            <a:lvl3pPr marL="642921" indent="-128585">
              <a:buClr>
                <a:srgbClr val="000000"/>
              </a:buClr>
              <a:buFont typeface="Arial" panose="020B0604020202020204" pitchFamily="34" charset="0"/>
              <a:buChar char="•"/>
              <a:defRPr>
                <a:solidFill>
                  <a:srgbClr val="585858"/>
                </a:solidFill>
              </a:defRPr>
            </a:lvl3pPr>
            <a:lvl4pPr marL="900090" indent="-128585">
              <a:buClr>
                <a:srgbClr val="000000"/>
              </a:buClr>
              <a:buFont typeface="Arial" panose="020B0604020202020204" pitchFamily="34" charset="0"/>
              <a:buChar char="•"/>
              <a:defRPr>
                <a:solidFill>
                  <a:srgbClr val="585858"/>
                </a:solidFill>
              </a:defRPr>
            </a:lvl4pPr>
            <a:lvl5pPr marL="1157259" indent="-128585">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628650" y="6356351"/>
            <a:ext cx="20574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825">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6457950" y="6356351"/>
            <a:ext cx="20574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638315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9144000" cy="594000"/>
          </a:xfrm>
          <a:prstGeom prst="rect">
            <a:avLst/>
          </a:prstGeom>
          <a:solidFill>
            <a:srgbClr val="347574"/>
          </a:solidFill>
          <a:ln>
            <a:noFill/>
          </a:ln>
        </p:spPr>
        <p:txBody>
          <a:bodyPr vert="horz" wrap="square" lIns="135000" tIns="34290" rIns="135000" bIns="3429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sz="1800"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45506" y="464400"/>
            <a:ext cx="8446974" cy="426170"/>
          </a:xfrm>
        </p:spPr>
        <p:txBody>
          <a:bodyPr/>
          <a:lstStyle>
            <a:lvl1pPr algn="l">
              <a:defRPr sz="15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13301" y="5842800"/>
            <a:ext cx="487328"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391500" y="6237313"/>
            <a:ext cx="832128" cy="207749"/>
          </a:xfrm>
          <a:prstGeom prst="rect">
            <a:avLst/>
          </a:prstGeom>
          <a:noFill/>
        </p:spPr>
        <p:txBody>
          <a:bodyPr wrap="square" rtlCol="0">
            <a:spAutoFit/>
          </a:bodyPr>
          <a:lstStyle/>
          <a:p>
            <a:pPr>
              <a:buNone/>
            </a:pPr>
            <a:r>
              <a:rPr lang="en-GB" sz="750" b="1" dirty="0">
                <a:solidFill>
                  <a:srgbClr val="585858"/>
                </a:solidFill>
              </a:rPr>
              <a:t>ncetm.org.uk</a:t>
            </a:r>
          </a:p>
        </p:txBody>
      </p:sp>
    </p:spTree>
    <p:extLst>
      <p:ext uri="{BB962C8B-B14F-4D97-AF65-F5344CB8AC3E}">
        <p14:creationId xmlns:p14="http://schemas.microsoft.com/office/powerpoint/2010/main" val="2409261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40F36-338B-4A04-A3C9-C74DBC6591D6}" type="datetimeFigureOut">
              <a:rPr lang="en-GB" smtClean="0"/>
              <a:t>05/03/2022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80AD68-1779-4486-98B5-27B3EB527443}" type="slidenum">
              <a:rPr lang="en-GB" smtClean="0"/>
              <a:t>‹#›</a:t>
            </a:fld>
            <a:endParaRPr lang="en-GB"/>
          </a:p>
        </p:txBody>
      </p:sp>
    </p:spTree>
    <p:extLst>
      <p:ext uri="{BB962C8B-B14F-4D97-AF65-F5344CB8AC3E}">
        <p14:creationId xmlns:p14="http://schemas.microsoft.com/office/powerpoint/2010/main" val="153538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F7F0-C0FD-4EAC-A8BC-47D79D424D7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491F9D-F4B8-4E8B-B87E-C9E1AA7E318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8DFB82-B51A-419E-8586-C9541A042AC7}"/>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ECD8749-86BD-437A-B767-C3B206F5C32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37A8911-C76B-4D31-8DAA-9D0DA9E8738A}"/>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72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C970-E572-4916-A9C4-7888F2F874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BBF92B-998C-4044-9659-74044826C1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22A4C-5DE0-47C0-908F-2D873EA56AA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693D380-21DB-46A6-B417-2660DB170145}"/>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F7CEEAB-7047-4F5E-B791-A117A1E8F084}"/>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432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FF39-90BC-4306-B066-12A4DCFA3CF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FC7987-7063-4AAF-A415-E21B945EB703}"/>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790F6F-84A0-4C88-8106-9961D780FAB4}"/>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05/03/2022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AEBD56D-0C94-4A79-8636-FA56068CD62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199977E-F3D9-4888-8C97-B4AE137F4120}"/>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9871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 id="2147483966" r:id="rId6"/>
  </p:sldLayoutIdLst>
  <p:txStyles>
    <p:titleStyle>
      <a:lvl1pPr algn="l" rtl="0" eaLnBrk="1" fontAlgn="base" hangingPunct="1">
        <a:spcBef>
          <a:spcPct val="0"/>
        </a:spcBef>
        <a:spcAft>
          <a:spcPct val="0"/>
        </a:spcAft>
        <a:defRPr sz="2800" b="1" i="0">
          <a:solidFill>
            <a:srgbClr val="00628C"/>
          </a:solidFill>
          <a:latin typeface="XCCW Joined 1a" panose="03050602040000000000" pitchFamily="66" charset="0"/>
          <a:ea typeface="XCCW Joined 1a" panose="03050602040000000000" pitchFamily="66" charset="0"/>
          <a:cs typeface="XCCW Joined 1a" panose="03050602040000000000" pitchFamily="66"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59F7E7-DC99-4CAD-A839-97D0444939F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5E7EE3-237E-47BE-80FC-74A111E6C46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E0F03E-5F10-441F-A630-F975C6D582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ClrTx/>
              <a:buFontTx/>
              <a:buNone/>
            </a:pPr>
            <a:fld id="{0FE5E8E2-3016-49FC-BD81-F144A49C2E49}" type="datetimeFigureOut">
              <a:rPr lang="en-GB" smtClean="0">
                <a:solidFill>
                  <a:prstClr val="black">
                    <a:tint val="75000"/>
                  </a:prstClr>
                </a:solidFill>
                <a:latin typeface="Calibri" panose="020F0502020204030204"/>
              </a:rPr>
              <a:pPr fontAlgn="auto">
                <a:spcBef>
                  <a:spcPts val="0"/>
                </a:spcBef>
                <a:spcAft>
                  <a:spcPts val="0"/>
                </a:spcAft>
                <a:buClrTx/>
                <a:buFontTx/>
                <a:buNone/>
              </a:pPr>
              <a:t>05/03/2022</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16288C74-E599-4CDA-AA59-77D909DAC48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ClrTx/>
              <a:buFontTx/>
              <a:buNone/>
            </a:pPr>
            <a:endParaRPr lang="en-GB">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E257E84D-1ABA-4AA9-8189-F899C3167C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ClrTx/>
              <a:buFontTx/>
              <a:buNone/>
            </a:pPr>
            <a:fld id="{74100922-FF59-4830-A5D2-8B8CED6F65AD}" type="slidenum">
              <a:rPr lang="en-GB" smtClean="0">
                <a:solidFill>
                  <a:prstClr val="black">
                    <a:tint val="75000"/>
                  </a:prstClr>
                </a:solidFill>
                <a:latin typeface="Calibri" panose="020F0502020204030204"/>
              </a:rPr>
              <a:pPr fontAlgn="auto">
                <a:spcBef>
                  <a:spcPts val="0"/>
                </a:spcBef>
                <a:spcAft>
                  <a:spcPts val="0"/>
                </a:spcAft>
                <a:buClrTx/>
                <a:buFontTx/>
                <a:buNone/>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2546816833"/>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solidFill>
                <a:srgbClr val="000000"/>
              </a:solidFill>
            </a:endParaRPr>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solidFill>
                <a:srgbClr val="000000"/>
              </a:solidFill>
            </a:endParaRPr>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solidFill>
                  <a:srgbClr val="000000"/>
                </a:solidFill>
              </a:rPr>
              <a:pPr/>
              <a:t>‹#›</a:t>
            </a:fld>
            <a:endParaRPr lang="en-GB" altLang="x-none">
              <a:solidFill>
                <a:srgbClr val="000000"/>
              </a:solidFill>
            </a:endParaRPr>
          </a:p>
        </p:txBody>
      </p:sp>
    </p:spTree>
    <p:extLst>
      <p:ext uri="{BB962C8B-B14F-4D97-AF65-F5344CB8AC3E}">
        <p14:creationId xmlns:p14="http://schemas.microsoft.com/office/powerpoint/2010/main" val="3475500387"/>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Lst>
  <p:txStyles>
    <p:titleStyle>
      <a:lvl1pPr algn="l" rtl="0" eaLnBrk="1" fontAlgn="base" hangingPunct="1">
        <a:spcBef>
          <a:spcPct val="0"/>
        </a:spcBef>
        <a:spcAft>
          <a:spcPct val="0"/>
        </a:spcAft>
        <a:defRPr sz="2800" b="1" i="0">
          <a:solidFill>
            <a:srgbClr val="00628C"/>
          </a:solidFill>
          <a:latin typeface="XCCW Joined 1a" panose="03050602040000000000" pitchFamily="66" charset="0"/>
          <a:ea typeface="XCCW Joined 1a" panose="03050602040000000000" pitchFamily="66" charset="0"/>
          <a:cs typeface="XCCW Joined 1a" panose="03050602040000000000" pitchFamily="66"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53351770"/>
      </p:ext>
    </p:extLst>
  </p:cSld>
  <p:clrMap bg1="lt1" tx1="dk1" bg2="lt2" tx2="dk2" accent1="accent1" accent2="accent2" accent3="accent3" accent4="accent4" accent5="accent5" accent6="accent6" hlink="hlink" folHlink="folHlink"/>
  <p:sldLayoutIdLst>
    <p:sldLayoutId id="21474839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2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457078" y="301625"/>
            <a:ext cx="8058272"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457078" y="1556795"/>
            <a:ext cx="8058272"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1"/>
            <a:ext cx="9144000" cy="365125"/>
          </a:xfrm>
          <a:prstGeom prst="rect">
            <a:avLst/>
          </a:prstGeom>
        </p:spPr>
        <p:txBody>
          <a:bodyPr vert="horz" lIns="91440" tIns="45720" rIns="91440" bIns="45720" rtlCol="0" anchor="ctr"/>
          <a:lstStyle>
            <a:lvl1pPr algn="ctr">
              <a:buNone/>
              <a:defRPr sz="9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1002067823"/>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8" r:id="rId8"/>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685800" rtl="0" eaLnBrk="1" latinLnBrk="0" hangingPunct="1">
        <a:lnSpc>
          <a:spcPct val="90000"/>
        </a:lnSpc>
        <a:spcBef>
          <a:spcPct val="0"/>
        </a:spcBef>
        <a:buNone/>
        <a:defRPr sz="2025"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rgbClr val="585858"/>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rgbClr val="585858"/>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rgbClr val="585858"/>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585858"/>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w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D9E0B491-5FE6-42E0-B756-55586EB644C8}"/>
              </a:ext>
            </a:extLst>
          </p:cNvPr>
          <p:cNvSpPr txBox="1"/>
          <p:nvPr/>
        </p:nvSpPr>
        <p:spPr bwMode="auto">
          <a:xfrm>
            <a:off x="303736" y="977029"/>
            <a:ext cx="8163989" cy="462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l" rtl="0" fontAlgn="base">
              <a:buNone/>
            </a:pPr>
            <a:r>
              <a:rPr lang="en-GB" sz="1800" b="1" u="sng" kern="1200" dirty="0">
                <a:solidFill>
                  <a:srgbClr val="000000"/>
                </a:solidFill>
                <a:effectLst/>
                <a:latin typeface="XCCW Joined 1a"/>
                <a:cs typeface="Calibri" panose="020F0502020204030204" pitchFamily="34" charset="0"/>
              </a:rPr>
              <a:t>L.I Y3– Can I </a:t>
            </a:r>
            <a:r>
              <a:rPr lang="en-GB" sz="1800" b="1" u="sng" dirty="0">
                <a:solidFill>
                  <a:srgbClr val="000000"/>
                </a:solidFill>
                <a:latin typeface="XCCW Joined 1a"/>
                <a:cs typeface="Calibri" panose="020F0502020204030204" pitchFamily="34" charset="0"/>
              </a:rPr>
              <a:t>show that equal parts may not look the same</a:t>
            </a:r>
            <a:r>
              <a:rPr lang="en-GB" sz="1800" b="1" u="sng" kern="1200" dirty="0">
                <a:solidFill>
                  <a:srgbClr val="000000"/>
                </a:solidFill>
                <a:effectLst/>
                <a:latin typeface="XCCW Joined 1a"/>
                <a:cs typeface="Calibri" panose="020F0502020204030204" pitchFamily="34" charset="0"/>
              </a:rPr>
              <a:t>?</a:t>
            </a:r>
          </a:p>
          <a:p>
            <a:pPr algn="l" rtl="0" fontAlgn="base">
              <a:buNone/>
            </a:pPr>
            <a:r>
              <a:rPr lang="en-GB" sz="1800" b="1" u="sng" dirty="0">
                <a:solidFill>
                  <a:srgbClr val="000000"/>
                </a:solidFill>
                <a:latin typeface="XCCW Joined 1a"/>
                <a:cs typeface="Calibri" panose="020F0502020204030204" pitchFamily="34" charset="0"/>
              </a:rPr>
              <a:t>LI Y4 – Can I construct mixed numbers?</a:t>
            </a:r>
            <a:endParaRPr lang="en-GB" sz="1800" b="1" u="sng" kern="1200" dirty="0">
              <a:solidFill>
                <a:srgbClr val="000000"/>
              </a:solidFill>
              <a:effectLst/>
              <a:latin typeface="XCCW Joined 1a"/>
              <a:cs typeface="Calibri" panose="020F0502020204030204" pitchFamily="34" charset="0"/>
            </a:endParaRPr>
          </a:p>
          <a:p>
            <a:pPr eaLnBrk="0" fontAlgn="base" hangingPunct="0">
              <a:spcAft>
                <a:spcPts val="1000"/>
              </a:spcAft>
              <a:buNone/>
            </a:pPr>
            <a:endParaRPr lang="en-GB" sz="1800" b="1" u="sng" kern="1200" dirty="0">
              <a:solidFill>
                <a:srgbClr val="000000"/>
              </a:solidFill>
              <a:effectLst/>
              <a:latin typeface="XCCW Joined 1a"/>
              <a:cs typeface="Calibri" panose="020F0502020204030204" pitchFamily="34" charset="0"/>
            </a:endParaRPr>
          </a:p>
          <a:p>
            <a:pPr eaLnBrk="0" fontAlgn="base" hangingPunct="0">
              <a:spcAft>
                <a:spcPts val="1000"/>
              </a:spcAft>
              <a:buNone/>
            </a:pPr>
            <a:r>
              <a:rPr lang="en-GB" sz="1800" b="1" u="sng" kern="1200" dirty="0">
                <a:solidFill>
                  <a:srgbClr val="000000"/>
                </a:solidFill>
                <a:effectLst/>
                <a:latin typeface="XCCW Joined 1a"/>
                <a:cs typeface="Calibri" panose="020F0502020204030204" pitchFamily="34" charset="0"/>
              </a:rPr>
              <a:t>Steps to success</a:t>
            </a:r>
            <a:endParaRPr lang="en-GB" sz="1800" dirty="0">
              <a:solidFill>
                <a:srgbClr val="000000"/>
              </a:solidFill>
              <a:latin typeface="XCCW Joined 1a"/>
              <a:cs typeface="Calibri" panose="020F0502020204030204" pitchFamily="34" charset="0"/>
            </a:endParaRPr>
          </a:p>
          <a:p>
            <a:pPr marL="285750" indent="-285750" eaLnBrk="0" hangingPunct="0">
              <a:spcAft>
                <a:spcPts val="1000"/>
              </a:spcAft>
            </a:pPr>
            <a:r>
              <a:rPr lang="en-GB" sz="1800" dirty="0">
                <a:solidFill>
                  <a:srgbClr val="000000"/>
                </a:solidFill>
                <a:latin typeface="XCCW Joined 1a"/>
                <a:cs typeface="Calibri" panose="020F0502020204030204" pitchFamily="34" charset="0"/>
              </a:rPr>
              <a:t>How many equal parts make up the whole? (Denominator)</a:t>
            </a:r>
          </a:p>
          <a:p>
            <a:pPr marL="285750" indent="-285750">
              <a:spcAft>
                <a:spcPts val="1000"/>
              </a:spcAft>
            </a:pPr>
            <a:r>
              <a:rPr lang="en-GB" sz="1800" dirty="0">
                <a:latin typeface="XCCW Joined 1a"/>
                <a:ea typeface="Times New Roman" panose="02020603050405020304" pitchFamily="18" charset="0"/>
                <a:cs typeface="Calibri" panose="020F0502020204030204" pitchFamily="34" charset="0"/>
              </a:rPr>
              <a:t>How many parts are shaded? (Numerator)</a:t>
            </a:r>
          </a:p>
          <a:p>
            <a:pPr marL="285750" indent="-285750">
              <a:spcAft>
                <a:spcPts val="1000"/>
              </a:spcAft>
            </a:pPr>
            <a:r>
              <a:rPr lang="en-GB" sz="1800" dirty="0">
                <a:latin typeface="XCCW Joined 1a"/>
                <a:ea typeface="Times New Roman" panose="02020603050405020304" pitchFamily="18" charset="0"/>
                <a:cs typeface="Calibri" panose="020F0502020204030204" pitchFamily="34" charset="0"/>
              </a:rPr>
              <a:t>Write as a fraction</a:t>
            </a:r>
          </a:p>
          <a:p>
            <a:pPr>
              <a:spcAft>
                <a:spcPts val="1000"/>
              </a:spcAft>
              <a:buNone/>
            </a:pPr>
            <a:endParaRPr lang="en-GB" sz="1800" b="1" dirty="0">
              <a:latin typeface="XCCW Joined 1a"/>
              <a:ea typeface="Times New Roman" panose="02020603050405020304" pitchFamily="18" charset="0"/>
              <a:cs typeface="Calibri" panose="020F0502020204030204" pitchFamily="34" charset="0"/>
            </a:endParaRPr>
          </a:p>
          <a:p>
            <a:pPr>
              <a:spcAft>
                <a:spcPts val="1000"/>
              </a:spcAft>
              <a:buNone/>
            </a:pPr>
            <a:r>
              <a:rPr lang="en-GB" sz="1800" b="1" dirty="0">
                <a:latin typeface="XCCW Joined 1a"/>
                <a:ea typeface="Times New Roman" panose="02020603050405020304" pitchFamily="18" charset="0"/>
                <a:cs typeface="Calibri" panose="020F0502020204030204" pitchFamily="34" charset="0"/>
              </a:rPr>
              <a:t>Challenge: True or False / Always, Sometimes or </a:t>
            </a:r>
            <a:r>
              <a:rPr lang="en-GB" sz="1800" b="1">
                <a:latin typeface="XCCW Joined 1a"/>
                <a:ea typeface="Times New Roman" panose="02020603050405020304" pitchFamily="18" charset="0"/>
                <a:cs typeface="Calibri" panose="020F0502020204030204" pitchFamily="34" charset="0"/>
              </a:rPr>
              <a:t>Never True?</a:t>
            </a:r>
            <a:endParaRPr lang="en-GB" sz="1800" dirty="0">
              <a:latin typeface="XCCW Joined 1a"/>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172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3875A1"/>
              </a:solidFill>
            </a:endParaRPr>
          </a:p>
          <a:p>
            <a:r>
              <a:rPr lang="en-US" dirty="0">
                <a:solidFill>
                  <a:srgbClr val="3875A1"/>
                </a:solidFill>
              </a:rPr>
              <a:t>New learning</a:t>
            </a:r>
          </a:p>
          <a:p>
            <a:endParaRPr lang="en-US" dirty="0">
              <a:solidFill>
                <a:srgbClr val="3875A1"/>
              </a:solidFill>
            </a:endParaRPr>
          </a:p>
        </p:txBody>
      </p:sp>
      <p:pic>
        <p:nvPicPr>
          <p:cNvPr id="11" name="Picture 10">
            <a:extLst>
              <a:ext uri="{FF2B5EF4-FFF2-40B4-BE49-F238E27FC236}">
                <a16:creationId xmlns:a16="http://schemas.microsoft.com/office/drawing/2014/main" id="{6131590E-F810-49B7-AFB6-444E675CDE5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29172" y="2989652"/>
            <a:ext cx="950035" cy="219678"/>
          </a:xfrm>
          <a:prstGeom prst="rect">
            <a:avLst/>
          </a:prstGeom>
        </p:spPr>
      </p:pic>
      <p:pic>
        <p:nvPicPr>
          <p:cNvPr id="16" name="Picture 15">
            <a:extLst>
              <a:ext uri="{FF2B5EF4-FFF2-40B4-BE49-F238E27FC236}">
                <a16:creationId xmlns:a16="http://schemas.microsoft.com/office/drawing/2014/main" id="{DA3574FE-E881-4D61-97E5-20C9C0B0EE7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29171" y="3207544"/>
            <a:ext cx="950035" cy="267891"/>
          </a:xfrm>
          <a:prstGeom prst="rect">
            <a:avLst/>
          </a:prstGeom>
        </p:spPr>
      </p:pic>
      <p:pic>
        <p:nvPicPr>
          <p:cNvPr id="8" name="Picture 7">
            <a:extLst>
              <a:ext uri="{FF2B5EF4-FFF2-40B4-BE49-F238E27FC236}">
                <a16:creationId xmlns:a16="http://schemas.microsoft.com/office/drawing/2014/main" id="{CD941AF9-CA86-4972-A99E-81B7AD36FE3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446986" y="2991440"/>
            <a:ext cx="560869" cy="437561"/>
          </a:xfrm>
          <a:prstGeom prst="rect">
            <a:avLst/>
          </a:prstGeom>
        </p:spPr>
      </p:pic>
      <p:pic>
        <p:nvPicPr>
          <p:cNvPr id="19" name="Picture 18">
            <a:extLst>
              <a:ext uri="{FF2B5EF4-FFF2-40B4-BE49-F238E27FC236}">
                <a16:creationId xmlns:a16="http://schemas.microsoft.com/office/drawing/2014/main" id="{B9E84C51-E4E0-4043-9C20-C2EF04EECCB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043319" y="2991440"/>
            <a:ext cx="560869" cy="437561"/>
          </a:xfrm>
          <a:prstGeom prst="rect">
            <a:avLst/>
          </a:prstGeom>
        </p:spPr>
      </p:pic>
      <p:pic>
        <p:nvPicPr>
          <p:cNvPr id="5" name="Picture 4">
            <a:extLst>
              <a:ext uri="{FF2B5EF4-FFF2-40B4-BE49-F238E27FC236}">
                <a16:creationId xmlns:a16="http://schemas.microsoft.com/office/drawing/2014/main" id="{60C706F3-5E66-4A73-B6BF-A7EF41FEA17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136317" y="2991439"/>
            <a:ext cx="871538" cy="875123"/>
          </a:xfrm>
          <a:prstGeom prst="rect">
            <a:avLst/>
          </a:prstGeom>
        </p:spPr>
      </p:pic>
      <p:sp>
        <p:nvSpPr>
          <p:cNvPr id="9" name="TextBox 8">
            <a:extLst>
              <a:ext uri="{FF2B5EF4-FFF2-40B4-BE49-F238E27FC236}">
                <a16:creationId xmlns:a16="http://schemas.microsoft.com/office/drawing/2014/main" id="{988C2056-79DE-4421-8369-A1D1CF4647D8}"/>
              </a:ext>
            </a:extLst>
          </p:cNvPr>
          <p:cNvSpPr txBox="1"/>
          <p:nvPr/>
        </p:nvSpPr>
        <p:spPr>
          <a:xfrm>
            <a:off x="1736680" y="1600989"/>
            <a:ext cx="5670643" cy="369332"/>
          </a:xfrm>
          <a:prstGeom prst="rect">
            <a:avLst/>
          </a:prstGeom>
          <a:noFill/>
        </p:spPr>
        <p:txBody>
          <a:bodyPr wrap="square" rtlCol="0">
            <a:spAutoFit/>
          </a:bodyPr>
          <a:lstStyle/>
          <a:p>
            <a:pPr algn="ctr"/>
            <a:r>
              <a:rPr lang="en-GB" sz="1800" dirty="0">
                <a:latin typeface="Myriad Pro" panose="020B0503030403020204" pitchFamily="34" charset="0"/>
              </a:rPr>
              <a:t>Can we show that all parts are the same size?</a:t>
            </a:r>
          </a:p>
        </p:txBody>
      </p:sp>
    </p:spTree>
    <p:extLst>
      <p:ext uri="{BB962C8B-B14F-4D97-AF65-F5344CB8AC3E}">
        <p14:creationId xmlns:p14="http://schemas.microsoft.com/office/powerpoint/2010/main" val="695076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0035 0.00162 L -0.00677 0.04259 " pathEditMode="relative" rAng="0" ptsTypes="AA">
                                      <p:cBhvr>
                                        <p:cTn id="11" dur="2000" fill="hold"/>
                                        <p:tgtEl>
                                          <p:spTgt spid="11"/>
                                        </p:tgtEl>
                                        <p:attrNameLst>
                                          <p:attrName>ppt_x</p:attrName>
                                          <p:attrName>ppt_y</p:attrName>
                                        </p:attrNameLst>
                                      </p:cBhvr>
                                      <p:rCtr x="-330" y="2037"/>
                                    </p:animMotion>
                                  </p:childTnLst>
                                </p:cTn>
                              </p:par>
                              <p:par>
                                <p:cTn id="12" presetID="8" presetClass="emph" presetSubtype="0" fill="hold" nodeType="withEffect">
                                  <p:stCondLst>
                                    <p:cond delay="0"/>
                                  </p:stCondLst>
                                  <p:childTnLst>
                                    <p:animRot by="10800000">
                                      <p:cBhvr>
                                        <p:cTn id="13" dur="2000" fill="hold"/>
                                        <p:tgtEl>
                                          <p:spTgt spid="11"/>
                                        </p:tgtEl>
                                        <p:attrNameLst>
                                          <p:attrName>r</p:attrName>
                                        </p:attrNameLst>
                                      </p:cBhvr>
                                    </p:animRo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F2C10C-862E-443A-8E69-2174BF4C439D}"/>
              </a:ext>
            </a:extLst>
          </p:cNvPr>
          <p:cNvPicPr>
            <a:picLocks noChangeAspect="1"/>
          </p:cNvPicPr>
          <p:nvPr/>
        </p:nvPicPr>
        <p:blipFill rotWithShape="1">
          <a:blip r:embed="rId3">
            <a:extLst>
              <a:ext uri="{28A0092B-C50C-407E-A947-70E740481C1C}">
                <a14:useLocalDpi xmlns:a14="http://schemas.microsoft.com/office/drawing/2010/main" val="0"/>
              </a:ext>
            </a:extLst>
          </a:blip>
          <a:srcRect l="4535" r="4535"/>
          <a:stretch/>
        </p:blipFill>
        <p:spPr>
          <a:xfrm>
            <a:off x="2872755" y="1829485"/>
            <a:ext cx="3398490" cy="1588754"/>
          </a:xfrm>
          <a:prstGeom prst="rect">
            <a:avLst/>
          </a:prstGeom>
        </p:spPr>
      </p:pic>
      <p:pic>
        <p:nvPicPr>
          <p:cNvPr id="43" name="Picture 42">
            <a:extLst>
              <a:ext uri="{FF2B5EF4-FFF2-40B4-BE49-F238E27FC236}">
                <a16:creationId xmlns:a16="http://schemas.microsoft.com/office/drawing/2014/main" id="{CAD31CF0-6D3C-41D4-B4C0-781A81EC36F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05855" y="1826590"/>
            <a:ext cx="712074" cy="1540496"/>
          </a:xfrm>
          <a:prstGeom prst="rect">
            <a:avLst/>
          </a:prstGeom>
        </p:spPr>
      </p:pic>
      <p:sp>
        <p:nvSpPr>
          <p:cNvPr id="2" name="Text Placeholder 1"/>
          <p:cNvSpPr>
            <a:spLocks noGrp="1"/>
          </p:cNvSpPr>
          <p:nvPr>
            <p:ph type="body" sz="quarter" idx="11"/>
          </p:nvPr>
        </p:nvSpPr>
        <p:spPr/>
        <p:txBody>
          <a:bodyPr/>
          <a:lstStyle/>
          <a:p>
            <a:r>
              <a:rPr lang="en-US" dirty="0">
                <a:solidFill>
                  <a:srgbClr val="3875A1"/>
                </a:solidFill>
              </a:rPr>
              <a:t>Develop Learning</a:t>
            </a:r>
          </a:p>
        </p:txBody>
      </p:sp>
      <p:sp>
        <p:nvSpPr>
          <p:cNvPr id="13" name="TextBox 12">
            <a:extLst>
              <a:ext uri="{FF2B5EF4-FFF2-40B4-BE49-F238E27FC236}">
                <a16:creationId xmlns:a16="http://schemas.microsoft.com/office/drawing/2014/main" id="{6349F0A0-ED77-4C46-BDB3-EDC2860A32E2}"/>
              </a:ext>
            </a:extLst>
          </p:cNvPr>
          <p:cNvSpPr txBox="1"/>
          <p:nvPr/>
        </p:nvSpPr>
        <p:spPr>
          <a:xfrm>
            <a:off x="2330359" y="1405046"/>
            <a:ext cx="4483286" cy="369332"/>
          </a:xfrm>
          <a:prstGeom prst="rect">
            <a:avLst/>
          </a:prstGeom>
          <a:noFill/>
        </p:spPr>
        <p:txBody>
          <a:bodyPr wrap="square" rtlCol="0">
            <a:spAutoFit/>
          </a:bodyPr>
          <a:lstStyle/>
          <a:p>
            <a:pPr algn="ctr"/>
            <a:r>
              <a:rPr lang="en-GB" sz="1800" dirty="0">
                <a:latin typeface="Myriad Pro" panose="020B0503030403020204" pitchFamily="34" charset="0"/>
              </a:rPr>
              <a:t>300 ml glasses</a:t>
            </a:r>
          </a:p>
        </p:txBody>
      </p:sp>
      <p:pic>
        <p:nvPicPr>
          <p:cNvPr id="39" name="Picture 38">
            <a:extLst>
              <a:ext uri="{FF2B5EF4-FFF2-40B4-BE49-F238E27FC236}">
                <a16:creationId xmlns:a16="http://schemas.microsoft.com/office/drawing/2014/main" id="{C28E5430-158E-440D-918E-430D6B8F669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161043" y="2381175"/>
            <a:ext cx="712074" cy="985318"/>
          </a:xfrm>
          <a:prstGeom prst="rect">
            <a:avLst/>
          </a:prstGeom>
        </p:spPr>
      </p:pic>
      <p:pic>
        <p:nvPicPr>
          <p:cNvPr id="7" name="Picture 6">
            <a:extLst>
              <a:ext uri="{FF2B5EF4-FFF2-40B4-BE49-F238E27FC236}">
                <a16:creationId xmlns:a16="http://schemas.microsoft.com/office/drawing/2014/main" id="{FCA8C1E3-C69D-45E3-BE04-921C654AF1B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161043" y="2603897"/>
            <a:ext cx="712074" cy="819537"/>
          </a:xfrm>
          <a:prstGeom prst="rect">
            <a:avLst/>
          </a:prstGeom>
        </p:spPr>
      </p:pic>
      <p:pic>
        <p:nvPicPr>
          <p:cNvPr id="45" name="Picture 44">
            <a:extLst>
              <a:ext uri="{FF2B5EF4-FFF2-40B4-BE49-F238E27FC236}">
                <a16:creationId xmlns:a16="http://schemas.microsoft.com/office/drawing/2014/main" id="{75B64ED5-38EC-45D2-848D-141F6E25AE2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873117" y="2603898"/>
            <a:ext cx="1274433" cy="762595"/>
          </a:xfrm>
          <a:prstGeom prst="rect">
            <a:avLst/>
          </a:prstGeom>
        </p:spPr>
      </p:pic>
      <p:pic>
        <p:nvPicPr>
          <p:cNvPr id="17" name="Picture 16">
            <a:extLst>
              <a:ext uri="{FF2B5EF4-FFF2-40B4-BE49-F238E27FC236}">
                <a16:creationId xmlns:a16="http://schemas.microsoft.com/office/drawing/2014/main" id="{0F0A39F7-BA9B-43E7-B1E7-D98AF535B7A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873117" y="2821783"/>
            <a:ext cx="1274433" cy="602453"/>
          </a:xfrm>
          <a:prstGeom prst="rect">
            <a:avLst/>
          </a:prstGeom>
        </p:spPr>
      </p:pic>
      <p:pic>
        <p:nvPicPr>
          <p:cNvPr id="47" name="Picture 46">
            <a:extLst>
              <a:ext uri="{FF2B5EF4-FFF2-40B4-BE49-F238E27FC236}">
                <a16:creationId xmlns:a16="http://schemas.microsoft.com/office/drawing/2014/main" id="{A4DA4362-9459-495C-B4A5-2C9AFE0E898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924178" y="1473186"/>
            <a:ext cx="1346034" cy="1951049"/>
          </a:xfrm>
          <a:prstGeom prst="rect">
            <a:avLst/>
          </a:prstGeom>
        </p:spPr>
      </p:pic>
      <p:pic>
        <p:nvPicPr>
          <p:cNvPr id="22" name="Picture 21">
            <a:extLst>
              <a:ext uri="{FF2B5EF4-FFF2-40B4-BE49-F238E27FC236}">
                <a16:creationId xmlns:a16="http://schemas.microsoft.com/office/drawing/2014/main" id="{DDD8651D-999F-4170-82B6-267C9D9E605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213499" y="2308921"/>
            <a:ext cx="769458" cy="1115314"/>
          </a:xfrm>
          <a:prstGeom prst="rect">
            <a:avLst/>
          </a:prstGeom>
        </p:spPr>
      </p:pic>
      <p:pic>
        <p:nvPicPr>
          <p:cNvPr id="16" name="Picture 15">
            <a:extLst>
              <a:ext uri="{FF2B5EF4-FFF2-40B4-BE49-F238E27FC236}">
                <a16:creationId xmlns:a16="http://schemas.microsoft.com/office/drawing/2014/main" id="{C718D699-6425-40DE-B92C-F20845F5BD8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863528" y="3765560"/>
            <a:ext cx="929573" cy="1580523"/>
          </a:xfrm>
          <a:prstGeom prst="rect">
            <a:avLst/>
          </a:prstGeom>
        </p:spPr>
      </p:pic>
      <p:pic>
        <p:nvPicPr>
          <p:cNvPr id="18" name="Picture 17">
            <a:extLst>
              <a:ext uri="{FF2B5EF4-FFF2-40B4-BE49-F238E27FC236}">
                <a16:creationId xmlns:a16="http://schemas.microsoft.com/office/drawing/2014/main" id="{4430B5BD-D24A-496E-B42E-E26366F7E78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150324" y="4241715"/>
            <a:ext cx="708385" cy="1109537"/>
          </a:xfrm>
          <a:prstGeom prst="rect">
            <a:avLst/>
          </a:prstGeom>
        </p:spPr>
      </p:pic>
      <p:pic>
        <p:nvPicPr>
          <p:cNvPr id="21" name="Picture 20">
            <a:extLst>
              <a:ext uri="{FF2B5EF4-FFF2-40B4-BE49-F238E27FC236}">
                <a16:creationId xmlns:a16="http://schemas.microsoft.com/office/drawing/2014/main" id="{187473FF-AF2D-451D-9EDA-14D6872EA1E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915596" y="3774617"/>
            <a:ext cx="929573" cy="1580523"/>
          </a:xfrm>
          <a:prstGeom prst="rect">
            <a:avLst/>
          </a:prstGeom>
        </p:spPr>
      </p:pic>
      <p:pic>
        <p:nvPicPr>
          <p:cNvPr id="23" name="Picture 22">
            <a:extLst>
              <a:ext uri="{FF2B5EF4-FFF2-40B4-BE49-F238E27FC236}">
                <a16:creationId xmlns:a16="http://schemas.microsoft.com/office/drawing/2014/main" id="{5921383F-4D37-42DB-841A-2A01C30BBA91}"/>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202392" y="4250772"/>
            <a:ext cx="708385" cy="1109537"/>
          </a:xfrm>
          <a:prstGeom prst="rect">
            <a:avLst/>
          </a:prstGeom>
        </p:spPr>
      </p:pic>
      <p:pic>
        <p:nvPicPr>
          <p:cNvPr id="26" name="Picture 25">
            <a:extLst>
              <a:ext uri="{FF2B5EF4-FFF2-40B4-BE49-F238E27FC236}">
                <a16:creationId xmlns:a16="http://schemas.microsoft.com/office/drawing/2014/main" id="{7F396EA7-448C-4456-A8D7-A2CD9A5B75C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980490" y="3774617"/>
            <a:ext cx="929573" cy="1580523"/>
          </a:xfrm>
          <a:prstGeom prst="rect">
            <a:avLst/>
          </a:prstGeom>
        </p:spPr>
      </p:pic>
      <p:pic>
        <p:nvPicPr>
          <p:cNvPr id="27" name="Picture 26">
            <a:extLst>
              <a:ext uri="{FF2B5EF4-FFF2-40B4-BE49-F238E27FC236}">
                <a16:creationId xmlns:a16="http://schemas.microsoft.com/office/drawing/2014/main" id="{85CF4B77-9038-4F8D-9AC1-54F671EBEDD1}"/>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267286" y="4250772"/>
            <a:ext cx="708385" cy="1109537"/>
          </a:xfrm>
          <a:prstGeom prst="rect">
            <a:avLst/>
          </a:prstGeom>
        </p:spPr>
      </p:pic>
      <p:sp>
        <p:nvSpPr>
          <p:cNvPr id="3" name="TextBox 2">
            <a:extLst>
              <a:ext uri="{FF2B5EF4-FFF2-40B4-BE49-F238E27FC236}">
                <a16:creationId xmlns:a16="http://schemas.microsoft.com/office/drawing/2014/main" id="{CBA68844-BF8F-4444-A7A4-FCA565C15521}"/>
              </a:ext>
            </a:extLst>
          </p:cNvPr>
          <p:cNvSpPr txBox="1"/>
          <p:nvPr/>
        </p:nvSpPr>
        <p:spPr bwMode="auto">
          <a:xfrm>
            <a:off x="322170" y="1114702"/>
            <a:ext cx="28224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000" b="1" dirty="0">
                <a:latin typeface="Myriad Pro Semibold" charset="0"/>
                <a:ea typeface="Myriad Pro Semibold" charset="0"/>
                <a:cs typeface="Myriad Pro Semibold" charset="0"/>
              </a:rPr>
              <a:t>Pour 300 ml into 3 glasses the same size.</a:t>
            </a:r>
          </a:p>
          <a:p>
            <a:pPr marL="457200" indent="-457200">
              <a:buClr>
                <a:srgbClr val="82CBDD"/>
              </a:buClr>
            </a:pPr>
            <a:r>
              <a:rPr lang="en-GB" sz="2000" b="1" dirty="0">
                <a:latin typeface="Myriad Pro Semibold" charset="0"/>
                <a:ea typeface="Myriad Pro Semibold" charset="0"/>
                <a:cs typeface="Myriad Pro Semibold" charset="0"/>
              </a:rPr>
              <a:t>Is there more or less in each one?</a:t>
            </a:r>
          </a:p>
          <a:p>
            <a:pPr marL="457200" indent="-457200">
              <a:buClr>
                <a:srgbClr val="82CBDD"/>
              </a:buClr>
            </a:pPr>
            <a:endParaRPr lang="en-GB" sz="2000" b="1" dirty="0">
              <a:latin typeface="Myriad Pro Semibold" charset="0"/>
              <a:ea typeface="Myriad Pro Semibold" charset="0"/>
              <a:cs typeface="Myriad Pro Semibold" charset="0"/>
            </a:endParaRPr>
          </a:p>
          <a:p>
            <a:pPr marL="457200" indent="-457200">
              <a:buClr>
                <a:srgbClr val="82CBDD"/>
              </a:buClr>
            </a:pPr>
            <a:r>
              <a:rPr lang="en-GB" sz="2000" b="1" dirty="0">
                <a:latin typeface="Myriad Pro Semibold" charset="0"/>
                <a:ea typeface="Myriad Pro Semibold" charset="0"/>
                <a:cs typeface="Myriad Pro Semibold" charset="0"/>
              </a:rPr>
              <a:t>Then 300 ml </a:t>
            </a:r>
          </a:p>
          <a:p>
            <a:pPr marL="457200" indent="-457200">
              <a:buClr>
                <a:srgbClr val="82CBDD"/>
              </a:buClr>
            </a:pPr>
            <a:r>
              <a:rPr lang="en-GB" sz="2000" b="1" dirty="0">
                <a:latin typeface="Myriad Pro Semibold" charset="0"/>
                <a:ea typeface="Myriad Pro Semibold" charset="0"/>
                <a:cs typeface="Myriad Pro Semibold" charset="0"/>
              </a:rPr>
              <a:t>into 3 different containers. Is there more or less in each one?</a:t>
            </a:r>
          </a:p>
          <a:p>
            <a:pPr marL="457200" indent="-457200">
              <a:buClr>
                <a:srgbClr val="82CBDD"/>
              </a:buClr>
            </a:pPr>
            <a:endParaRPr lang="en-GB" sz="2000" b="1" dirty="0">
              <a:latin typeface="Myriad Pro Semibold" charset="0"/>
              <a:ea typeface="Myriad Pro Semibold" charset="0"/>
              <a:cs typeface="Myriad Pro Semibold" charset="0"/>
            </a:endParaRPr>
          </a:p>
          <a:p>
            <a:pPr marL="457200" indent="-457200">
              <a:buClr>
                <a:srgbClr val="82CBDD"/>
              </a:buClr>
            </a:pPr>
            <a:r>
              <a:rPr lang="en-GB" sz="2000" b="1" dirty="0">
                <a:latin typeface="Myriad Pro Semibold" charset="0"/>
                <a:ea typeface="Myriad Pro Semibold" charset="0"/>
                <a:cs typeface="Myriad Pro Semibold" charset="0"/>
              </a:rPr>
              <a:t>Is the ‘whole’ the same in each glass?</a:t>
            </a:r>
          </a:p>
        </p:txBody>
      </p:sp>
    </p:spTree>
    <p:extLst>
      <p:ext uri="{BB962C8B-B14F-4D97-AF65-F5344CB8AC3E}">
        <p14:creationId xmlns:p14="http://schemas.microsoft.com/office/powerpoint/2010/main" val="63106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2000"/>
                                        <p:tgtEl>
                                          <p:spTgt spid="17"/>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2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1" fill="hold" nodeType="clickEffect">
                                  <p:stCondLst>
                                    <p:cond delay="0"/>
                                  </p:stCondLst>
                                  <p:childTnLst>
                                    <p:animEffect transition="out" filter="wipe(up)">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par>
                                <p:cTn id="21" presetID="22" presetClass="entr" presetSubtype="4" fill="hold" nodeType="with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2000"/>
                                        <p:tgtEl>
                                          <p:spTgt spid="18"/>
                                        </p:tgtEl>
                                      </p:cBhvr>
                                    </p:animEffect>
                                  </p:childTnLst>
                                </p:cTn>
                              </p:par>
                            </p:childTnLst>
                          </p:cTn>
                        </p:par>
                        <p:par>
                          <p:cTn id="24" fill="hold">
                            <p:stCondLst>
                              <p:cond delay="3000"/>
                            </p:stCondLst>
                            <p:childTnLst>
                              <p:par>
                                <p:cTn id="25" presetID="22" presetClass="exit" presetSubtype="1" fill="hold" nodeType="afterEffect">
                                  <p:stCondLst>
                                    <p:cond delay="0"/>
                                  </p:stCondLst>
                                  <p:childTnLst>
                                    <p:animEffect transition="out" filter="wipe(up)">
                                      <p:cBhvr>
                                        <p:cTn id="26" dur="2000"/>
                                        <p:tgtEl>
                                          <p:spTgt spid="17"/>
                                        </p:tgtEl>
                                      </p:cBhvr>
                                    </p:animEffect>
                                    <p:set>
                                      <p:cBhvr>
                                        <p:cTn id="27" dur="1" fill="hold">
                                          <p:stCondLst>
                                            <p:cond delay="1999"/>
                                          </p:stCondLst>
                                        </p:cTn>
                                        <p:tgtEl>
                                          <p:spTgt spid="17"/>
                                        </p:tgtEl>
                                        <p:attrNameLst>
                                          <p:attrName>style.visibility</p:attrName>
                                        </p:attrNameLst>
                                      </p:cBhvr>
                                      <p:to>
                                        <p:strVal val="hidden"/>
                                      </p:to>
                                    </p:set>
                                  </p:childTnLst>
                                </p:cTn>
                              </p:par>
                              <p:par>
                                <p:cTn id="28" presetID="22" presetClass="entr" presetSubtype="4" fill="hold" nodeType="withEffect">
                                  <p:stCondLst>
                                    <p:cond delay="120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2000"/>
                                        <p:tgtEl>
                                          <p:spTgt spid="23"/>
                                        </p:tgtEl>
                                      </p:cBhvr>
                                    </p:animEffect>
                                  </p:childTnLst>
                                </p:cTn>
                              </p:par>
                            </p:childTnLst>
                          </p:cTn>
                        </p:par>
                        <p:par>
                          <p:cTn id="31" fill="hold">
                            <p:stCondLst>
                              <p:cond delay="6200"/>
                            </p:stCondLst>
                            <p:childTnLst>
                              <p:par>
                                <p:cTn id="32" presetID="22" presetClass="exit" presetSubtype="1" fill="hold" nodeType="afterEffect">
                                  <p:stCondLst>
                                    <p:cond delay="0"/>
                                  </p:stCondLst>
                                  <p:childTnLst>
                                    <p:animEffect transition="out" filter="wipe(up)">
                                      <p:cBhvr>
                                        <p:cTn id="33" dur="2000"/>
                                        <p:tgtEl>
                                          <p:spTgt spid="22"/>
                                        </p:tgtEl>
                                      </p:cBhvr>
                                    </p:animEffect>
                                    <p:set>
                                      <p:cBhvr>
                                        <p:cTn id="34" dur="1" fill="hold">
                                          <p:stCondLst>
                                            <p:cond delay="1999"/>
                                          </p:stCondLst>
                                        </p:cTn>
                                        <p:tgtEl>
                                          <p:spTgt spid="22"/>
                                        </p:tgtEl>
                                        <p:attrNameLst>
                                          <p:attrName>style.visibility</p:attrName>
                                        </p:attrNameLst>
                                      </p:cBhvr>
                                      <p:to>
                                        <p:strVal val="hidden"/>
                                      </p:to>
                                    </p:set>
                                  </p:childTnLst>
                                </p:cTn>
                              </p:par>
                              <p:par>
                                <p:cTn id="35" presetID="22" presetClass="entr" presetSubtype="4" fill="hold" nodeType="withEffect">
                                  <p:stCondLst>
                                    <p:cond delay="60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nodeType="clickEffect">
                                  <p:stCondLst>
                                    <p:cond delay="0"/>
                                  </p:stCondLst>
                                  <p:childTnLst>
                                    <p:animEffect transition="out" filter="wipe(up)">
                                      <p:cBhvr>
                                        <p:cTn id="41" dur="2000"/>
                                        <p:tgtEl>
                                          <p:spTgt spid="18"/>
                                        </p:tgtEl>
                                      </p:cBhvr>
                                    </p:animEffect>
                                    <p:set>
                                      <p:cBhvr>
                                        <p:cTn id="42" dur="1" fill="hold">
                                          <p:stCondLst>
                                            <p:cond delay="1999"/>
                                          </p:stCondLst>
                                        </p:cTn>
                                        <p:tgtEl>
                                          <p:spTgt spid="18"/>
                                        </p:tgtEl>
                                        <p:attrNameLst>
                                          <p:attrName>style.visibility</p:attrName>
                                        </p:attrNameLst>
                                      </p:cBhvr>
                                      <p:to>
                                        <p:strVal val="hidden"/>
                                      </p:to>
                                    </p:set>
                                  </p:childTnLst>
                                </p:cTn>
                              </p:par>
                              <p:par>
                                <p:cTn id="43" presetID="22" presetClass="entr" presetSubtype="4" fill="hold" nodeType="withEffect">
                                  <p:stCondLst>
                                    <p:cond delay="80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2000"/>
                                        <p:tgtEl>
                                          <p:spTgt spid="7"/>
                                        </p:tgtEl>
                                      </p:cBhvr>
                                    </p:animEffect>
                                  </p:childTnLst>
                                </p:cTn>
                              </p:par>
                            </p:childTnLst>
                          </p:cTn>
                        </p:par>
                        <p:par>
                          <p:cTn id="46" fill="hold">
                            <p:stCondLst>
                              <p:cond delay="2800"/>
                            </p:stCondLst>
                            <p:childTnLst>
                              <p:par>
                                <p:cTn id="47" presetID="22" presetClass="exit" presetSubtype="1" fill="hold" nodeType="afterEffect">
                                  <p:stCondLst>
                                    <p:cond delay="0"/>
                                  </p:stCondLst>
                                  <p:childTnLst>
                                    <p:animEffect transition="out" filter="wipe(up)">
                                      <p:cBhvr>
                                        <p:cTn id="48" dur="2000"/>
                                        <p:tgtEl>
                                          <p:spTgt spid="23"/>
                                        </p:tgtEl>
                                      </p:cBhvr>
                                    </p:animEffect>
                                    <p:set>
                                      <p:cBhvr>
                                        <p:cTn id="49" dur="1" fill="hold">
                                          <p:stCondLst>
                                            <p:cond delay="1999"/>
                                          </p:stCondLst>
                                        </p:cTn>
                                        <p:tgtEl>
                                          <p:spTgt spid="23"/>
                                        </p:tgtEl>
                                        <p:attrNameLst>
                                          <p:attrName>style.visibility</p:attrName>
                                        </p:attrNameLst>
                                      </p:cBhvr>
                                      <p:to>
                                        <p:strVal val="hidden"/>
                                      </p:to>
                                    </p:set>
                                  </p:childTnLst>
                                </p:cTn>
                              </p:par>
                              <p:par>
                                <p:cTn id="50" presetID="22" presetClass="entr" presetSubtype="4" fill="hold" nodeType="withEffect">
                                  <p:stCondLst>
                                    <p:cond delay="80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2000"/>
                                        <p:tgtEl>
                                          <p:spTgt spid="17"/>
                                        </p:tgtEl>
                                      </p:cBhvr>
                                    </p:animEffect>
                                  </p:childTnLst>
                                </p:cTn>
                              </p:par>
                            </p:childTnLst>
                          </p:cTn>
                        </p:par>
                        <p:par>
                          <p:cTn id="53" fill="hold">
                            <p:stCondLst>
                              <p:cond delay="5600"/>
                            </p:stCondLst>
                            <p:childTnLst>
                              <p:par>
                                <p:cTn id="54" presetID="22" presetClass="exit" presetSubtype="1" fill="hold" nodeType="afterEffect">
                                  <p:stCondLst>
                                    <p:cond delay="0"/>
                                  </p:stCondLst>
                                  <p:childTnLst>
                                    <p:animEffect transition="out" filter="wipe(up)">
                                      <p:cBhvr>
                                        <p:cTn id="55" dur="2000"/>
                                        <p:tgtEl>
                                          <p:spTgt spid="27"/>
                                        </p:tgtEl>
                                      </p:cBhvr>
                                    </p:animEffect>
                                    <p:set>
                                      <p:cBhvr>
                                        <p:cTn id="56" dur="1" fill="hold">
                                          <p:stCondLst>
                                            <p:cond delay="1999"/>
                                          </p:stCondLst>
                                        </p:cTn>
                                        <p:tgtEl>
                                          <p:spTgt spid="27"/>
                                        </p:tgtEl>
                                        <p:attrNameLst>
                                          <p:attrName>style.visibility</p:attrName>
                                        </p:attrNameLst>
                                      </p:cBhvr>
                                      <p:to>
                                        <p:strVal val="hidden"/>
                                      </p:to>
                                    </p:set>
                                  </p:childTnLst>
                                </p:cTn>
                              </p:par>
                              <p:par>
                                <p:cTn id="57" presetID="22" presetClass="entr" presetSubtype="4" fill="hold" nodeType="withEffect">
                                  <p:stCondLst>
                                    <p:cond delay="80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2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1"/>
                                        </p:tgtEl>
                                      </p:cBhvr>
                                    </p:animEffect>
                                    <p:set>
                                      <p:cBhvr>
                                        <p:cTn id="76" dur="1" fill="hold">
                                          <p:stCondLst>
                                            <p:cond delay="499"/>
                                          </p:stCondLst>
                                        </p:cTn>
                                        <p:tgtEl>
                                          <p:spTgt spid="2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childTnLst>
                          </p:cTn>
                        </p:par>
                        <p:par>
                          <p:cTn id="80" fill="hold">
                            <p:stCondLst>
                              <p:cond delay="500"/>
                            </p:stCondLst>
                            <p:childTnLst>
                              <p:par>
                                <p:cTn id="81" presetID="22" presetClass="exit" presetSubtype="1" fill="hold" nodeType="afterEffect">
                                  <p:stCondLst>
                                    <p:cond delay="0"/>
                                  </p:stCondLst>
                                  <p:childTnLst>
                                    <p:animEffect transition="out" filter="wipe(up)">
                                      <p:cBhvr>
                                        <p:cTn id="82" dur="2000"/>
                                        <p:tgtEl>
                                          <p:spTgt spid="17"/>
                                        </p:tgtEl>
                                      </p:cBhvr>
                                    </p:animEffect>
                                    <p:set>
                                      <p:cBhvr>
                                        <p:cTn id="83" dur="1" fill="hold">
                                          <p:stCondLst>
                                            <p:cond delay="1999"/>
                                          </p:stCondLst>
                                        </p:cTn>
                                        <p:tgtEl>
                                          <p:spTgt spid="17"/>
                                        </p:tgtEl>
                                        <p:attrNameLst>
                                          <p:attrName>style.visibility</p:attrName>
                                        </p:attrNameLst>
                                      </p:cBhvr>
                                      <p:to>
                                        <p:strVal val="hidden"/>
                                      </p:to>
                                    </p:set>
                                  </p:childTnLst>
                                </p:cTn>
                              </p:par>
                              <p:par>
                                <p:cTn id="84" presetID="1" presetClass="exit" presetSubtype="0" fill="hold" nodeType="withEffect">
                                  <p:stCondLst>
                                    <p:cond delay="1400"/>
                                  </p:stCondLst>
                                  <p:childTnLst>
                                    <p:set>
                                      <p:cBhvr>
                                        <p:cTn id="85" dur="1" fill="hold">
                                          <p:stCondLst>
                                            <p:cond delay="0"/>
                                          </p:stCondLst>
                                        </p:cTn>
                                        <p:tgtEl>
                                          <p:spTgt spid="7"/>
                                        </p:tgtEl>
                                        <p:attrNameLst>
                                          <p:attrName>style.visibility</p:attrName>
                                        </p:attrNameLst>
                                      </p:cBhvr>
                                      <p:to>
                                        <p:strVal val="hidden"/>
                                      </p:to>
                                    </p:set>
                                  </p:childTnLst>
                                </p:cTn>
                              </p:par>
                              <p:par>
                                <p:cTn id="86" presetID="22" presetClass="entr" presetSubtype="4" fill="hold" nodeType="withEffect">
                                  <p:stCondLst>
                                    <p:cond delay="300"/>
                                  </p:stCondLst>
                                  <p:childTnLst>
                                    <p:set>
                                      <p:cBhvr>
                                        <p:cTn id="87" dur="1" fill="hold">
                                          <p:stCondLst>
                                            <p:cond delay="0"/>
                                          </p:stCondLst>
                                        </p:cTn>
                                        <p:tgtEl>
                                          <p:spTgt spid="39"/>
                                        </p:tgtEl>
                                        <p:attrNameLst>
                                          <p:attrName>style.visibility</p:attrName>
                                        </p:attrNameLst>
                                      </p:cBhvr>
                                      <p:to>
                                        <p:strVal val="visible"/>
                                      </p:to>
                                    </p:set>
                                    <p:animEffect transition="in" filter="wipe(down)">
                                      <p:cBhvr>
                                        <p:cTn id="88" dur="2000"/>
                                        <p:tgtEl>
                                          <p:spTgt spid="39"/>
                                        </p:tgtEl>
                                      </p:cBhvr>
                                    </p:animEffect>
                                  </p:childTnLst>
                                </p:cTn>
                              </p:par>
                            </p:childTnLst>
                          </p:cTn>
                        </p:par>
                        <p:par>
                          <p:cTn id="89" fill="hold">
                            <p:stCondLst>
                              <p:cond delay="2800"/>
                            </p:stCondLst>
                            <p:childTnLst>
                              <p:par>
                                <p:cTn id="90" presetID="22" presetClass="exit" presetSubtype="1" fill="hold" nodeType="afterEffect">
                                  <p:stCondLst>
                                    <p:cond delay="0"/>
                                  </p:stCondLst>
                                  <p:childTnLst>
                                    <p:animEffect transition="out" filter="wipe(up)">
                                      <p:cBhvr>
                                        <p:cTn id="91" dur="2000"/>
                                        <p:tgtEl>
                                          <p:spTgt spid="22"/>
                                        </p:tgtEl>
                                      </p:cBhvr>
                                    </p:animEffect>
                                    <p:set>
                                      <p:cBhvr>
                                        <p:cTn id="92" dur="1" fill="hold">
                                          <p:stCondLst>
                                            <p:cond delay="1999"/>
                                          </p:stCondLst>
                                        </p:cTn>
                                        <p:tgtEl>
                                          <p:spTgt spid="22"/>
                                        </p:tgtEl>
                                        <p:attrNameLst>
                                          <p:attrName>style.visibility</p:attrName>
                                        </p:attrNameLst>
                                      </p:cBhvr>
                                      <p:to>
                                        <p:strVal val="hidden"/>
                                      </p:to>
                                    </p:set>
                                  </p:childTnLst>
                                </p:cTn>
                              </p:par>
                              <p:par>
                                <p:cTn id="93" presetID="1" presetClass="exit" presetSubtype="0" fill="hold" nodeType="withEffect">
                                  <p:stCondLst>
                                    <p:cond delay="1200"/>
                                  </p:stCondLst>
                                  <p:childTnLst>
                                    <p:set>
                                      <p:cBhvr>
                                        <p:cTn id="94" dur="1" fill="hold">
                                          <p:stCondLst>
                                            <p:cond delay="0"/>
                                          </p:stCondLst>
                                        </p:cTn>
                                        <p:tgtEl>
                                          <p:spTgt spid="39"/>
                                        </p:tgtEl>
                                        <p:attrNameLst>
                                          <p:attrName>style.visibility</p:attrName>
                                        </p:attrNameLst>
                                      </p:cBhvr>
                                      <p:to>
                                        <p:strVal val="hidden"/>
                                      </p:to>
                                    </p:set>
                                  </p:childTnLst>
                                </p:cTn>
                              </p:par>
                              <p:par>
                                <p:cTn id="95" presetID="22" presetClass="entr" presetSubtype="4" fill="hold"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200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xit" presetSubtype="1" fill="hold" nodeType="clickEffect">
                                  <p:stCondLst>
                                    <p:cond delay="0"/>
                                  </p:stCondLst>
                                  <p:childTnLst>
                                    <p:animEffect transition="out" filter="wipe(up)">
                                      <p:cBhvr>
                                        <p:cTn id="101" dur="2000"/>
                                        <p:tgtEl>
                                          <p:spTgt spid="43"/>
                                        </p:tgtEl>
                                      </p:cBhvr>
                                    </p:animEffect>
                                    <p:set>
                                      <p:cBhvr>
                                        <p:cTn id="102" dur="1" fill="hold">
                                          <p:stCondLst>
                                            <p:cond delay="1999"/>
                                          </p:stCondLst>
                                        </p:cTn>
                                        <p:tgtEl>
                                          <p:spTgt spid="43"/>
                                        </p:tgtEl>
                                        <p:attrNameLst>
                                          <p:attrName>style.visibility</p:attrName>
                                        </p:attrNameLst>
                                      </p:cBhvr>
                                      <p:to>
                                        <p:strVal val="hidden"/>
                                      </p:to>
                                    </p:set>
                                  </p:childTnLst>
                                </p:cTn>
                              </p:par>
                              <p:par>
                                <p:cTn id="103" presetID="22" presetClass="entr" presetSubtype="4" fill="hold" nodeType="withEffect">
                                  <p:stCondLst>
                                    <p:cond delay="500"/>
                                  </p:stCondLst>
                                  <p:childTnLst>
                                    <p:set>
                                      <p:cBhvr>
                                        <p:cTn id="104" dur="1" fill="hold">
                                          <p:stCondLst>
                                            <p:cond delay="0"/>
                                          </p:stCondLst>
                                        </p:cTn>
                                        <p:tgtEl>
                                          <p:spTgt spid="45"/>
                                        </p:tgtEl>
                                        <p:attrNameLst>
                                          <p:attrName>style.visibility</p:attrName>
                                        </p:attrNameLst>
                                      </p:cBhvr>
                                      <p:to>
                                        <p:strVal val="visible"/>
                                      </p:to>
                                    </p:set>
                                    <p:animEffect transition="in" filter="wipe(down)">
                                      <p:cBhvr>
                                        <p:cTn id="105" dur="2000"/>
                                        <p:tgtEl>
                                          <p:spTgt spid="45"/>
                                        </p:tgtEl>
                                      </p:cBhvr>
                                    </p:animEffect>
                                  </p:childTnLst>
                                </p:cTn>
                              </p:par>
                            </p:childTnLst>
                          </p:cTn>
                        </p:par>
                        <p:par>
                          <p:cTn id="106" fill="hold">
                            <p:stCondLst>
                              <p:cond delay="2500"/>
                            </p:stCondLst>
                            <p:childTnLst>
                              <p:par>
                                <p:cTn id="107" presetID="22" presetClass="exit" presetSubtype="1" fill="hold" nodeType="afterEffect">
                                  <p:stCondLst>
                                    <p:cond delay="1000"/>
                                  </p:stCondLst>
                                  <p:childTnLst>
                                    <p:animEffect transition="out" filter="wipe(up)">
                                      <p:cBhvr>
                                        <p:cTn id="108" dur="2000"/>
                                        <p:tgtEl>
                                          <p:spTgt spid="45"/>
                                        </p:tgtEl>
                                      </p:cBhvr>
                                    </p:animEffect>
                                    <p:set>
                                      <p:cBhvr>
                                        <p:cTn id="109" dur="1" fill="hold">
                                          <p:stCondLst>
                                            <p:cond delay="1999"/>
                                          </p:stCondLst>
                                        </p:cTn>
                                        <p:tgtEl>
                                          <p:spTgt spid="45"/>
                                        </p:tgtEl>
                                        <p:attrNameLst>
                                          <p:attrName>style.visibility</p:attrName>
                                        </p:attrNameLst>
                                      </p:cBhvr>
                                      <p:to>
                                        <p:strVal val="hidden"/>
                                      </p:to>
                                    </p:set>
                                  </p:childTnLst>
                                </p:cTn>
                              </p:par>
                              <p:par>
                                <p:cTn id="110" presetID="22" presetClass="entr" presetSubtype="4" fill="hold" nodeType="withEffect">
                                  <p:stCondLst>
                                    <p:cond delay="1500"/>
                                  </p:stCondLst>
                                  <p:childTnLst>
                                    <p:set>
                                      <p:cBhvr>
                                        <p:cTn id="111" dur="1" fill="hold">
                                          <p:stCondLst>
                                            <p:cond delay="0"/>
                                          </p:stCondLst>
                                        </p:cTn>
                                        <p:tgtEl>
                                          <p:spTgt spid="47"/>
                                        </p:tgtEl>
                                        <p:attrNameLst>
                                          <p:attrName>style.visibility</p:attrName>
                                        </p:attrNameLst>
                                      </p:cBhvr>
                                      <p:to>
                                        <p:strVal val="visible"/>
                                      </p:to>
                                    </p:set>
                                    <p:animEffect transition="in" filter="wipe(down)">
                                      <p:cBhvr>
                                        <p:cTn id="112"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3875A1"/>
                </a:solidFill>
              </a:rPr>
              <a:t>Develop learning</a:t>
            </a:r>
          </a:p>
        </p:txBody>
      </p:sp>
      <p:pic>
        <p:nvPicPr>
          <p:cNvPr id="8" name="Picture 7">
            <a:extLst>
              <a:ext uri="{FF2B5EF4-FFF2-40B4-BE49-F238E27FC236}">
                <a16:creationId xmlns:a16="http://schemas.microsoft.com/office/drawing/2014/main" id="{22D7812E-47B4-4D45-AC7F-807847E97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628" y="2253733"/>
            <a:ext cx="5966747" cy="2350537"/>
          </a:xfrm>
          <a:prstGeom prst="rect">
            <a:avLst/>
          </a:prstGeom>
        </p:spPr>
      </p:pic>
    </p:spTree>
    <p:extLst>
      <p:ext uri="{BB962C8B-B14F-4D97-AF65-F5344CB8AC3E}">
        <p14:creationId xmlns:p14="http://schemas.microsoft.com/office/powerpoint/2010/main" val="1430693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6E0479-CC5B-4C31-969C-EA6C80B70DCF}"/>
              </a:ext>
            </a:extLst>
          </p:cNvPr>
          <p:cNvSpPr>
            <a:spLocks noGrp="1"/>
          </p:cNvSpPr>
          <p:nvPr>
            <p:ph type="body" sz="quarter" idx="11"/>
          </p:nvPr>
        </p:nvSpPr>
        <p:spPr/>
        <p:txBody>
          <a:bodyPr/>
          <a:lstStyle/>
          <a:p>
            <a:endParaRPr lang="en-GB"/>
          </a:p>
        </p:txBody>
      </p:sp>
      <p:sp>
        <p:nvSpPr>
          <p:cNvPr id="3" name="TextBox 2">
            <a:extLst>
              <a:ext uri="{FF2B5EF4-FFF2-40B4-BE49-F238E27FC236}">
                <a16:creationId xmlns:a16="http://schemas.microsoft.com/office/drawing/2014/main" id="{D2DBBF5A-BA4D-44C9-8B8E-9C2541DAB88F}"/>
              </a:ext>
            </a:extLst>
          </p:cNvPr>
          <p:cNvSpPr txBox="1"/>
          <p:nvPr/>
        </p:nvSpPr>
        <p:spPr bwMode="auto">
          <a:xfrm>
            <a:off x="847898" y="1363287"/>
            <a:ext cx="7248698"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Year 3 do independent learning.</a:t>
            </a:r>
          </a:p>
          <a:p>
            <a:pPr marL="457200" indent="-457200">
              <a:buClr>
                <a:srgbClr val="82CBDD"/>
              </a:buClr>
            </a:pPr>
            <a:endParaRPr lang="en-GB" b="1" dirty="0">
              <a:latin typeface="Myriad Pro Semibold" charset="0"/>
              <a:ea typeface="Myriad Pro Semibold" charset="0"/>
              <a:cs typeface="Myriad Pro Semibold" charset="0"/>
            </a:endParaRPr>
          </a:p>
          <a:p>
            <a:pPr marL="457200" indent="-457200">
              <a:buClr>
                <a:srgbClr val="82CBDD"/>
              </a:buClr>
            </a:pPr>
            <a:r>
              <a:rPr lang="en-GB" b="1" dirty="0">
                <a:latin typeface="Myriad Pro Semibold" charset="0"/>
                <a:ea typeface="Myriad Pro Semibold" charset="0"/>
                <a:cs typeface="Myriad Pro Semibold" charset="0"/>
              </a:rPr>
              <a:t>Year 4 stay on the carpet.</a:t>
            </a:r>
          </a:p>
        </p:txBody>
      </p:sp>
    </p:spTree>
    <p:extLst>
      <p:ext uri="{BB962C8B-B14F-4D97-AF65-F5344CB8AC3E}">
        <p14:creationId xmlns:p14="http://schemas.microsoft.com/office/powerpoint/2010/main" val="281666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3875A1"/>
                </a:solidFill>
              </a:rPr>
              <a:t>Independent learning.</a:t>
            </a:r>
          </a:p>
        </p:txBody>
      </p:sp>
      <p:pic>
        <p:nvPicPr>
          <p:cNvPr id="4" name="Picture 3">
            <a:extLst>
              <a:ext uri="{FF2B5EF4-FFF2-40B4-BE49-F238E27FC236}">
                <a16:creationId xmlns:a16="http://schemas.microsoft.com/office/drawing/2014/main" id="{8FF4732E-0DB3-45B2-8E8B-952CE47CF6D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14638" y="1938809"/>
            <a:ext cx="3386138" cy="2980382"/>
          </a:xfrm>
          <a:prstGeom prst="rect">
            <a:avLst/>
          </a:prstGeom>
        </p:spPr>
      </p:pic>
      <p:pic>
        <p:nvPicPr>
          <p:cNvPr id="5" name="Image 4"/>
          <p:cNvPicPr>
            <a:picLocks noChangeAspect="1"/>
          </p:cNvPicPr>
          <p:nvPr/>
        </p:nvPicPr>
        <p:blipFill>
          <a:blip r:embed="rId4" cstate="print"/>
          <a:stretch>
            <a:fillRect/>
          </a:stretch>
        </p:blipFill>
        <p:spPr>
          <a:xfrm>
            <a:off x="3739277" y="3891236"/>
            <a:ext cx="190500" cy="542925"/>
          </a:xfrm>
          <a:prstGeom prst="rect">
            <a:avLst/>
          </a:prstGeom>
        </p:spPr>
      </p:pic>
      <p:pic>
        <p:nvPicPr>
          <p:cNvPr id="7" name="Image 6"/>
          <p:cNvPicPr>
            <a:picLocks noChangeAspect="1"/>
          </p:cNvPicPr>
          <p:nvPr/>
        </p:nvPicPr>
        <p:blipFill>
          <a:blip r:embed="rId5" cstate="print"/>
          <a:stretch>
            <a:fillRect/>
          </a:stretch>
        </p:blipFill>
        <p:spPr>
          <a:xfrm>
            <a:off x="3372803" y="2432685"/>
            <a:ext cx="180975" cy="552450"/>
          </a:xfrm>
          <a:prstGeom prst="rect">
            <a:avLst/>
          </a:prstGeom>
        </p:spPr>
      </p:pic>
      <p:pic>
        <p:nvPicPr>
          <p:cNvPr id="11" name="Image 10"/>
          <p:cNvPicPr>
            <a:picLocks noChangeAspect="1"/>
          </p:cNvPicPr>
          <p:nvPr/>
        </p:nvPicPr>
        <p:blipFill>
          <a:blip r:embed="rId6" cstate="print"/>
          <a:stretch>
            <a:fillRect/>
          </a:stretch>
        </p:blipFill>
        <p:spPr>
          <a:xfrm>
            <a:off x="5499497" y="3569494"/>
            <a:ext cx="180975" cy="552450"/>
          </a:xfrm>
          <a:prstGeom prst="rect">
            <a:avLst/>
          </a:prstGeom>
        </p:spPr>
      </p:pic>
      <p:pic>
        <p:nvPicPr>
          <p:cNvPr id="12" name="Image 11"/>
          <p:cNvPicPr>
            <a:picLocks noChangeAspect="1"/>
          </p:cNvPicPr>
          <p:nvPr/>
        </p:nvPicPr>
        <p:blipFill>
          <a:blip r:embed="rId7" cstate="print"/>
          <a:stretch>
            <a:fillRect/>
          </a:stretch>
        </p:blipFill>
        <p:spPr>
          <a:xfrm>
            <a:off x="5552599" y="2038826"/>
            <a:ext cx="285750" cy="552450"/>
          </a:xfrm>
          <a:prstGeom prst="rect">
            <a:avLst/>
          </a:prstGeom>
        </p:spPr>
      </p:pic>
      <p:sp>
        <p:nvSpPr>
          <p:cNvPr id="3" name="TextBox 2">
            <a:extLst>
              <a:ext uri="{FF2B5EF4-FFF2-40B4-BE49-F238E27FC236}">
                <a16:creationId xmlns:a16="http://schemas.microsoft.com/office/drawing/2014/main" id="{BF04D340-B753-442E-9D9A-E499BC1C5845}"/>
              </a:ext>
            </a:extLst>
          </p:cNvPr>
          <p:cNvSpPr txBox="1"/>
          <p:nvPr/>
        </p:nvSpPr>
        <p:spPr bwMode="auto">
          <a:xfrm>
            <a:off x="266007" y="1047404"/>
            <a:ext cx="2668386"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What fraction of the square is :</a:t>
            </a:r>
          </a:p>
          <a:p>
            <a:pPr marL="457200" indent="-457200">
              <a:buClr>
                <a:srgbClr val="82CBDD"/>
              </a:buClr>
            </a:pPr>
            <a:r>
              <a:rPr lang="en-GB" b="1" dirty="0">
                <a:latin typeface="Myriad Pro Semibold" charset="0"/>
                <a:ea typeface="Myriad Pro Semibold" charset="0"/>
                <a:cs typeface="Myriad Pro Semibold" charset="0"/>
              </a:rPr>
              <a:t>Green?</a:t>
            </a:r>
          </a:p>
          <a:p>
            <a:pPr marL="457200" indent="-457200">
              <a:buClr>
                <a:srgbClr val="82CBDD"/>
              </a:buClr>
            </a:pPr>
            <a:r>
              <a:rPr lang="en-GB" b="1" dirty="0">
                <a:latin typeface="Myriad Pro Semibold" charset="0"/>
                <a:ea typeface="Myriad Pro Semibold" charset="0"/>
                <a:cs typeface="Myriad Pro Semibold" charset="0"/>
              </a:rPr>
              <a:t>Red?</a:t>
            </a:r>
          </a:p>
          <a:p>
            <a:pPr marL="457200" indent="-457200">
              <a:buClr>
                <a:srgbClr val="82CBDD"/>
              </a:buClr>
            </a:pPr>
            <a:r>
              <a:rPr lang="en-GB" b="1" dirty="0">
                <a:latin typeface="Myriad Pro Semibold" charset="0"/>
                <a:ea typeface="Myriad Pro Semibold" charset="0"/>
                <a:cs typeface="Myriad Pro Semibold" charset="0"/>
              </a:rPr>
              <a:t>Light blue?</a:t>
            </a:r>
          </a:p>
          <a:p>
            <a:pPr marL="457200" indent="-457200">
              <a:buClr>
                <a:srgbClr val="82CBDD"/>
              </a:buClr>
            </a:pPr>
            <a:r>
              <a:rPr lang="en-GB" b="1" dirty="0">
                <a:latin typeface="Myriad Pro Semibold" charset="0"/>
                <a:ea typeface="Myriad Pro Semibold" charset="0"/>
                <a:cs typeface="Myriad Pro Semibold" charset="0"/>
              </a:rPr>
              <a:t>Yellow?</a:t>
            </a:r>
          </a:p>
        </p:txBody>
      </p:sp>
    </p:spTree>
    <p:extLst>
      <p:ext uri="{BB962C8B-B14F-4D97-AF65-F5344CB8AC3E}">
        <p14:creationId xmlns:p14="http://schemas.microsoft.com/office/powerpoint/2010/main" val="3882506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B6F3494-74D5-4850-8FBB-230CE50FA605}"/>
              </a:ext>
            </a:extLst>
          </p:cNvPr>
          <p:cNvSpPr/>
          <p:nvPr/>
        </p:nvSpPr>
        <p:spPr>
          <a:xfrm>
            <a:off x="4288037" y="2512572"/>
            <a:ext cx="601597" cy="1787014"/>
          </a:xfrm>
          <a:prstGeom prst="rect">
            <a:avLst/>
          </a:prstGeom>
          <a:solidFill>
            <a:srgbClr val="F26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9" name="Picture 8">
            <a:extLst>
              <a:ext uri="{FF2B5EF4-FFF2-40B4-BE49-F238E27FC236}">
                <a16:creationId xmlns:a16="http://schemas.microsoft.com/office/drawing/2014/main" id="{9EAD0F43-D24F-4E63-A53D-DF7DD6A72A37}"/>
              </a:ext>
            </a:extLst>
          </p:cNvPr>
          <p:cNvPicPr>
            <a:picLocks noChangeAspect="1"/>
          </p:cNvPicPr>
          <p:nvPr/>
        </p:nvPicPr>
        <p:blipFill rotWithShape="1">
          <a:blip r:embed="rId3">
            <a:extLst>
              <a:ext uri="{28A0092B-C50C-407E-A947-70E740481C1C}">
                <a14:useLocalDpi xmlns:a14="http://schemas.microsoft.com/office/drawing/2010/main" val="0"/>
              </a:ext>
            </a:extLst>
          </a:blip>
          <a:srcRect b="-288"/>
          <a:stretch/>
        </p:blipFill>
        <p:spPr>
          <a:xfrm>
            <a:off x="4205451" y="2522097"/>
            <a:ext cx="684182" cy="1845629"/>
          </a:xfrm>
          <a:prstGeom prst="rect">
            <a:avLst/>
          </a:prstGeom>
        </p:spPr>
      </p:pic>
      <p:pic>
        <p:nvPicPr>
          <p:cNvPr id="7" name="Picture 6">
            <a:extLst>
              <a:ext uri="{FF2B5EF4-FFF2-40B4-BE49-F238E27FC236}">
                <a16:creationId xmlns:a16="http://schemas.microsoft.com/office/drawing/2014/main" id="{1E7127FF-361D-497A-AF59-4EA021AFC211}"/>
              </a:ext>
            </a:extLst>
          </p:cNvPr>
          <p:cNvPicPr>
            <a:picLocks noChangeAspect="1"/>
          </p:cNvPicPr>
          <p:nvPr/>
        </p:nvPicPr>
        <p:blipFill rotWithShape="1">
          <a:blip r:embed="rId4">
            <a:extLst>
              <a:ext uri="{28A0092B-C50C-407E-A947-70E740481C1C}">
                <a14:useLocalDpi xmlns:a14="http://schemas.microsoft.com/office/drawing/2010/main" val="0"/>
              </a:ext>
            </a:extLst>
          </a:blip>
          <a:srcRect b="-288"/>
          <a:stretch/>
        </p:blipFill>
        <p:spPr>
          <a:xfrm>
            <a:off x="4885837" y="2518286"/>
            <a:ext cx="685637" cy="1845629"/>
          </a:xfrm>
          <a:prstGeom prst="rect">
            <a:avLst/>
          </a:prstGeom>
        </p:spPr>
      </p:pic>
      <p:pic>
        <p:nvPicPr>
          <p:cNvPr id="4" name="Picture 3">
            <a:extLst>
              <a:ext uri="{FF2B5EF4-FFF2-40B4-BE49-F238E27FC236}">
                <a16:creationId xmlns:a16="http://schemas.microsoft.com/office/drawing/2014/main" id="{DFC023B1-7BEE-4D22-9821-8F38AB8C6FA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69594" y="2504401"/>
            <a:ext cx="2671337" cy="1856236"/>
          </a:xfrm>
          <a:prstGeom prst="rect">
            <a:avLst/>
          </a:prstGeom>
        </p:spPr>
      </p:pic>
      <p:pic>
        <p:nvPicPr>
          <p:cNvPr id="34" name="Picture 33">
            <a:extLst>
              <a:ext uri="{FF2B5EF4-FFF2-40B4-BE49-F238E27FC236}">
                <a16:creationId xmlns:a16="http://schemas.microsoft.com/office/drawing/2014/main" id="{802D67DA-12BE-4FBB-8756-F61CD99B1CF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39722" y="2504400"/>
            <a:ext cx="648844" cy="1856236"/>
          </a:xfrm>
          <a:prstGeom prst="rect">
            <a:avLst/>
          </a:prstGeom>
        </p:spPr>
      </p:pic>
      <p:sp>
        <p:nvSpPr>
          <p:cNvPr id="2" name="Text Placeholder 1"/>
          <p:cNvSpPr>
            <a:spLocks noGrp="1"/>
          </p:cNvSpPr>
          <p:nvPr>
            <p:ph type="body" sz="quarter" idx="11"/>
          </p:nvPr>
        </p:nvSpPr>
        <p:spPr/>
        <p:txBody>
          <a:bodyPr/>
          <a:lstStyle/>
          <a:p>
            <a:r>
              <a:rPr lang="en-US" dirty="0">
                <a:solidFill>
                  <a:srgbClr val="3875A1"/>
                </a:solidFill>
              </a:rPr>
              <a:t>Independent learning</a:t>
            </a:r>
          </a:p>
        </p:txBody>
      </p:sp>
      <p:pic>
        <p:nvPicPr>
          <p:cNvPr id="19" name="Picture 18">
            <a:extLst>
              <a:ext uri="{FF2B5EF4-FFF2-40B4-BE49-F238E27FC236}">
                <a16:creationId xmlns:a16="http://schemas.microsoft.com/office/drawing/2014/main" id="{0D204FDD-7C8F-40D5-B7A3-CE2A7764FAC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4765827" y="3468215"/>
            <a:ext cx="239486" cy="192881"/>
          </a:xfrm>
          <a:prstGeom prst="rect">
            <a:avLst/>
          </a:prstGeom>
        </p:spPr>
      </p:pic>
      <p:pic>
        <p:nvPicPr>
          <p:cNvPr id="21" name="Picture 20">
            <a:extLst>
              <a:ext uri="{FF2B5EF4-FFF2-40B4-BE49-F238E27FC236}">
                <a16:creationId xmlns:a16="http://schemas.microsoft.com/office/drawing/2014/main" id="{D71CF26D-B4E9-44D4-8FFA-93BE0CDF845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4766076" y="3720094"/>
            <a:ext cx="239486" cy="192881"/>
          </a:xfrm>
          <a:prstGeom prst="rect">
            <a:avLst/>
          </a:prstGeom>
        </p:spPr>
      </p:pic>
      <p:pic>
        <p:nvPicPr>
          <p:cNvPr id="23" name="Picture 22">
            <a:extLst>
              <a:ext uri="{FF2B5EF4-FFF2-40B4-BE49-F238E27FC236}">
                <a16:creationId xmlns:a16="http://schemas.microsoft.com/office/drawing/2014/main" id="{64AADE18-EF22-4E9C-B755-252532E9C67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4765826" y="3980795"/>
            <a:ext cx="239486" cy="192881"/>
          </a:xfrm>
          <a:prstGeom prst="rect">
            <a:avLst/>
          </a:prstGeom>
        </p:spPr>
      </p:pic>
      <p:pic>
        <p:nvPicPr>
          <p:cNvPr id="25" name="Picture 24">
            <a:extLst>
              <a:ext uri="{FF2B5EF4-FFF2-40B4-BE49-F238E27FC236}">
                <a16:creationId xmlns:a16="http://schemas.microsoft.com/office/drawing/2014/main" id="{415A8F23-B4B6-468E-BBC3-812F4E0B03A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rot="5400000">
            <a:off x="4811694" y="4186805"/>
            <a:ext cx="147748" cy="192881"/>
          </a:xfrm>
          <a:prstGeom prst="rect">
            <a:avLst/>
          </a:prstGeom>
        </p:spPr>
      </p:pic>
      <p:pic>
        <p:nvPicPr>
          <p:cNvPr id="13" name="Picture 12">
            <a:extLst>
              <a:ext uri="{FF2B5EF4-FFF2-40B4-BE49-F238E27FC236}">
                <a16:creationId xmlns:a16="http://schemas.microsoft.com/office/drawing/2014/main" id="{585064DB-F914-4844-BC10-AFC4833F1F69}"/>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989563" y="3071813"/>
            <a:ext cx="346737" cy="671513"/>
          </a:xfrm>
          <a:prstGeom prst="rect">
            <a:avLst/>
          </a:prstGeom>
        </p:spPr>
      </p:pic>
      <p:sp>
        <p:nvSpPr>
          <p:cNvPr id="17" name="Rectangle 16">
            <a:extLst>
              <a:ext uri="{FF2B5EF4-FFF2-40B4-BE49-F238E27FC236}">
                <a16:creationId xmlns:a16="http://schemas.microsoft.com/office/drawing/2014/main" id="{094B23A5-3428-4A39-A7DE-66FDAC144F13}"/>
              </a:ext>
            </a:extLst>
          </p:cNvPr>
          <p:cNvSpPr/>
          <p:nvPr/>
        </p:nvSpPr>
        <p:spPr>
          <a:xfrm>
            <a:off x="5078040" y="2875606"/>
            <a:ext cx="312374" cy="80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8" name="Rectangle 7">
            <a:extLst>
              <a:ext uri="{FF2B5EF4-FFF2-40B4-BE49-F238E27FC236}">
                <a16:creationId xmlns:a16="http://schemas.microsoft.com/office/drawing/2014/main" id="{825AE115-C539-46E2-98E9-B648C471A549}"/>
              </a:ext>
            </a:extLst>
          </p:cNvPr>
          <p:cNvSpPr/>
          <p:nvPr/>
        </p:nvSpPr>
        <p:spPr>
          <a:xfrm>
            <a:off x="3823542" y="3012493"/>
            <a:ext cx="390197" cy="804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31" name="Picture 30">
            <a:extLst>
              <a:ext uri="{FF2B5EF4-FFF2-40B4-BE49-F238E27FC236}">
                <a16:creationId xmlns:a16="http://schemas.microsoft.com/office/drawing/2014/main" id="{A08C2C4A-DAA4-4E4E-817D-40EA08BB94F4}"/>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269594" y="2504238"/>
            <a:ext cx="1494342" cy="1856236"/>
          </a:xfrm>
          <a:prstGeom prst="rect">
            <a:avLst/>
          </a:prstGeom>
        </p:spPr>
      </p:pic>
      <p:sp>
        <p:nvSpPr>
          <p:cNvPr id="38" name="Rectangle 37">
            <a:extLst>
              <a:ext uri="{FF2B5EF4-FFF2-40B4-BE49-F238E27FC236}">
                <a16:creationId xmlns:a16="http://schemas.microsoft.com/office/drawing/2014/main" id="{F7175B29-AF7A-4ADA-A9E0-F7287FBCA524}"/>
              </a:ext>
            </a:extLst>
          </p:cNvPr>
          <p:cNvSpPr/>
          <p:nvPr/>
        </p:nvSpPr>
        <p:spPr>
          <a:xfrm>
            <a:off x="4288751" y="2527294"/>
            <a:ext cx="586371" cy="862574"/>
          </a:xfrm>
          <a:prstGeom prst="rect">
            <a:avLst/>
          </a:prstGeom>
          <a:solidFill>
            <a:srgbClr val="F26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11" name="Picture 10">
            <a:extLst>
              <a:ext uri="{FF2B5EF4-FFF2-40B4-BE49-F238E27FC236}">
                <a16:creationId xmlns:a16="http://schemas.microsoft.com/office/drawing/2014/main" id="{4A1ED902-3425-41CD-97F0-766A093FC46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414838" y="3071813"/>
            <a:ext cx="346737" cy="671513"/>
          </a:xfrm>
          <a:prstGeom prst="rect">
            <a:avLst/>
          </a:prstGeom>
        </p:spPr>
      </p:pic>
      <p:sp>
        <p:nvSpPr>
          <p:cNvPr id="15" name="Rectangle 14">
            <a:extLst>
              <a:ext uri="{FF2B5EF4-FFF2-40B4-BE49-F238E27FC236}">
                <a16:creationId xmlns:a16="http://schemas.microsoft.com/office/drawing/2014/main" id="{F5820AA4-8695-481A-87D3-D758B9569157}"/>
              </a:ext>
            </a:extLst>
          </p:cNvPr>
          <p:cNvSpPr/>
          <p:nvPr/>
        </p:nvSpPr>
        <p:spPr>
          <a:xfrm>
            <a:off x="4354693" y="3228898"/>
            <a:ext cx="390197" cy="522599"/>
          </a:xfrm>
          <a:prstGeom prst="rect">
            <a:avLst/>
          </a:prstGeom>
          <a:solidFill>
            <a:srgbClr val="F26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3" name="TextBox 2">
            <a:extLst>
              <a:ext uri="{FF2B5EF4-FFF2-40B4-BE49-F238E27FC236}">
                <a16:creationId xmlns:a16="http://schemas.microsoft.com/office/drawing/2014/main" id="{EF928952-8A4F-43D2-9AF6-465F8C103C56}"/>
              </a:ext>
            </a:extLst>
          </p:cNvPr>
          <p:cNvSpPr txBox="1"/>
          <p:nvPr/>
        </p:nvSpPr>
        <p:spPr bwMode="auto">
          <a:xfrm>
            <a:off x="357447" y="856211"/>
            <a:ext cx="4214553"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What fraction of the square is red?</a:t>
            </a:r>
          </a:p>
          <a:p>
            <a:pPr marL="457200" indent="-457200">
              <a:buClr>
                <a:srgbClr val="82CBDD"/>
              </a:buClr>
            </a:pPr>
            <a:r>
              <a:rPr lang="en-GB" b="1" dirty="0">
                <a:latin typeface="Myriad Pro Semibold" charset="0"/>
                <a:ea typeface="Myriad Pro Semibold" charset="0"/>
                <a:cs typeface="Myriad Pro Semibold" charset="0"/>
              </a:rPr>
              <a:t>Explain your reasoning. </a:t>
            </a:r>
          </a:p>
        </p:txBody>
      </p:sp>
    </p:spTree>
    <p:extLst>
      <p:ext uri="{BB962C8B-B14F-4D97-AF65-F5344CB8AC3E}">
        <p14:creationId xmlns:p14="http://schemas.microsoft.com/office/powerpoint/2010/main" val="2707191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0.00312 -4.81481E-6 L -0.07382 -0.00254 " pathEditMode="relative" rAng="0" ptsTypes="AA">
                                      <p:cBhvr>
                                        <p:cTn id="25" dur="2000" fill="hold"/>
                                        <p:tgtEl>
                                          <p:spTgt spid="7"/>
                                        </p:tgtEl>
                                        <p:attrNameLst>
                                          <p:attrName>ppt_x</p:attrName>
                                          <p:attrName>ppt_y</p:attrName>
                                        </p:attrNameLst>
                                      </p:cBhvr>
                                      <p:rCtr x="-3542" y="-139"/>
                                    </p:animMotion>
                                  </p:childTnLst>
                                </p:cTn>
                              </p:par>
                              <p:par>
                                <p:cTn id="26" presetID="8" presetClass="emph" presetSubtype="0" fill="hold" nodeType="withEffect">
                                  <p:stCondLst>
                                    <p:cond delay="0"/>
                                  </p:stCondLst>
                                  <p:childTnLst>
                                    <p:animRot by="10800000">
                                      <p:cBhvr>
                                        <p:cTn id="27" dur="2000" fill="hold"/>
                                        <p:tgtEl>
                                          <p:spTgt spid="7"/>
                                        </p:tgtEl>
                                        <p:attrNameLst>
                                          <p:attrName>r</p:attrName>
                                        </p:attrNameLst>
                                      </p:cBhvr>
                                    </p:animRo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7" grpId="0" animBg="1"/>
      <p:bldP spid="8" grpId="0" animBg="1"/>
      <p:bldP spid="38"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D7A832-101C-48F1-85AD-D84AAD5AA9EA}"/>
              </a:ext>
            </a:extLst>
          </p:cNvPr>
          <p:cNvSpPr txBox="1">
            <a:spLocks/>
          </p:cNvSpPr>
          <p:nvPr/>
        </p:nvSpPr>
        <p:spPr>
          <a:xfrm>
            <a:off x="0" y="856392"/>
            <a:ext cx="9144000" cy="472500"/>
          </a:xfrm>
          <a:prstGeom prst="rect">
            <a:avLst/>
          </a:prstGeom>
          <a:solidFill>
            <a:srgbClr val="82CBDD"/>
          </a:solidFill>
        </p:spPr>
        <p:txBody>
          <a:bodyPr vert="horz" lIns="135000" tIns="34290" rIns="135000" bIns="3429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100" dirty="0">
                <a:solidFill>
                  <a:srgbClr val="3875A1"/>
                </a:solidFill>
              </a:rPr>
              <a:t>Y4 New learning</a:t>
            </a:r>
            <a:endParaRPr lang="en-US" sz="2100" dirty="0">
              <a:solidFill>
                <a:srgbClr val="3875A1"/>
              </a:solidFill>
            </a:endParaRPr>
          </a:p>
        </p:txBody>
      </p:sp>
      <p:sp>
        <p:nvSpPr>
          <p:cNvPr id="2" name="Text Placeholder 1"/>
          <p:cNvSpPr>
            <a:spLocks noGrp="1"/>
          </p:cNvSpPr>
          <p:nvPr>
            <p:ph type="body" sz="quarter" idx="11"/>
          </p:nvPr>
        </p:nvSpPr>
        <p:spPr>
          <a:xfrm>
            <a:off x="-385762" y="110508"/>
            <a:ext cx="9143999" cy="472500"/>
          </a:xfrm>
          <a:solidFill>
            <a:srgbClr val="82CBDD">
              <a:alpha val="0"/>
            </a:srgbClr>
          </a:solidFill>
        </p:spPr>
        <p:txBody>
          <a:bodyPr/>
          <a:lstStyle/>
          <a:p>
            <a:endParaRPr lang="en-US" dirty="0">
              <a:solidFill>
                <a:srgbClr val="3875A1"/>
              </a:solidFill>
            </a:endParaRPr>
          </a:p>
        </p:txBody>
      </p:sp>
      <p:pic>
        <p:nvPicPr>
          <p:cNvPr id="4" name="Picture 3">
            <a:extLst>
              <a:ext uri="{FF2B5EF4-FFF2-40B4-BE49-F238E27FC236}">
                <a16:creationId xmlns:a16="http://schemas.microsoft.com/office/drawing/2014/main" id="{ED62B50F-4618-4D8B-A1AE-7BC2FD819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2398381"/>
            <a:ext cx="5930585" cy="2061241"/>
          </a:xfrm>
          <a:prstGeom prst="rect">
            <a:avLst/>
          </a:prstGeom>
        </p:spPr>
      </p:pic>
      <p:sp>
        <p:nvSpPr>
          <p:cNvPr id="7" name="Oval 6">
            <a:extLst>
              <a:ext uri="{FF2B5EF4-FFF2-40B4-BE49-F238E27FC236}">
                <a16:creationId xmlns:a16="http://schemas.microsoft.com/office/drawing/2014/main" id="{590540CE-042E-490C-B1E9-4E9CB67117D4}"/>
              </a:ext>
            </a:extLst>
          </p:cNvPr>
          <p:cNvSpPr/>
          <p:nvPr/>
        </p:nvSpPr>
        <p:spPr>
          <a:xfrm>
            <a:off x="4314825" y="2514600"/>
            <a:ext cx="542925" cy="542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10" name="Oval 9">
            <a:extLst>
              <a:ext uri="{FF2B5EF4-FFF2-40B4-BE49-F238E27FC236}">
                <a16:creationId xmlns:a16="http://schemas.microsoft.com/office/drawing/2014/main" id="{379E5C2E-22BF-4C6D-A3B1-A2949B6FE5A7}"/>
              </a:ext>
            </a:extLst>
          </p:cNvPr>
          <p:cNvSpPr/>
          <p:nvPr/>
        </p:nvSpPr>
        <p:spPr>
          <a:xfrm>
            <a:off x="3643313" y="3643313"/>
            <a:ext cx="542925" cy="542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13" name="Oval 12">
            <a:extLst>
              <a:ext uri="{FF2B5EF4-FFF2-40B4-BE49-F238E27FC236}">
                <a16:creationId xmlns:a16="http://schemas.microsoft.com/office/drawing/2014/main" id="{F1BB64D2-56F7-4290-A67E-955371FD0264}"/>
              </a:ext>
            </a:extLst>
          </p:cNvPr>
          <p:cNvSpPr/>
          <p:nvPr/>
        </p:nvSpPr>
        <p:spPr>
          <a:xfrm>
            <a:off x="4957764" y="3643313"/>
            <a:ext cx="542925" cy="542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3" name="TextBox 2">
            <a:extLst>
              <a:ext uri="{FF2B5EF4-FFF2-40B4-BE49-F238E27FC236}">
                <a16:creationId xmlns:a16="http://schemas.microsoft.com/office/drawing/2014/main" id="{AB5BDF12-DE20-48E3-897E-29902037A2B4}"/>
              </a:ext>
            </a:extLst>
          </p:cNvPr>
          <p:cNvSpPr txBox="1"/>
          <p:nvPr/>
        </p:nvSpPr>
        <p:spPr bwMode="auto">
          <a:xfrm>
            <a:off x="349135" y="1539665"/>
            <a:ext cx="3059083" cy="36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There are 8 calculations to describe the part whole model.</a:t>
            </a:r>
          </a:p>
          <a:p>
            <a:pPr marL="457200" indent="-457200">
              <a:buClr>
                <a:srgbClr val="82CBDD"/>
              </a:buClr>
            </a:pPr>
            <a:r>
              <a:rPr lang="en-GB" b="1" dirty="0">
                <a:latin typeface="Myriad Pro Semibold" charset="0"/>
                <a:ea typeface="Myriad Pro Semibold" charset="0"/>
                <a:cs typeface="Myriad Pro Semibold" charset="0"/>
              </a:rPr>
              <a:t>Let’s see if we can find them all.</a:t>
            </a:r>
          </a:p>
        </p:txBody>
      </p:sp>
    </p:spTree>
    <p:extLst>
      <p:ext uri="{BB962C8B-B14F-4D97-AF65-F5344CB8AC3E}">
        <p14:creationId xmlns:p14="http://schemas.microsoft.com/office/powerpoint/2010/main" val="2350061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D7A832-101C-48F1-85AD-D84AAD5AA9EA}"/>
              </a:ext>
            </a:extLst>
          </p:cNvPr>
          <p:cNvSpPr txBox="1">
            <a:spLocks/>
          </p:cNvSpPr>
          <p:nvPr/>
        </p:nvSpPr>
        <p:spPr>
          <a:xfrm>
            <a:off x="0" y="856392"/>
            <a:ext cx="9144000" cy="472500"/>
          </a:xfrm>
          <a:prstGeom prst="rect">
            <a:avLst/>
          </a:prstGeom>
          <a:solidFill>
            <a:srgbClr val="82CBDD"/>
          </a:solidFill>
        </p:spPr>
        <p:txBody>
          <a:bodyPr vert="horz" lIns="135000" tIns="34290" rIns="135000" bIns="3429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100" dirty="0">
                <a:solidFill>
                  <a:srgbClr val="3875A1"/>
                </a:solidFill>
              </a:rPr>
              <a:t>Y4 independent learning</a:t>
            </a:r>
            <a:endParaRPr lang="en-US" sz="2100" dirty="0">
              <a:solidFill>
                <a:srgbClr val="3875A1"/>
              </a:solidFill>
            </a:endParaRPr>
          </a:p>
        </p:txBody>
      </p:sp>
      <p:sp>
        <p:nvSpPr>
          <p:cNvPr id="2" name="Text Placeholder 1"/>
          <p:cNvSpPr>
            <a:spLocks noGrp="1"/>
          </p:cNvSpPr>
          <p:nvPr>
            <p:ph type="body" sz="quarter" idx="11"/>
          </p:nvPr>
        </p:nvSpPr>
        <p:spPr>
          <a:xfrm>
            <a:off x="-385762" y="110508"/>
            <a:ext cx="9143999" cy="472500"/>
          </a:xfrm>
          <a:solidFill>
            <a:srgbClr val="82CBDD">
              <a:alpha val="0"/>
            </a:srgbClr>
          </a:solidFill>
        </p:spPr>
        <p:txBody>
          <a:bodyPr/>
          <a:lstStyle/>
          <a:p>
            <a:endParaRPr lang="en-US" dirty="0">
              <a:solidFill>
                <a:srgbClr val="3875A1"/>
              </a:solidFill>
            </a:endParaRPr>
          </a:p>
        </p:txBody>
      </p:sp>
      <p:pic>
        <p:nvPicPr>
          <p:cNvPr id="4" name="Picture 3">
            <a:extLst>
              <a:ext uri="{FF2B5EF4-FFF2-40B4-BE49-F238E27FC236}">
                <a16:creationId xmlns:a16="http://schemas.microsoft.com/office/drawing/2014/main" id="{ED62B50F-4618-4D8B-A1AE-7BC2FD819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2398381"/>
            <a:ext cx="5930585" cy="2061241"/>
          </a:xfrm>
          <a:prstGeom prst="rect">
            <a:avLst/>
          </a:prstGeom>
        </p:spPr>
      </p:pic>
      <p:sp>
        <p:nvSpPr>
          <p:cNvPr id="7" name="Oval 6">
            <a:extLst>
              <a:ext uri="{FF2B5EF4-FFF2-40B4-BE49-F238E27FC236}">
                <a16:creationId xmlns:a16="http://schemas.microsoft.com/office/drawing/2014/main" id="{590540CE-042E-490C-B1E9-4E9CB67117D4}"/>
              </a:ext>
            </a:extLst>
          </p:cNvPr>
          <p:cNvSpPr/>
          <p:nvPr/>
        </p:nvSpPr>
        <p:spPr>
          <a:xfrm>
            <a:off x="4314825" y="2514600"/>
            <a:ext cx="542925" cy="542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10" name="Oval 9">
            <a:extLst>
              <a:ext uri="{FF2B5EF4-FFF2-40B4-BE49-F238E27FC236}">
                <a16:creationId xmlns:a16="http://schemas.microsoft.com/office/drawing/2014/main" id="{379E5C2E-22BF-4C6D-A3B1-A2949B6FE5A7}"/>
              </a:ext>
            </a:extLst>
          </p:cNvPr>
          <p:cNvSpPr/>
          <p:nvPr/>
        </p:nvSpPr>
        <p:spPr>
          <a:xfrm>
            <a:off x="3643313" y="3643313"/>
            <a:ext cx="542925" cy="542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13" name="Oval 12">
            <a:extLst>
              <a:ext uri="{FF2B5EF4-FFF2-40B4-BE49-F238E27FC236}">
                <a16:creationId xmlns:a16="http://schemas.microsoft.com/office/drawing/2014/main" id="{F1BB64D2-56F7-4290-A67E-955371FD0264}"/>
              </a:ext>
            </a:extLst>
          </p:cNvPr>
          <p:cNvSpPr/>
          <p:nvPr/>
        </p:nvSpPr>
        <p:spPr>
          <a:xfrm>
            <a:off x="4957764" y="3643313"/>
            <a:ext cx="542925" cy="542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sp>
        <p:nvSpPr>
          <p:cNvPr id="5" name="TextBox 4">
            <a:extLst>
              <a:ext uri="{FF2B5EF4-FFF2-40B4-BE49-F238E27FC236}">
                <a16:creationId xmlns:a16="http://schemas.microsoft.com/office/drawing/2014/main" id="{C53D4618-1CDD-494B-B5CA-32546D52BA82}"/>
              </a:ext>
            </a:extLst>
          </p:cNvPr>
          <p:cNvSpPr txBox="1"/>
          <p:nvPr/>
        </p:nvSpPr>
        <p:spPr bwMode="auto">
          <a:xfrm>
            <a:off x="365760" y="1845425"/>
            <a:ext cx="3277553"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Draw a part whole model in your book using a mixed fraction.</a:t>
            </a:r>
          </a:p>
          <a:p>
            <a:pPr marL="457200" indent="-457200">
              <a:buClr>
                <a:srgbClr val="82CBDD"/>
              </a:buClr>
            </a:pPr>
            <a:r>
              <a:rPr lang="en-GB" b="1" dirty="0">
                <a:latin typeface="Myriad Pro Semibold" charset="0"/>
                <a:ea typeface="Myriad Pro Semibold" charset="0"/>
                <a:cs typeface="Myriad Pro Semibold" charset="0"/>
              </a:rPr>
              <a:t>Can you write all 8 calculations that describe it?</a:t>
            </a:r>
          </a:p>
        </p:txBody>
      </p:sp>
    </p:spTree>
    <p:extLst>
      <p:ext uri="{BB962C8B-B14F-4D97-AF65-F5344CB8AC3E}">
        <p14:creationId xmlns:p14="http://schemas.microsoft.com/office/powerpoint/2010/main" val="12807977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DEB7DB-CBF6-4C6B-A843-86D1059D1501}"/>
              </a:ext>
            </a:extLst>
          </p:cNvPr>
          <p:cNvSpPr>
            <a:spLocks noGrp="1"/>
          </p:cNvSpPr>
          <p:nvPr>
            <p:ph type="body" sz="quarter" idx="11"/>
          </p:nvPr>
        </p:nvSpPr>
        <p:spPr/>
        <p:txBody>
          <a:bodyPr/>
          <a:lstStyle/>
          <a:p>
            <a:r>
              <a:rPr lang="en-GB" dirty="0"/>
              <a:t>Lightbulb Challenge</a:t>
            </a:r>
          </a:p>
        </p:txBody>
      </p:sp>
      <p:sp>
        <p:nvSpPr>
          <p:cNvPr id="3" name="TextBox 2">
            <a:extLst>
              <a:ext uri="{FF2B5EF4-FFF2-40B4-BE49-F238E27FC236}">
                <a16:creationId xmlns:a16="http://schemas.microsoft.com/office/drawing/2014/main" id="{F2F5442F-CCF2-4506-A87E-7F5BCA539E7E}"/>
              </a:ext>
            </a:extLst>
          </p:cNvPr>
          <p:cNvSpPr txBox="1"/>
          <p:nvPr/>
        </p:nvSpPr>
        <p:spPr bwMode="auto">
          <a:xfrm>
            <a:off x="415636" y="1213658"/>
            <a:ext cx="856210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Y3: </a:t>
            </a:r>
            <a:r>
              <a:rPr lang="en-GB" b="1" dirty="0">
                <a:solidFill>
                  <a:srgbClr val="FF0000"/>
                </a:solidFill>
                <a:latin typeface="Myriad Pro Semibold" charset="0"/>
                <a:ea typeface="Myriad Pro Semibold" charset="0"/>
                <a:cs typeface="Myriad Pro Semibold" charset="0"/>
              </a:rPr>
              <a:t>Equal parts of a whole do not have to look the same? True or False? </a:t>
            </a:r>
            <a:r>
              <a:rPr lang="en-GB" b="1" dirty="0">
                <a:latin typeface="Myriad Pro Semibold" charset="0"/>
                <a:ea typeface="Myriad Pro Semibold" charset="0"/>
                <a:cs typeface="Myriad Pro Semibold" charset="0"/>
              </a:rPr>
              <a:t>(Answer with reasoning)</a:t>
            </a:r>
          </a:p>
          <a:p>
            <a:pPr marL="457200" indent="-457200">
              <a:buClr>
                <a:srgbClr val="82CBDD"/>
              </a:buClr>
            </a:pPr>
            <a:endParaRPr lang="en-GB" b="1" dirty="0">
              <a:latin typeface="Myriad Pro Semibold" charset="0"/>
              <a:ea typeface="Myriad Pro Semibold" charset="0"/>
              <a:cs typeface="Myriad Pro Semibold" charset="0"/>
            </a:endParaRPr>
          </a:p>
          <a:p>
            <a:pPr marL="457200" indent="-457200">
              <a:buClr>
                <a:srgbClr val="82CBDD"/>
              </a:buClr>
            </a:pPr>
            <a:endParaRPr lang="en-GB" b="1" dirty="0">
              <a:latin typeface="Myriad Pro Semibold" charset="0"/>
              <a:ea typeface="Myriad Pro Semibold" charset="0"/>
              <a:cs typeface="Myriad Pro Semibold" charset="0"/>
            </a:endParaRPr>
          </a:p>
          <a:p>
            <a:pPr marL="457200" indent="-457200">
              <a:buClr>
                <a:srgbClr val="82CBDD"/>
              </a:buClr>
            </a:pPr>
            <a:r>
              <a:rPr lang="en-GB" b="1" dirty="0">
                <a:latin typeface="Myriad Pro Semibold" charset="0"/>
                <a:ea typeface="Myriad Pro Semibold" charset="0"/>
                <a:cs typeface="Myriad Pro Semibold" charset="0"/>
              </a:rPr>
              <a:t>Y4: Is the following statement always, sometimes or never true? Explain your answer.</a:t>
            </a:r>
          </a:p>
          <a:p>
            <a:pPr marL="457200" indent="-457200">
              <a:buClr>
                <a:srgbClr val="82CBDD"/>
              </a:buClr>
            </a:pPr>
            <a:endParaRPr lang="en-GB" b="1" dirty="0">
              <a:latin typeface="Myriad Pro Semibold" charset="0"/>
              <a:ea typeface="Myriad Pro Semibold" charset="0"/>
              <a:cs typeface="Myriad Pro Semibold" charset="0"/>
            </a:endParaRPr>
          </a:p>
          <a:p>
            <a:pPr>
              <a:buClr>
                <a:srgbClr val="82CBDD"/>
              </a:buClr>
              <a:buNone/>
            </a:pPr>
            <a:r>
              <a:rPr lang="en-GB" b="1" dirty="0">
                <a:solidFill>
                  <a:srgbClr val="0070C0"/>
                </a:solidFill>
                <a:latin typeface="Myriad Pro Semibold" charset="0"/>
                <a:ea typeface="Myriad Pro Semibold" charset="0"/>
                <a:cs typeface="Myriad Pro Semibold" charset="0"/>
              </a:rPr>
              <a:t>A mixed number is greater than one.</a:t>
            </a:r>
          </a:p>
        </p:txBody>
      </p:sp>
    </p:spTree>
    <p:extLst>
      <p:ext uri="{BB962C8B-B14F-4D97-AF65-F5344CB8AC3E}">
        <p14:creationId xmlns:p14="http://schemas.microsoft.com/office/powerpoint/2010/main" val="219732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2FF296-B6F9-4632-B51C-C48ACEB56E76}"/>
              </a:ext>
            </a:extLst>
          </p:cNvPr>
          <p:cNvSpPr>
            <a:spLocks noGrp="1"/>
          </p:cNvSpPr>
          <p:nvPr>
            <p:ph idx="1"/>
          </p:nvPr>
        </p:nvSpPr>
        <p:spPr>
          <a:xfrm>
            <a:off x="257548" y="125294"/>
            <a:ext cx="3866229" cy="5620971"/>
          </a:xfrm>
        </p:spPr>
        <p:txBody>
          <a:bodyPr>
            <a:normAutofit fontScale="85000" lnSpcReduction="10000"/>
          </a:bodyPr>
          <a:lstStyle/>
          <a:p>
            <a:pPr marL="0" indent="0">
              <a:buNone/>
            </a:pPr>
            <a:r>
              <a:rPr lang="en-GB" dirty="0"/>
              <a:t>Write a reflection sentence.</a:t>
            </a:r>
          </a:p>
          <a:p>
            <a:pPr marL="0" indent="0">
              <a:buNone/>
            </a:pPr>
            <a:r>
              <a:rPr lang="en-GB" dirty="0">
                <a:solidFill>
                  <a:srgbClr val="7030A0"/>
                </a:solidFill>
              </a:rPr>
              <a:t>Reflection:</a:t>
            </a:r>
          </a:p>
          <a:p>
            <a:pPr marL="0" indent="0">
              <a:buNone/>
            </a:pPr>
            <a:r>
              <a:rPr lang="en-GB" dirty="0">
                <a:solidFill>
                  <a:srgbClr val="7030A0"/>
                </a:solidFill>
              </a:rPr>
              <a:t>I felt I was successful using…</a:t>
            </a:r>
          </a:p>
          <a:p>
            <a:pPr marL="0" indent="0">
              <a:buNone/>
            </a:pPr>
            <a:r>
              <a:rPr lang="en-GB" dirty="0">
                <a:solidFill>
                  <a:srgbClr val="7030A0"/>
                </a:solidFill>
              </a:rPr>
              <a:t>I found it difficult using…</a:t>
            </a:r>
          </a:p>
          <a:p>
            <a:pPr marL="0" indent="0">
              <a:buNone/>
            </a:pPr>
            <a:r>
              <a:rPr lang="en-GB" dirty="0">
                <a:solidFill>
                  <a:srgbClr val="7030A0"/>
                </a:solidFill>
              </a:rPr>
              <a:t>Today, it really helped me to use…</a:t>
            </a:r>
          </a:p>
          <a:p>
            <a:pPr marL="0" indent="0">
              <a:buNone/>
            </a:pPr>
            <a:r>
              <a:rPr lang="en-GB" dirty="0">
                <a:solidFill>
                  <a:srgbClr val="7030A0"/>
                </a:solidFill>
              </a:rPr>
              <a:t>I really understood ____ this lesson…</a:t>
            </a:r>
          </a:p>
          <a:p>
            <a:pPr marL="0" indent="0">
              <a:buNone/>
            </a:pPr>
            <a:r>
              <a:rPr lang="en-GB" dirty="0">
                <a:solidFill>
                  <a:srgbClr val="7030A0"/>
                </a:solidFill>
              </a:rPr>
              <a:t>I struggled to understand ___ this lesson…</a:t>
            </a:r>
          </a:p>
          <a:p>
            <a:pPr marL="0" indent="0">
              <a:buNone/>
            </a:pPr>
            <a:r>
              <a:rPr lang="en-GB" dirty="0"/>
              <a:t>Make sure there is a ‘zone of learning’ on the LI.</a:t>
            </a:r>
          </a:p>
          <a:p>
            <a:pPr marL="0" indent="0">
              <a:buNone/>
            </a:pPr>
            <a:r>
              <a:rPr lang="en-GB" dirty="0"/>
              <a:t>(</a:t>
            </a:r>
            <a:r>
              <a:rPr lang="en-GB" dirty="0">
                <a:solidFill>
                  <a:srgbClr val="7030A0"/>
                </a:solidFill>
              </a:rPr>
              <a:t>Growth</a:t>
            </a:r>
            <a:r>
              <a:rPr lang="en-GB" dirty="0"/>
              <a:t>/</a:t>
            </a:r>
            <a:r>
              <a:rPr lang="en-GB" dirty="0">
                <a:solidFill>
                  <a:srgbClr val="0070C0"/>
                </a:solidFill>
              </a:rPr>
              <a:t>Learning</a:t>
            </a:r>
            <a:r>
              <a:rPr lang="en-GB" dirty="0"/>
              <a:t>/</a:t>
            </a:r>
            <a:r>
              <a:rPr lang="en-GB" dirty="0">
                <a:solidFill>
                  <a:srgbClr val="FF0000"/>
                </a:solidFill>
              </a:rPr>
              <a:t>Panic</a:t>
            </a:r>
            <a:r>
              <a:rPr lang="en-GB" dirty="0"/>
              <a:t>/</a:t>
            </a:r>
          </a:p>
          <a:p>
            <a:pPr marL="0" indent="0">
              <a:buNone/>
            </a:pPr>
            <a:r>
              <a:rPr lang="en-GB" dirty="0">
                <a:solidFill>
                  <a:srgbClr val="00B050"/>
                </a:solidFill>
              </a:rPr>
              <a:t>Comfort</a:t>
            </a:r>
            <a:r>
              <a:rPr lang="en-GB" dirty="0"/>
              <a:t>)</a:t>
            </a:r>
          </a:p>
          <a:p>
            <a:pPr marL="0" indent="0">
              <a:buNone/>
            </a:pPr>
            <a:endParaRPr lang="en-GB" b="1" dirty="0">
              <a:solidFill>
                <a:srgbClr val="7030A0"/>
              </a:solidFill>
            </a:endParaRPr>
          </a:p>
        </p:txBody>
      </p:sp>
      <p:sp>
        <p:nvSpPr>
          <p:cNvPr id="2" name="Rectangle 1"/>
          <p:cNvSpPr/>
          <p:nvPr/>
        </p:nvSpPr>
        <p:spPr>
          <a:xfrm>
            <a:off x="169985" y="140678"/>
            <a:ext cx="4153005" cy="3859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FontTx/>
              <a:buNone/>
            </a:pPr>
            <a:endParaRPr lang="en-GB" sz="1800">
              <a:solidFill>
                <a:prstClr val="white"/>
              </a:solidFill>
            </a:endParaRPr>
          </a:p>
        </p:txBody>
      </p:sp>
      <p:sp>
        <p:nvSpPr>
          <p:cNvPr id="12" name="Rectangle 11"/>
          <p:cNvSpPr/>
          <p:nvPr/>
        </p:nvSpPr>
        <p:spPr>
          <a:xfrm>
            <a:off x="169985" y="4061142"/>
            <a:ext cx="4000500" cy="21355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FontTx/>
              <a:buNone/>
            </a:pPr>
            <a:endParaRPr lang="en-GB" sz="180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845" y="78156"/>
            <a:ext cx="4674011" cy="666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82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8A4A79-E2D8-40D8-8FF9-41420E9D24CE}"/>
              </a:ext>
            </a:extLst>
          </p:cNvPr>
          <p:cNvSpPr>
            <a:spLocks noGrp="1"/>
          </p:cNvSpPr>
          <p:nvPr>
            <p:ph type="body" sz="quarter" idx="11"/>
          </p:nvPr>
        </p:nvSpPr>
        <p:spPr/>
        <p:txBody>
          <a:bodyPr/>
          <a:lstStyle/>
          <a:p>
            <a:r>
              <a:rPr lang="en-GB" dirty="0"/>
              <a:t>In Focus Task</a:t>
            </a:r>
          </a:p>
        </p:txBody>
      </p:sp>
      <p:pic>
        <p:nvPicPr>
          <p:cNvPr id="4" name="Picture 3">
            <a:extLst>
              <a:ext uri="{FF2B5EF4-FFF2-40B4-BE49-F238E27FC236}">
                <a16:creationId xmlns:a16="http://schemas.microsoft.com/office/drawing/2014/main" id="{F45DC7ED-53D6-43EA-8C46-C9C297B55AC5}"/>
              </a:ext>
            </a:extLst>
          </p:cNvPr>
          <p:cNvPicPr>
            <a:picLocks noChangeAspect="1"/>
          </p:cNvPicPr>
          <p:nvPr/>
        </p:nvPicPr>
        <p:blipFill>
          <a:blip r:embed="rId2"/>
          <a:stretch>
            <a:fillRect/>
          </a:stretch>
        </p:blipFill>
        <p:spPr>
          <a:xfrm>
            <a:off x="684077" y="798023"/>
            <a:ext cx="7775845" cy="3433156"/>
          </a:xfrm>
          <a:prstGeom prst="rect">
            <a:avLst/>
          </a:prstGeom>
        </p:spPr>
      </p:pic>
      <p:sp>
        <p:nvSpPr>
          <p:cNvPr id="5" name="TextBox 4">
            <a:extLst>
              <a:ext uri="{FF2B5EF4-FFF2-40B4-BE49-F238E27FC236}">
                <a16:creationId xmlns:a16="http://schemas.microsoft.com/office/drawing/2014/main" id="{CCE037AE-EBEE-4D02-88A8-759A14C5A37E}"/>
              </a:ext>
            </a:extLst>
          </p:cNvPr>
          <p:cNvSpPr txBox="1"/>
          <p:nvPr/>
        </p:nvSpPr>
        <p:spPr bwMode="auto">
          <a:xfrm>
            <a:off x="684077" y="4738255"/>
            <a:ext cx="7775845"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b="1" dirty="0">
                <a:latin typeface="Myriad Pro Semibold" charset="0"/>
                <a:ea typeface="Myriad Pro Semibold" charset="0"/>
                <a:cs typeface="Myriad Pro Semibold" charset="0"/>
              </a:rPr>
              <a:t>Using fraction words and notation, describe the picture. </a:t>
            </a:r>
          </a:p>
          <a:p>
            <a:pPr marL="457200" indent="-457200">
              <a:buClr>
                <a:srgbClr val="82CBDD"/>
              </a:buClr>
            </a:pPr>
            <a:r>
              <a:rPr lang="en-GB" b="1" dirty="0">
                <a:latin typeface="Myriad Pro Semibold" charset="0"/>
                <a:ea typeface="Myriad Pro Semibold" charset="0"/>
                <a:cs typeface="Myriad Pro Semibold" charset="0"/>
              </a:rPr>
              <a:t>How many ways can you think of?</a:t>
            </a:r>
          </a:p>
        </p:txBody>
      </p:sp>
    </p:spTree>
    <p:extLst>
      <p:ext uri="{BB962C8B-B14F-4D97-AF65-F5344CB8AC3E}">
        <p14:creationId xmlns:p14="http://schemas.microsoft.com/office/powerpoint/2010/main" val="371097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EFC383-507E-4F6E-AC7E-ED39D2F31FD8}"/>
              </a:ext>
            </a:extLst>
          </p:cNvPr>
          <p:cNvSpPr txBox="1"/>
          <p:nvPr/>
        </p:nvSpPr>
        <p:spPr>
          <a:xfrm>
            <a:off x="241213" y="456166"/>
            <a:ext cx="8661575" cy="1224951"/>
          </a:xfrm>
          <a:prstGeom prst="rect">
            <a:avLst/>
          </a:prstGeom>
          <a:noFill/>
        </p:spPr>
        <p:txBody>
          <a:bodyPr wrap="square" rtlCol="0">
            <a:spAutoFit/>
          </a:bodyPr>
          <a:lstStyle/>
          <a:p>
            <a:pPr>
              <a:buNone/>
            </a:pPr>
            <a:r>
              <a:rPr lang="en-GB" sz="1600" dirty="0">
                <a:latin typeface="XCCW Joined 1a" panose="03050602040000000000" pitchFamily="66" charset="0"/>
              </a:rPr>
              <a:t>Write a reflection sentence. Here are some examples. </a:t>
            </a:r>
          </a:p>
          <a:p>
            <a:pPr>
              <a:buNone/>
            </a:pPr>
            <a:endParaRPr lang="en-GB" sz="1600" dirty="0">
              <a:latin typeface="XCCW Joined 1a" panose="03050602040000000000" pitchFamily="66" charset="0"/>
            </a:endParaRPr>
          </a:p>
          <a:p>
            <a:pPr>
              <a:buNone/>
            </a:pPr>
            <a:r>
              <a:rPr lang="en-GB" sz="1600" u="sng" dirty="0">
                <a:latin typeface="XCCW Joined 1a" panose="03050602040000000000" pitchFamily="66" charset="0"/>
              </a:rPr>
              <a:t>Reflection</a:t>
            </a:r>
          </a:p>
          <a:p>
            <a:pPr>
              <a:buNone/>
            </a:pPr>
            <a:endParaRPr lang="en-GB" sz="1600" dirty="0">
              <a:latin typeface="XCCW Joined 1a" panose="03050602040000000000" pitchFamily="66" charset="0"/>
            </a:endParaRPr>
          </a:p>
        </p:txBody>
      </p:sp>
      <p:sp>
        <p:nvSpPr>
          <p:cNvPr id="3" name="TextBox 2">
            <a:extLst>
              <a:ext uri="{FF2B5EF4-FFF2-40B4-BE49-F238E27FC236}">
                <a16:creationId xmlns:a16="http://schemas.microsoft.com/office/drawing/2014/main" id="{CE0A6ECA-A487-491D-A11F-5C45FDA6E206}"/>
              </a:ext>
            </a:extLst>
          </p:cNvPr>
          <p:cNvSpPr txBox="1"/>
          <p:nvPr/>
        </p:nvSpPr>
        <p:spPr>
          <a:xfrm>
            <a:off x="241212" y="1435584"/>
            <a:ext cx="8661575" cy="3850285"/>
          </a:xfrm>
          <a:prstGeom prst="rect">
            <a:avLst/>
          </a:prstGeom>
          <a:noFill/>
          <a:ln w="57150">
            <a:solidFill>
              <a:srgbClr val="00B050"/>
            </a:solidFill>
          </a:ln>
        </p:spPr>
        <p:txBody>
          <a:bodyPr wrap="square" rtlCol="0">
            <a:spAutoFit/>
          </a:bodyPr>
          <a:lstStyle/>
          <a:p>
            <a:pPr>
              <a:lnSpc>
                <a:spcPct val="150000"/>
              </a:lnSpc>
            </a:pPr>
            <a:r>
              <a:rPr lang="en-GB" sz="1800" dirty="0">
                <a:latin typeface="XCCW Joined 1a" panose="03050602040000000000" pitchFamily="66" charset="0"/>
              </a:rPr>
              <a:t>I felt I was successful using …..</a:t>
            </a:r>
          </a:p>
          <a:p>
            <a:pPr>
              <a:lnSpc>
                <a:spcPct val="150000"/>
              </a:lnSpc>
            </a:pPr>
            <a:r>
              <a:rPr lang="en-GB" sz="1800" dirty="0">
                <a:latin typeface="XCCW Joined 1a" panose="03050602040000000000" pitchFamily="66" charset="0"/>
              </a:rPr>
              <a:t>I found it difficult using ….</a:t>
            </a:r>
          </a:p>
          <a:p>
            <a:pPr>
              <a:lnSpc>
                <a:spcPct val="150000"/>
              </a:lnSpc>
            </a:pPr>
            <a:r>
              <a:rPr lang="en-GB" sz="1800" dirty="0">
                <a:latin typeface="XCCW Joined 1a" panose="03050602040000000000" pitchFamily="66" charset="0"/>
              </a:rPr>
              <a:t>An effective strategy I used today was ….</a:t>
            </a:r>
          </a:p>
          <a:p>
            <a:pPr>
              <a:lnSpc>
                <a:spcPct val="150000"/>
              </a:lnSpc>
            </a:pPr>
            <a:r>
              <a:rPr lang="en-GB" sz="1800" dirty="0">
                <a:latin typeface="XCCW Joined 1a" panose="03050602040000000000" pitchFamily="66" charset="0"/>
              </a:rPr>
              <a:t>Today, it really helped me to use ….</a:t>
            </a:r>
          </a:p>
          <a:p>
            <a:pPr>
              <a:lnSpc>
                <a:spcPct val="150000"/>
              </a:lnSpc>
            </a:pPr>
            <a:r>
              <a:rPr lang="en-GB" sz="1800" dirty="0">
                <a:latin typeface="XCCW Joined 1a" panose="03050602040000000000" pitchFamily="66" charset="0"/>
              </a:rPr>
              <a:t>Perhaps it would have been easier if I had used/asked ….</a:t>
            </a:r>
          </a:p>
          <a:p>
            <a:pPr>
              <a:lnSpc>
                <a:spcPct val="150000"/>
              </a:lnSpc>
            </a:pPr>
            <a:r>
              <a:rPr lang="en-GB" sz="1800" dirty="0">
                <a:latin typeface="XCCW Joined 1a" panose="03050602040000000000" pitchFamily="66" charset="0"/>
              </a:rPr>
              <a:t>I asked for help with question 2 because … </a:t>
            </a:r>
          </a:p>
          <a:p>
            <a:pPr>
              <a:lnSpc>
                <a:spcPct val="150000"/>
              </a:lnSpc>
            </a:pPr>
            <a:r>
              <a:rPr lang="en-GB" sz="1800" dirty="0">
                <a:latin typeface="XCCW Joined 1a" panose="03050602040000000000" pitchFamily="66" charset="0"/>
              </a:rPr>
              <a:t>A top tip for (adding fractions) is …..</a:t>
            </a:r>
          </a:p>
          <a:p>
            <a:endParaRPr lang="en-GB" dirty="0"/>
          </a:p>
        </p:txBody>
      </p:sp>
    </p:spTree>
    <p:extLst>
      <p:ext uri="{BB962C8B-B14F-4D97-AF65-F5344CB8AC3E}">
        <p14:creationId xmlns:p14="http://schemas.microsoft.com/office/powerpoint/2010/main" val="196658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02DAD6F-01EA-4F85-A019-908813ACE4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25658" y="2597524"/>
            <a:ext cx="2230551" cy="1677922"/>
          </a:xfrm>
          <a:prstGeom prst="rect">
            <a:avLst/>
          </a:prstGeom>
        </p:spPr>
      </p:pic>
      <p:pic>
        <p:nvPicPr>
          <p:cNvPr id="5" name="Picture 4">
            <a:extLst>
              <a:ext uri="{FF2B5EF4-FFF2-40B4-BE49-F238E27FC236}">
                <a16:creationId xmlns:a16="http://schemas.microsoft.com/office/drawing/2014/main" id="{724C9D01-5723-4796-A440-730D9FFF932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208604" y="2601471"/>
            <a:ext cx="2264229" cy="1677922"/>
          </a:xfrm>
          <a:prstGeom prst="rect">
            <a:avLst/>
          </a:prstGeom>
        </p:spPr>
      </p:pic>
      <p:pic>
        <p:nvPicPr>
          <p:cNvPr id="8" name="Picture 7">
            <a:extLst>
              <a:ext uri="{FF2B5EF4-FFF2-40B4-BE49-F238E27FC236}">
                <a16:creationId xmlns:a16="http://schemas.microsoft.com/office/drawing/2014/main" id="{487FE6EE-1D8A-4BED-BF7E-4AFBC1691F6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043363" y="2607796"/>
            <a:ext cx="2432700" cy="1674181"/>
          </a:xfrm>
          <a:prstGeom prst="rect">
            <a:avLst/>
          </a:prstGeom>
        </p:spPr>
      </p:pic>
      <p:sp>
        <p:nvSpPr>
          <p:cNvPr id="2" name="Text Placeholder 1"/>
          <p:cNvSpPr>
            <a:spLocks noGrp="1"/>
          </p:cNvSpPr>
          <p:nvPr>
            <p:ph type="body" sz="quarter" idx="11"/>
          </p:nvPr>
        </p:nvSpPr>
        <p:spPr/>
        <p:txBody>
          <a:bodyPr/>
          <a:lstStyle/>
          <a:p>
            <a:r>
              <a:rPr lang="en-US" dirty="0">
                <a:solidFill>
                  <a:srgbClr val="3875A1"/>
                </a:solidFill>
              </a:rPr>
              <a:t>New learning</a:t>
            </a:r>
          </a:p>
        </p:txBody>
      </p:sp>
      <p:pic>
        <p:nvPicPr>
          <p:cNvPr id="12" name="Picture 11">
            <a:extLst>
              <a:ext uri="{FF2B5EF4-FFF2-40B4-BE49-F238E27FC236}">
                <a16:creationId xmlns:a16="http://schemas.microsoft.com/office/drawing/2014/main" id="{033CE078-5B4B-4544-819C-03306EA6DB7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512827" y="2846789"/>
            <a:ext cx="370760" cy="948242"/>
          </a:xfrm>
          <a:prstGeom prst="rect">
            <a:avLst/>
          </a:prstGeom>
        </p:spPr>
      </p:pic>
      <p:sp>
        <p:nvSpPr>
          <p:cNvPr id="14" name="TextBox 13">
            <a:extLst>
              <a:ext uri="{FF2B5EF4-FFF2-40B4-BE49-F238E27FC236}">
                <a16:creationId xmlns:a16="http://schemas.microsoft.com/office/drawing/2014/main" id="{5C5EB8B2-FD12-454F-AE21-1B96373491B2}"/>
              </a:ext>
            </a:extLst>
          </p:cNvPr>
          <p:cNvSpPr txBox="1"/>
          <p:nvPr/>
        </p:nvSpPr>
        <p:spPr>
          <a:xfrm>
            <a:off x="6883587" y="3180858"/>
            <a:ext cx="754522" cy="369332"/>
          </a:xfrm>
          <a:prstGeom prst="rect">
            <a:avLst/>
          </a:prstGeom>
          <a:noFill/>
        </p:spPr>
        <p:txBody>
          <a:bodyPr wrap="square" rtlCol="0">
            <a:spAutoFit/>
          </a:bodyPr>
          <a:lstStyle/>
          <a:p>
            <a:pPr algn="ctr"/>
            <a:r>
              <a:rPr lang="en-GB" sz="1800" dirty="0">
                <a:latin typeface="Myriad Pro" panose="020B0503030403020204" pitchFamily="34" charset="0"/>
              </a:rPr>
              <a:t>fold</a:t>
            </a:r>
          </a:p>
        </p:txBody>
      </p:sp>
      <p:pic>
        <p:nvPicPr>
          <p:cNvPr id="22" name="Picture 21">
            <a:extLst>
              <a:ext uri="{FF2B5EF4-FFF2-40B4-BE49-F238E27FC236}">
                <a16:creationId xmlns:a16="http://schemas.microsoft.com/office/drawing/2014/main" id="{069E9590-F4C3-48E6-8EEF-0A0E2462B5D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222297" y="2607186"/>
            <a:ext cx="1164771" cy="1677922"/>
          </a:xfrm>
          <a:prstGeom prst="rect">
            <a:avLst/>
          </a:prstGeom>
        </p:spPr>
      </p:pic>
      <p:pic>
        <p:nvPicPr>
          <p:cNvPr id="25" name="Picture 24">
            <a:extLst>
              <a:ext uri="{FF2B5EF4-FFF2-40B4-BE49-F238E27FC236}">
                <a16:creationId xmlns:a16="http://schemas.microsoft.com/office/drawing/2014/main" id="{6E9A6EC8-F53D-4C48-921F-FA0300BBEF35}"/>
              </a:ext>
            </a:extLst>
          </p:cNvPr>
          <p:cNvPicPr preferRelativeResize="0">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806172" y="2601450"/>
            <a:ext cx="1162049" cy="1674000"/>
          </a:xfrm>
          <a:prstGeom prst="rect">
            <a:avLst/>
          </a:prstGeom>
        </p:spPr>
      </p:pic>
      <p:pic>
        <p:nvPicPr>
          <p:cNvPr id="27" name="Picture 26">
            <a:extLst>
              <a:ext uri="{FF2B5EF4-FFF2-40B4-BE49-F238E27FC236}">
                <a16:creationId xmlns:a16="http://schemas.microsoft.com/office/drawing/2014/main" id="{B03B25F2-451E-4339-8159-89245D054B31}"/>
              </a:ext>
            </a:extLst>
          </p:cNvPr>
          <p:cNvPicPr preferRelativeResize="0">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2525809" y="2312118"/>
            <a:ext cx="1162049" cy="1674000"/>
          </a:xfrm>
          <a:prstGeom prst="rect">
            <a:avLst/>
          </a:prstGeom>
        </p:spPr>
      </p:pic>
      <p:pic>
        <p:nvPicPr>
          <p:cNvPr id="29" name="Picture 28">
            <a:extLst>
              <a:ext uri="{FF2B5EF4-FFF2-40B4-BE49-F238E27FC236}">
                <a16:creationId xmlns:a16="http://schemas.microsoft.com/office/drawing/2014/main" id="{AFFB8A2C-EC9D-4B84-81D7-4EA287AB69FE}"/>
              </a:ext>
            </a:extLst>
          </p:cNvPr>
          <p:cNvPicPr preferRelativeResize="0">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2259909" y="2588054"/>
            <a:ext cx="1162049" cy="1674000"/>
          </a:xfrm>
          <a:prstGeom prst="rect">
            <a:avLst/>
          </a:prstGeom>
        </p:spPr>
      </p:pic>
      <p:sp>
        <p:nvSpPr>
          <p:cNvPr id="3" name="TextBox 2">
            <a:extLst>
              <a:ext uri="{FF2B5EF4-FFF2-40B4-BE49-F238E27FC236}">
                <a16:creationId xmlns:a16="http://schemas.microsoft.com/office/drawing/2014/main" id="{051F1EF6-054F-4E67-8EB3-5BB20F4BFEA7}"/>
              </a:ext>
            </a:extLst>
          </p:cNvPr>
          <p:cNvSpPr txBox="1"/>
          <p:nvPr/>
        </p:nvSpPr>
        <p:spPr bwMode="auto">
          <a:xfrm>
            <a:off x="406097" y="789434"/>
            <a:ext cx="7931568" cy="13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1800" b="1" dirty="0">
                <a:latin typeface="Myriad Pro Semibold" charset="0"/>
                <a:ea typeface="Myriad Pro Semibold" charset="0"/>
                <a:cs typeface="Myriad Pro Semibold" charset="0"/>
              </a:rPr>
              <a:t>Take two different coloured pieces of card.</a:t>
            </a:r>
          </a:p>
          <a:p>
            <a:pPr marL="457200" indent="-457200">
              <a:buClr>
                <a:srgbClr val="82CBDD"/>
              </a:buClr>
            </a:pPr>
            <a:r>
              <a:rPr lang="en-GB" sz="1800" b="1" dirty="0">
                <a:latin typeface="Myriad Pro Semibold" charset="0"/>
                <a:ea typeface="Myriad Pro Semibold" charset="0"/>
                <a:cs typeface="Myriad Pro Semibold" charset="0"/>
              </a:rPr>
              <a:t>Fold one piece in half.</a:t>
            </a:r>
          </a:p>
          <a:p>
            <a:pPr marL="457200" indent="-457200">
              <a:buClr>
                <a:srgbClr val="82CBDD"/>
              </a:buClr>
            </a:pPr>
            <a:r>
              <a:rPr lang="en-GB" sz="1800" b="1" dirty="0">
                <a:latin typeface="Myriad Pro Semibold" charset="0"/>
                <a:ea typeface="Myriad Pro Semibold" charset="0"/>
                <a:cs typeface="Myriad Pro Semibold" charset="0"/>
              </a:rPr>
              <a:t>Place the folded piece on top of the other piece to show it is half.</a:t>
            </a:r>
          </a:p>
          <a:p>
            <a:pPr marL="457200" indent="-457200">
              <a:buClr>
                <a:srgbClr val="82CBDD"/>
              </a:buClr>
            </a:pPr>
            <a:r>
              <a:rPr lang="en-GB" sz="1800" b="1" dirty="0">
                <a:latin typeface="Myriad Pro Semibold" charset="0"/>
                <a:ea typeface="Myriad Pro Semibold" charset="0"/>
                <a:cs typeface="Myriad Pro Semibold" charset="0"/>
              </a:rPr>
              <a:t>Move into different positions. Are the two parts equal?</a:t>
            </a:r>
          </a:p>
        </p:txBody>
      </p:sp>
    </p:spTree>
    <p:extLst>
      <p:ext uri="{BB962C8B-B14F-4D97-AF65-F5344CB8AC3E}">
        <p14:creationId xmlns:p14="http://schemas.microsoft.com/office/powerpoint/2010/main" val="3510302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xit" presetSubtype="0" fill="hold"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3.88889E-6 -2.51535E-17 L -0.20746 -0.00139 " pathEditMode="relative" rAng="0" ptsTypes="AA">
                                      <p:cBhvr>
                                        <p:cTn id="29" dur="2000" fill="hold"/>
                                        <p:tgtEl>
                                          <p:spTgt spid="22"/>
                                        </p:tgtEl>
                                        <p:attrNameLst>
                                          <p:attrName>ppt_x</p:attrName>
                                          <p:attrName>ppt_y</p:attrName>
                                        </p:attrNameLst>
                                      </p:cBhvr>
                                      <p:rCtr x="-10469" y="93"/>
                                    </p:animMotion>
                                  </p:childTnLst>
                                </p:cTn>
                              </p:par>
                              <p:par>
                                <p:cTn id="30" presetID="10" presetClass="exit" presetSubtype="0" fill="hold"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1" presetClass="exit" presetSubtype="0" fill="hold" nodeType="after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5400000">
                                      <p:cBhvr>
                                        <p:cTn id="46" dur="2000" fill="hold"/>
                                        <p:tgtEl>
                                          <p:spTgt spid="25"/>
                                        </p:tgtEl>
                                        <p:attrNameLst>
                                          <p:attrName>r</p:attrName>
                                        </p:attrNameLst>
                                      </p:cBhvr>
                                    </p:animRot>
                                  </p:childTnLst>
                                </p:cTn>
                              </p:par>
                              <p:par>
                                <p:cTn id="47" presetID="64" presetClass="path" presetSubtype="0" accel="50000" decel="50000" fill="hold" nodeType="withEffect">
                                  <p:stCondLst>
                                    <p:cond delay="0"/>
                                  </p:stCondLst>
                                  <p:childTnLst>
                                    <p:animMotion origin="layout" path="M -0.00087 0.00116 L -0.04011 -0.05625 " pathEditMode="relative" rAng="0" ptsTypes="AA">
                                      <p:cBhvr>
                                        <p:cTn id="48" dur="2000" fill="hold"/>
                                        <p:tgtEl>
                                          <p:spTgt spid="25"/>
                                        </p:tgtEl>
                                        <p:attrNameLst>
                                          <p:attrName>ppt_x</p:attrName>
                                          <p:attrName>ppt_y</p:attrName>
                                        </p:attrNameLst>
                                      </p:cBhvr>
                                      <p:rCtr x="-1962" y="-2870"/>
                                    </p:animMotion>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par>
                          <p:cTn id="52" fill="hold">
                            <p:stCondLst>
                              <p:cond delay="2000"/>
                            </p:stCondLst>
                            <p:childTnLst>
                              <p:par>
                                <p:cTn id="53" presetID="1" presetClass="exit" presetSubtype="0" fill="hold" nodeType="afterEffect">
                                  <p:stCondLst>
                                    <p:cond delay="0"/>
                                  </p:stCondLst>
                                  <p:childTnLst>
                                    <p:set>
                                      <p:cBhvr>
                                        <p:cTn id="54" dur="1" fill="hold">
                                          <p:stCondLst>
                                            <p:cond delay="0"/>
                                          </p:stCondLst>
                                        </p:cTn>
                                        <p:tgtEl>
                                          <p:spTgt spid="2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4.44444E-6 -1.85185E-6 L -0.03871 0.05371 " pathEditMode="relative" rAng="0" ptsTypes="AA">
                                      <p:cBhvr>
                                        <p:cTn id="58" dur="2000" fill="hold"/>
                                        <p:tgtEl>
                                          <p:spTgt spid="27"/>
                                        </p:tgtEl>
                                        <p:attrNameLst>
                                          <p:attrName>ppt_x</p:attrName>
                                          <p:attrName>ppt_y</p:attrName>
                                        </p:attrNameLst>
                                      </p:cBhvr>
                                      <p:rCtr x="-2031" y="2361"/>
                                    </p:animMotion>
                                  </p:childTnLst>
                                </p:cTn>
                              </p:par>
                            </p:childTnLst>
                          </p:cTn>
                        </p:par>
                        <p:par>
                          <p:cTn id="59" fill="hold">
                            <p:stCondLst>
                              <p:cond delay="2000"/>
                            </p:stCondLst>
                            <p:childTnLst>
                              <p:par>
                                <p:cTn id="60" presetID="1" presetClass="entr" presetSubtype="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childTnLst>
                          </p:cTn>
                        </p:par>
                        <p:par>
                          <p:cTn id="62" fill="hold">
                            <p:stCondLst>
                              <p:cond delay="2000"/>
                            </p:stCondLst>
                            <p:childTnLst>
                              <p:par>
                                <p:cTn id="63" presetID="1" presetClass="exit" presetSubtype="0" fill="hold" nodeType="afterEffect">
                                  <p:stCondLst>
                                    <p:cond delay="0"/>
                                  </p:stCondLst>
                                  <p:childTnLst>
                                    <p:set>
                                      <p:cBhvr>
                                        <p:cTn id="64" dur="1" fill="hold">
                                          <p:stCondLst>
                                            <p:cond delay="0"/>
                                          </p:stCondLst>
                                        </p:cTn>
                                        <p:tgtEl>
                                          <p:spTgt spid="2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63" presetClass="path" presetSubtype="0" accel="50000" decel="50000" fill="hold" nodeType="clickEffect">
                                  <p:stCondLst>
                                    <p:cond delay="0"/>
                                  </p:stCondLst>
                                  <p:childTnLst>
                                    <p:animMotion origin="layout" path="M 5.55556E-7 4.44444E-6 L 0.2849 0.00301 " pathEditMode="relative" rAng="0" ptsTypes="AA">
                                      <p:cBhvr>
                                        <p:cTn id="68" dur="2000" fill="hold"/>
                                        <p:tgtEl>
                                          <p:spTgt spid="29"/>
                                        </p:tgtEl>
                                        <p:attrNameLst>
                                          <p:attrName>ppt_x</p:attrName>
                                          <p:attrName>ppt_y</p:attrName>
                                        </p:attrNameLst>
                                      </p:cBhvr>
                                      <p:rCtr x="14375" y="23"/>
                                    </p:animMotion>
                                  </p:childTnLst>
                                </p:cTn>
                              </p:par>
                              <p:par>
                                <p:cTn id="69" presetID="8" presetClass="emph" presetSubtype="0" fill="hold" nodeType="withEffect">
                                  <p:stCondLst>
                                    <p:cond delay="0"/>
                                  </p:stCondLst>
                                  <p:childTnLst>
                                    <p:animRot by="5400000">
                                      <p:cBhvr>
                                        <p:cTn id="70" dur="2000" fill="hold"/>
                                        <p:tgtEl>
                                          <p:spTgt spid="29"/>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9"/>
                                        </p:tgtEl>
                                      </p:cBhvr>
                                    </p:animEffect>
                                    <p:set>
                                      <p:cBhvr>
                                        <p:cTn id="78" dur="1" fill="hold">
                                          <p:stCondLst>
                                            <p:cond delay="499"/>
                                          </p:stCondLst>
                                        </p:cTn>
                                        <p:tgtEl>
                                          <p:spTgt spid="29"/>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3875A1"/>
                </a:solidFill>
              </a:rPr>
              <a:t>New learning</a:t>
            </a:r>
          </a:p>
        </p:txBody>
      </p:sp>
      <p:sp>
        <p:nvSpPr>
          <p:cNvPr id="13" name="TextBox 12">
            <a:extLst>
              <a:ext uri="{FF2B5EF4-FFF2-40B4-BE49-F238E27FC236}">
                <a16:creationId xmlns:a16="http://schemas.microsoft.com/office/drawing/2014/main" id="{6349F0A0-ED77-4C46-BDB3-EDC2860A32E2}"/>
              </a:ext>
            </a:extLst>
          </p:cNvPr>
          <p:cNvSpPr txBox="1"/>
          <p:nvPr/>
        </p:nvSpPr>
        <p:spPr>
          <a:xfrm>
            <a:off x="2489015" y="1600989"/>
            <a:ext cx="4165973" cy="369332"/>
          </a:xfrm>
          <a:prstGeom prst="rect">
            <a:avLst/>
          </a:prstGeom>
          <a:noFill/>
        </p:spPr>
        <p:txBody>
          <a:bodyPr wrap="square" rtlCol="0">
            <a:spAutoFit/>
          </a:bodyPr>
          <a:lstStyle/>
          <a:p>
            <a:pPr algn="ctr"/>
            <a:r>
              <a:rPr lang="en-GB" sz="1800" dirty="0">
                <a:latin typeface="Myriad Pro" panose="020B0503030403020204" pitchFamily="34" charset="0"/>
              </a:rPr>
              <a:t>What is the same? What is different?</a:t>
            </a:r>
          </a:p>
        </p:txBody>
      </p:sp>
      <p:pic>
        <p:nvPicPr>
          <p:cNvPr id="4" name="Picture 3">
            <a:extLst>
              <a:ext uri="{FF2B5EF4-FFF2-40B4-BE49-F238E27FC236}">
                <a16:creationId xmlns:a16="http://schemas.microsoft.com/office/drawing/2014/main" id="{0F4A74E1-FE80-4042-A7ED-13A673602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08" y="2998671"/>
            <a:ext cx="5930585" cy="860658"/>
          </a:xfrm>
          <a:prstGeom prst="rect">
            <a:avLst/>
          </a:prstGeom>
        </p:spPr>
      </p:pic>
    </p:spTree>
    <p:extLst>
      <p:ext uri="{BB962C8B-B14F-4D97-AF65-F5344CB8AC3E}">
        <p14:creationId xmlns:p14="http://schemas.microsoft.com/office/powerpoint/2010/main" val="2178466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58AC301-C569-4774-9E40-B7FCC602D9FC}"/>
              </a:ext>
            </a:extLst>
          </p:cNvPr>
          <p:cNvPicPr>
            <a:picLocks noChangeAspect="1"/>
          </p:cNvPicPr>
          <p:nvPr/>
        </p:nvPicPr>
        <p:blipFill rotWithShape="1">
          <a:blip r:embed="rId3">
            <a:extLst>
              <a:ext uri="{28A0092B-C50C-407E-A947-70E740481C1C}">
                <a14:useLocalDpi xmlns:a14="http://schemas.microsoft.com/office/drawing/2010/main" val="0"/>
              </a:ext>
            </a:extLst>
          </a:blip>
          <a:srcRect b="-71875"/>
          <a:stretch/>
        </p:blipFill>
        <p:spPr>
          <a:xfrm>
            <a:off x="4967118" y="3412332"/>
            <a:ext cx="243075" cy="772705"/>
          </a:xfrm>
          <a:prstGeom prst="rect">
            <a:avLst/>
          </a:prstGeom>
        </p:spPr>
      </p:pic>
      <p:pic>
        <p:nvPicPr>
          <p:cNvPr id="17" name="Picture 16">
            <a:extLst>
              <a:ext uri="{FF2B5EF4-FFF2-40B4-BE49-F238E27FC236}">
                <a16:creationId xmlns:a16="http://schemas.microsoft.com/office/drawing/2014/main" id="{A478C632-EC16-4933-889F-A8A8E8F30941}"/>
              </a:ext>
            </a:extLst>
          </p:cNvPr>
          <p:cNvPicPr>
            <a:picLocks noChangeAspect="1"/>
          </p:cNvPicPr>
          <p:nvPr/>
        </p:nvPicPr>
        <p:blipFill rotWithShape="1">
          <a:blip r:embed="rId4">
            <a:extLst>
              <a:ext uri="{28A0092B-C50C-407E-A947-70E740481C1C}">
                <a14:useLocalDpi xmlns:a14="http://schemas.microsoft.com/office/drawing/2010/main" val="0"/>
              </a:ext>
            </a:extLst>
          </a:blip>
          <a:srcRect t="-72463"/>
          <a:stretch/>
        </p:blipFill>
        <p:spPr>
          <a:xfrm>
            <a:off x="4967118" y="2662772"/>
            <a:ext cx="243075" cy="775159"/>
          </a:xfrm>
          <a:prstGeom prst="rect">
            <a:avLst/>
          </a:prstGeom>
        </p:spPr>
      </p:pic>
      <p:pic>
        <p:nvPicPr>
          <p:cNvPr id="10" name="Picture 9">
            <a:extLst>
              <a:ext uri="{FF2B5EF4-FFF2-40B4-BE49-F238E27FC236}">
                <a16:creationId xmlns:a16="http://schemas.microsoft.com/office/drawing/2014/main" id="{1D83A94F-F74F-4888-A476-E96776B5174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979637" y="3355183"/>
            <a:ext cx="239486" cy="192881"/>
          </a:xfrm>
          <a:prstGeom prst="rect">
            <a:avLst/>
          </a:prstGeom>
        </p:spPr>
      </p:pic>
      <p:sp>
        <p:nvSpPr>
          <p:cNvPr id="2" name="Text Placeholder 1"/>
          <p:cNvSpPr>
            <a:spLocks noGrp="1"/>
          </p:cNvSpPr>
          <p:nvPr>
            <p:ph type="body" sz="quarter" idx="11"/>
          </p:nvPr>
        </p:nvSpPr>
        <p:spPr>
          <a:xfrm>
            <a:off x="0" y="0"/>
            <a:ext cx="9144000" cy="630000"/>
          </a:xfrm>
        </p:spPr>
        <p:txBody>
          <a:bodyPr/>
          <a:lstStyle/>
          <a:p>
            <a:r>
              <a:rPr lang="en-US" dirty="0">
                <a:solidFill>
                  <a:srgbClr val="3875A1"/>
                </a:solidFill>
              </a:rPr>
              <a:t>New Learning</a:t>
            </a:r>
          </a:p>
        </p:txBody>
      </p:sp>
      <p:sp>
        <p:nvSpPr>
          <p:cNvPr id="13" name="TextBox 12">
            <a:extLst>
              <a:ext uri="{FF2B5EF4-FFF2-40B4-BE49-F238E27FC236}">
                <a16:creationId xmlns:a16="http://schemas.microsoft.com/office/drawing/2014/main" id="{6349F0A0-ED77-4C46-BDB3-EDC2860A32E2}"/>
              </a:ext>
            </a:extLst>
          </p:cNvPr>
          <p:cNvSpPr txBox="1"/>
          <p:nvPr/>
        </p:nvSpPr>
        <p:spPr>
          <a:xfrm>
            <a:off x="1736680" y="1600989"/>
            <a:ext cx="5670643" cy="369332"/>
          </a:xfrm>
          <a:prstGeom prst="rect">
            <a:avLst/>
          </a:prstGeom>
          <a:noFill/>
        </p:spPr>
        <p:txBody>
          <a:bodyPr wrap="square" rtlCol="0">
            <a:spAutoFit/>
          </a:bodyPr>
          <a:lstStyle/>
          <a:p>
            <a:pPr algn="ctr"/>
            <a:r>
              <a:rPr lang="en-GB" sz="1800" dirty="0">
                <a:latin typeface="Myriad Pro" panose="020B0503030403020204" pitchFamily="34" charset="0"/>
              </a:rPr>
              <a:t>Can we show that all parts are the same size?</a:t>
            </a:r>
          </a:p>
        </p:txBody>
      </p:sp>
      <p:pic>
        <p:nvPicPr>
          <p:cNvPr id="4" name="Picture 3">
            <a:extLst>
              <a:ext uri="{FF2B5EF4-FFF2-40B4-BE49-F238E27FC236}">
                <a16:creationId xmlns:a16="http://schemas.microsoft.com/office/drawing/2014/main" id="{0F4A74E1-FE80-4042-A7ED-13A673602C8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336373" y="2998671"/>
            <a:ext cx="886811" cy="860658"/>
          </a:xfrm>
          <a:prstGeom prst="rect">
            <a:avLst/>
          </a:prstGeom>
        </p:spPr>
      </p:pic>
      <p:sp>
        <p:nvSpPr>
          <p:cNvPr id="26" name="Rectangle 25">
            <a:extLst>
              <a:ext uri="{FF2B5EF4-FFF2-40B4-BE49-F238E27FC236}">
                <a16:creationId xmlns:a16="http://schemas.microsoft.com/office/drawing/2014/main" id="{6FB1323F-D416-4D5C-B905-D80CC59F2693}"/>
              </a:ext>
            </a:extLst>
          </p:cNvPr>
          <p:cNvSpPr/>
          <p:nvPr/>
        </p:nvSpPr>
        <p:spPr>
          <a:xfrm>
            <a:off x="5004130" y="2998672"/>
            <a:ext cx="419696" cy="435686"/>
          </a:xfrm>
          <a:prstGeom prst="rect">
            <a:avLst/>
          </a:prstGeom>
          <a:solidFill>
            <a:srgbClr val="E2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p>
        </p:txBody>
      </p:sp>
      <p:pic>
        <p:nvPicPr>
          <p:cNvPr id="5" name="Picture 4">
            <a:extLst>
              <a:ext uri="{FF2B5EF4-FFF2-40B4-BE49-F238E27FC236}">
                <a16:creationId xmlns:a16="http://schemas.microsoft.com/office/drawing/2014/main" id="{C047ACDE-2FE6-4D20-A4E4-83287DD1500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941624" y="2988128"/>
            <a:ext cx="948928" cy="875123"/>
          </a:xfrm>
          <a:prstGeom prst="rect">
            <a:avLst/>
          </a:prstGeom>
        </p:spPr>
      </p:pic>
      <p:pic>
        <p:nvPicPr>
          <p:cNvPr id="25" name="Picture 24">
            <a:extLst>
              <a:ext uri="{FF2B5EF4-FFF2-40B4-BE49-F238E27FC236}">
                <a16:creationId xmlns:a16="http://schemas.microsoft.com/office/drawing/2014/main" id="{F914179A-FC0F-457F-98F3-2A612224AF4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979637" y="2991439"/>
            <a:ext cx="968065" cy="875123"/>
          </a:xfrm>
          <a:prstGeom prst="rect">
            <a:avLst/>
          </a:prstGeom>
        </p:spPr>
      </p:pic>
    </p:spTree>
    <p:extLst>
      <p:ext uri="{BB962C8B-B14F-4D97-AF65-F5344CB8AC3E}">
        <p14:creationId xmlns:p14="http://schemas.microsoft.com/office/powerpoint/2010/main" val="1653918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2.77778E-6 7.40741E-7 L 0.03472 -0.14537 " pathEditMode="relative" rAng="0" ptsTypes="AA">
                                      <p:cBhvr>
                                        <p:cTn id="11" dur="2000" fill="hold"/>
                                        <p:tgtEl>
                                          <p:spTgt spid="18"/>
                                        </p:tgtEl>
                                        <p:attrNameLst>
                                          <p:attrName>ppt_x</p:attrName>
                                          <p:attrName>ppt_y</p:attrName>
                                        </p:attrNameLst>
                                      </p:cBhvr>
                                      <p:rCtr x="1736" y="-7269"/>
                                    </p:animMotion>
                                  </p:childTnLst>
                                </p:cTn>
                              </p:par>
                              <p:par>
                                <p:cTn id="12" presetID="8" presetClass="emph" presetSubtype="0" fill="hold" nodeType="withEffect">
                                  <p:stCondLst>
                                    <p:cond delay="0"/>
                                  </p:stCondLst>
                                  <p:childTnLst>
                                    <p:animRot by="10800000">
                                      <p:cBhvr>
                                        <p:cTn id="13" dur="2000" fill="hold"/>
                                        <p:tgtEl>
                                          <p:spTgt spid="18"/>
                                        </p:tgtEl>
                                        <p:attrNameLst>
                                          <p:attrName>r</p:attrName>
                                        </p:attrNameLst>
                                      </p:cBhvr>
                                    </p:animRo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E574549-3B90-438D-964A-06A0FF6BC6D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979194" y="2991440"/>
            <a:ext cx="869327" cy="437561"/>
          </a:xfrm>
          <a:prstGeom prst="rect">
            <a:avLst/>
          </a:prstGeom>
        </p:spPr>
      </p:pic>
      <p:sp>
        <p:nvSpPr>
          <p:cNvPr id="2" name="Text Placeholder 1"/>
          <p:cNvSpPr>
            <a:spLocks noGrp="1"/>
          </p:cNvSpPr>
          <p:nvPr>
            <p:ph type="body" sz="quarter" idx="11"/>
          </p:nvPr>
        </p:nvSpPr>
        <p:spPr/>
        <p:txBody>
          <a:bodyPr/>
          <a:lstStyle/>
          <a:p>
            <a:r>
              <a:rPr lang="en-US" dirty="0">
                <a:solidFill>
                  <a:srgbClr val="3875A1"/>
                </a:solidFill>
              </a:rPr>
              <a:t>New learning</a:t>
            </a:r>
          </a:p>
        </p:txBody>
      </p:sp>
      <p:pic>
        <p:nvPicPr>
          <p:cNvPr id="4" name="Picture 3">
            <a:extLst>
              <a:ext uri="{FF2B5EF4-FFF2-40B4-BE49-F238E27FC236}">
                <a16:creationId xmlns:a16="http://schemas.microsoft.com/office/drawing/2014/main" id="{0F4A74E1-FE80-4042-A7ED-13A673602C8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36373" y="2998671"/>
            <a:ext cx="886811" cy="860658"/>
          </a:xfrm>
          <a:prstGeom prst="rect">
            <a:avLst/>
          </a:prstGeom>
        </p:spPr>
      </p:pic>
      <p:pic>
        <p:nvPicPr>
          <p:cNvPr id="27" name="Picture 26">
            <a:extLst>
              <a:ext uri="{FF2B5EF4-FFF2-40B4-BE49-F238E27FC236}">
                <a16:creationId xmlns:a16="http://schemas.microsoft.com/office/drawing/2014/main" id="{C7C69C3E-5F0A-44F1-9067-F053DF1710C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981574" y="3429000"/>
            <a:ext cx="457202" cy="430329"/>
          </a:xfrm>
          <a:prstGeom prst="rect">
            <a:avLst/>
          </a:prstGeom>
        </p:spPr>
      </p:pic>
      <p:pic>
        <p:nvPicPr>
          <p:cNvPr id="14" name="Picture 13">
            <a:extLst>
              <a:ext uri="{FF2B5EF4-FFF2-40B4-BE49-F238E27FC236}">
                <a16:creationId xmlns:a16="http://schemas.microsoft.com/office/drawing/2014/main" id="{AF804322-8906-4E1D-B7AA-8B4E2244453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986335" y="3321845"/>
            <a:ext cx="500066" cy="173831"/>
          </a:xfrm>
          <a:prstGeom prst="rect">
            <a:avLst/>
          </a:prstGeom>
        </p:spPr>
      </p:pic>
      <p:pic>
        <p:nvPicPr>
          <p:cNvPr id="6" name="Picture 5">
            <a:extLst>
              <a:ext uri="{FF2B5EF4-FFF2-40B4-BE49-F238E27FC236}">
                <a16:creationId xmlns:a16="http://schemas.microsoft.com/office/drawing/2014/main" id="{4233F8F9-3A18-42D1-9ECB-EC6F99FC548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974603" y="2991439"/>
            <a:ext cx="932447" cy="875123"/>
          </a:xfrm>
          <a:prstGeom prst="rect">
            <a:avLst/>
          </a:prstGeom>
        </p:spPr>
      </p:pic>
      <p:pic>
        <p:nvPicPr>
          <p:cNvPr id="30" name="Picture 29">
            <a:extLst>
              <a:ext uri="{FF2B5EF4-FFF2-40B4-BE49-F238E27FC236}">
                <a16:creationId xmlns:a16="http://schemas.microsoft.com/office/drawing/2014/main" id="{ED743D84-3EF6-4300-980C-964CB6220277}"/>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979637" y="2991439"/>
            <a:ext cx="968065" cy="875123"/>
          </a:xfrm>
          <a:prstGeom prst="rect">
            <a:avLst/>
          </a:prstGeom>
        </p:spPr>
      </p:pic>
      <p:sp>
        <p:nvSpPr>
          <p:cNvPr id="10" name="TextBox 9">
            <a:extLst>
              <a:ext uri="{FF2B5EF4-FFF2-40B4-BE49-F238E27FC236}">
                <a16:creationId xmlns:a16="http://schemas.microsoft.com/office/drawing/2014/main" id="{C44B2FA6-710B-4A00-8813-0556A49B721A}"/>
              </a:ext>
            </a:extLst>
          </p:cNvPr>
          <p:cNvSpPr txBox="1"/>
          <p:nvPr/>
        </p:nvSpPr>
        <p:spPr>
          <a:xfrm>
            <a:off x="1736680" y="1600989"/>
            <a:ext cx="5670643" cy="369332"/>
          </a:xfrm>
          <a:prstGeom prst="rect">
            <a:avLst/>
          </a:prstGeom>
          <a:noFill/>
        </p:spPr>
        <p:txBody>
          <a:bodyPr wrap="square" rtlCol="0">
            <a:spAutoFit/>
          </a:bodyPr>
          <a:lstStyle/>
          <a:p>
            <a:pPr algn="ctr"/>
            <a:r>
              <a:rPr lang="en-GB" sz="1800" dirty="0">
                <a:latin typeface="Myriad Pro" panose="020B0503030403020204" pitchFamily="34" charset="0"/>
              </a:rPr>
              <a:t>Can we show that all parts are the same size?</a:t>
            </a:r>
          </a:p>
        </p:txBody>
      </p:sp>
    </p:spTree>
    <p:extLst>
      <p:ext uri="{BB962C8B-B14F-4D97-AF65-F5344CB8AC3E}">
        <p14:creationId xmlns:p14="http://schemas.microsoft.com/office/powerpoint/2010/main" val="2445034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4.44444E-6 3.33333E-6 L 4.44444E-6 -0.08334 " pathEditMode="relative" rAng="0" ptsTypes="AA">
                                      <p:cBhvr>
                                        <p:cTn id="11" dur="2000" fill="hold"/>
                                        <p:tgtEl>
                                          <p:spTgt spid="27"/>
                                        </p:tgtEl>
                                        <p:attrNameLst>
                                          <p:attrName>ppt_x</p:attrName>
                                          <p:attrName>ppt_y</p:attrName>
                                        </p:attrNameLst>
                                      </p:cBhvr>
                                      <p:rCtr x="0" y="-4167"/>
                                    </p:animMotion>
                                  </p:childTnLst>
                                </p:cTn>
                              </p:par>
                              <p:par>
                                <p:cTn id="12" presetID="8" presetClass="emph" presetSubtype="0" fill="hold" nodeType="withEffect">
                                  <p:stCondLst>
                                    <p:cond delay="0"/>
                                  </p:stCondLst>
                                  <p:childTnLst>
                                    <p:animRot by="5400000">
                                      <p:cBhvr>
                                        <p:cTn id="13" dur="2000" fill="hold"/>
                                        <p:tgtEl>
                                          <p:spTgt spid="27"/>
                                        </p:tgtEl>
                                        <p:attrNameLst>
                                          <p:attrName>r</p:attrName>
                                        </p:attrNameLst>
                                      </p:cBhvr>
                                    </p:animRot>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3875A1"/>
                </a:solidFill>
              </a:rPr>
              <a:t>New learning</a:t>
            </a:r>
          </a:p>
        </p:txBody>
      </p:sp>
      <p:pic>
        <p:nvPicPr>
          <p:cNvPr id="4" name="Picture 3">
            <a:extLst>
              <a:ext uri="{FF2B5EF4-FFF2-40B4-BE49-F238E27FC236}">
                <a16:creationId xmlns:a16="http://schemas.microsoft.com/office/drawing/2014/main" id="{0F4A74E1-FE80-4042-A7ED-13A673602C8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36373" y="2998671"/>
            <a:ext cx="886811" cy="860658"/>
          </a:xfrm>
          <a:prstGeom prst="rect">
            <a:avLst/>
          </a:prstGeom>
        </p:spPr>
      </p:pic>
      <p:pic>
        <p:nvPicPr>
          <p:cNvPr id="10" name="Picture 9">
            <a:extLst>
              <a:ext uri="{FF2B5EF4-FFF2-40B4-BE49-F238E27FC236}">
                <a16:creationId xmlns:a16="http://schemas.microsoft.com/office/drawing/2014/main" id="{59E88612-5E83-461C-B847-1D97AD4DEC3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967288" y="2991440"/>
            <a:ext cx="886811" cy="437561"/>
          </a:xfrm>
          <a:prstGeom prst="rect">
            <a:avLst/>
          </a:prstGeom>
        </p:spPr>
      </p:pic>
      <p:pic>
        <p:nvPicPr>
          <p:cNvPr id="18" name="Picture 17">
            <a:extLst>
              <a:ext uri="{FF2B5EF4-FFF2-40B4-BE49-F238E27FC236}">
                <a16:creationId xmlns:a16="http://schemas.microsoft.com/office/drawing/2014/main" id="{47B1B4C9-3738-4162-9BE1-33FE14873C0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967288" y="3428999"/>
            <a:ext cx="261938" cy="437562"/>
          </a:xfrm>
          <a:prstGeom prst="rect">
            <a:avLst/>
          </a:prstGeom>
        </p:spPr>
      </p:pic>
      <p:pic>
        <p:nvPicPr>
          <p:cNvPr id="12" name="Picture 11">
            <a:extLst>
              <a:ext uri="{FF2B5EF4-FFF2-40B4-BE49-F238E27FC236}">
                <a16:creationId xmlns:a16="http://schemas.microsoft.com/office/drawing/2014/main" id="{8D9D39D2-D20F-4FAD-9C39-6A5A39995AD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916805" y="3320415"/>
            <a:ext cx="381001" cy="211456"/>
          </a:xfrm>
          <a:prstGeom prst="rect">
            <a:avLst/>
          </a:prstGeom>
        </p:spPr>
      </p:pic>
      <p:pic>
        <p:nvPicPr>
          <p:cNvPr id="8" name="Picture 7">
            <a:extLst>
              <a:ext uri="{FF2B5EF4-FFF2-40B4-BE49-F238E27FC236}">
                <a16:creationId xmlns:a16="http://schemas.microsoft.com/office/drawing/2014/main" id="{1BEB0D1C-AA43-4F14-8E6F-88B9DA77B8E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967288" y="2991439"/>
            <a:ext cx="985730" cy="875123"/>
          </a:xfrm>
          <a:prstGeom prst="rect">
            <a:avLst/>
          </a:prstGeom>
        </p:spPr>
      </p:pic>
      <p:pic>
        <p:nvPicPr>
          <p:cNvPr id="20" name="Picture 19">
            <a:extLst>
              <a:ext uri="{FF2B5EF4-FFF2-40B4-BE49-F238E27FC236}">
                <a16:creationId xmlns:a16="http://schemas.microsoft.com/office/drawing/2014/main" id="{9172562C-4EB1-467C-95C9-8867DA860F1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979637" y="2991439"/>
            <a:ext cx="968065" cy="875123"/>
          </a:xfrm>
          <a:prstGeom prst="rect">
            <a:avLst/>
          </a:prstGeom>
        </p:spPr>
      </p:pic>
      <p:sp>
        <p:nvSpPr>
          <p:cNvPr id="11" name="TextBox 10">
            <a:extLst>
              <a:ext uri="{FF2B5EF4-FFF2-40B4-BE49-F238E27FC236}">
                <a16:creationId xmlns:a16="http://schemas.microsoft.com/office/drawing/2014/main" id="{5CC6EB4E-FDBD-4AE1-B63E-202D3055DB0E}"/>
              </a:ext>
            </a:extLst>
          </p:cNvPr>
          <p:cNvSpPr txBox="1"/>
          <p:nvPr/>
        </p:nvSpPr>
        <p:spPr>
          <a:xfrm>
            <a:off x="1736680" y="1600989"/>
            <a:ext cx="5670643" cy="369332"/>
          </a:xfrm>
          <a:prstGeom prst="rect">
            <a:avLst/>
          </a:prstGeom>
          <a:noFill/>
        </p:spPr>
        <p:txBody>
          <a:bodyPr wrap="square" rtlCol="0">
            <a:spAutoFit/>
          </a:bodyPr>
          <a:lstStyle/>
          <a:p>
            <a:pPr algn="ctr"/>
            <a:r>
              <a:rPr lang="en-GB" sz="1800" dirty="0">
                <a:latin typeface="Myriad Pro" panose="020B0503030403020204" pitchFamily="34" charset="0"/>
              </a:rPr>
              <a:t>Can we show that all parts are the same size?</a:t>
            </a:r>
          </a:p>
        </p:txBody>
      </p:sp>
    </p:spTree>
    <p:extLst>
      <p:ext uri="{BB962C8B-B14F-4D97-AF65-F5344CB8AC3E}">
        <p14:creationId xmlns:p14="http://schemas.microsoft.com/office/powerpoint/2010/main" val="3072367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2.08333E-6 -2.59259E-6 L 0.02513 -0.08403 " pathEditMode="relative" rAng="0" ptsTypes="AA">
                                      <p:cBhvr>
                                        <p:cTn id="11" dur="2000" fill="hold"/>
                                        <p:tgtEl>
                                          <p:spTgt spid="18"/>
                                        </p:tgtEl>
                                        <p:attrNameLst>
                                          <p:attrName>ppt_x</p:attrName>
                                          <p:attrName>ppt_y</p:attrName>
                                        </p:attrNameLst>
                                      </p:cBhvr>
                                      <p:rCtr x="1250" y="-4213"/>
                                    </p:animMotion>
                                  </p:childTnLst>
                                </p:cTn>
                              </p:par>
                              <p:par>
                                <p:cTn id="12" presetID="8" presetClass="emph" presetSubtype="0" fill="hold" nodeType="withEffect">
                                  <p:stCondLst>
                                    <p:cond delay="0"/>
                                  </p:stCondLst>
                                  <p:childTnLst>
                                    <p:animRot by="10800000">
                                      <p:cBhvr>
                                        <p:cTn id="13" dur="2000" fill="hold"/>
                                        <p:tgtEl>
                                          <p:spTgt spid="18"/>
                                        </p:tgtEl>
                                        <p:attrNameLst>
                                          <p:attrName>r</p:attrName>
                                        </p:attrNameLst>
                                      </p:cBhvr>
                                    </p:animRot>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3875A1"/>
              </a:solidFill>
            </a:endParaRPr>
          </a:p>
          <a:p>
            <a:r>
              <a:rPr lang="en-US" dirty="0">
                <a:solidFill>
                  <a:srgbClr val="3875A1"/>
                </a:solidFill>
              </a:rPr>
              <a:t>New learning</a:t>
            </a:r>
          </a:p>
          <a:p>
            <a:endParaRPr lang="en-US" dirty="0">
              <a:solidFill>
                <a:srgbClr val="3875A1"/>
              </a:solidFill>
            </a:endParaRPr>
          </a:p>
        </p:txBody>
      </p:sp>
      <p:pic>
        <p:nvPicPr>
          <p:cNvPr id="10" name="Picture 9">
            <a:extLst>
              <a:ext uri="{FF2B5EF4-FFF2-40B4-BE49-F238E27FC236}">
                <a16:creationId xmlns:a16="http://schemas.microsoft.com/office/drawing/2014/main" id="{CC771B20-D32B-4479-AD08-90473574323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218386" y="2991440"/>
            <a:ext cx="784621" cy="437561"/>
          </a:xfrm>
          <a:prstGeom prst="rect">
            <a:avLst/>
          </a:prstGeom>
        </p:spPr>
      </p:pic>
      <p:pic>
        <p:nvPicPr>
          <p:cNvPr id="18" name="Picture 17">
            <a:extLst>
              <a:ext uri="{FF2B5EF4-FFF2-40B4-BE49-F238E27FC236}">
                <a16:creationId xmlns:a16="http://schemas.microsoft.com/office/drawing/2014/main" id="{2A428781-DF22-4AF6-B655-6B25069CB72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29089" y="3428999"/>
            <a:ext cx="871538" cy="437562"/>
          </a:xfrm>
          <a:prstGeom prst="rect">
            <a:avLst/>
          </a:prstGeom>
        </p:spPr>
      </p:pic>
      <p:pic>
        <p:nvPicPr>
          <p:cNvPr id="8" name="Picture 7">
            <a:extLst>
              <a:ext uri="{FF2B5EF4-FFF2-40B4-BE49-F238E27FC236}">
                <a16:creationId xmlns:a16="http://schemas.microsoft.com/office/drawing/2014/main" id="{631D72C9-AE51-4853-AE4C-3B7BEA5260C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136317" y="2991439"/>
            <a:ext cx="871538" cy="875123"/>
          </a:xfrm>
          <a:prstGeom prst="rect">
            <a:avLst/>
          </a:prstGeom>
        </p:spPr>
      </p:pic>
      <p:pic>
        <p:nvPicPr>
          <p:cNvPr id="12" name="Picture 11">
            <a:extLst>
              <a:ext uri="{FF2B5EF4-FFF2-40B4-BE49-F238E27FC236}">
                <a16:creationId xmlns:a16="http://schemas.microsoft.com/office/drawing/2014/main" id="{24B577BC-0EDE-4632-9F66-FD885D72D94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521994" y="3371850"/>
            <a:ext cx="292894" cy="228600"/>
          </a:xfrm>
          <a:prstGeom prst="rect">
            <a:avLst/>
          </a:prstGeom>
        </p:spPr>
      </p:pic>
      <p:pic>
        <p:nvPicPr>
          <p:cNvPr id="24" name="Picture 23">
            <a:extLst>
              <a:ext uri="{FF2B5EF4-FFF2-40B4-BE49-F238E27FC236}">
                <a16:creationId xmlns:a16="http://schemas.microsoft.com/office/drawing/2014/main" id="{59F16CE6-2974-4A79-AF02-C0046E29A3E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700590" y="3370063"/>
            <a:ext cx="292894" cy="228600"/>
          </a:xfrm>
          <a:prstGeom prst="rect">
            <a:avLst/>
          </a:prstGeom>
        </p:spPr>
      </p:pic>
      <p:sp>
        <p:nvSpPr>
          <p:cNvPr id="9" name="TextBox 8">
            <a:extLst>
              <a:ext uri="{FF2B5EF4-FFF2-40B4-BE49-F238E27FC236}">
                <a16:creationId xmlns:a16="http://schemas.microsoft.com/office/drawing/2014/main" id="{88133D97-DF9D-4A36-8C75-416E41CDEDAA}"/>
              </a:ext>
            </a:extLst>
          </p:cNvPr>
          <p:cNvSpPr txBox="1"/>
          <p:nvPr/>
        </p:nvSpPr>
        <p:spPr>
          <a:xfrm>
            <a:off x="1736680" y="1600989"/>
            <a:ext cx="5670643" cy="369332"/>
          </a:xfrm>
          <a:prstGeom prst="rect">
            <a:avLst/>
          </a:prstGeom>
          <a:noFill/>
        </p:spPr>
        <p:txBody>
          <a:bodyPr wrap="square" rtlCol="0">
            <a:spAutoFit/>
          </a:bodyPr>
          <a:lstStyle/>
          <a:p>
            <a:pPr algn="ctr"/>
            <a:r>
              <a:rPr lang="en-GB" sz="1800" dirty="0">
                <a:latin typeface="Myriad Pro" panose="020B0503030403020204" pitchFamily="34" charset="0"/>
              </a:rPr>
              <a:t>Can we show that all parts are the same size?</a:t>
            </a:r>
          </a:p>
        </p:txBody>
      </p:sp>
    </p:spTree>
    <p:extLst>
      <p:ext uri="{BB962C8B-B14F-4D97-AF65-F5344CB8AC3E}">
        <p14:creationId xmlns:p14="http://schemas.microsoft.com/office/powerpoint/2010/main" val="2080114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0.01445 -0.00115 L 0.04961 -0.08495 " pathEditMode="relative" rAng="0" ptsTypes="AA">
                                      <p:cBhvr>
                                        <p:cTn id="11" dur="2000" fill="hold"/>
                                        <p:tgtEl>
                                          <p:spTgt spid="18"/>
                                        </p:tgtEl>
                                        <p:attrNameLst>
                                          <p:attrName>ppt_x</p:attrName>
                                          <p:attrName>ppt_y</p:attrName>
                                        </p:attrNameLst>
                                      </p:cBhvr>
                                      <p:rCtr x="3203" y="-4190"/>
                                    </p:animMotion>
                                  </p:childTnLst>
                                </p:cTn>
                              </p:par>
                              <p:par>
                                <p:cTn id="12" presetID="8" presetClass="emph" presetSubtype="0" fill="hold" nodeType="withEffect">
                                  <p:stCondLst>
                                    <p:cond delay="0"/>
                                  </p:stCondLst>
                                  <p:childTnLst>
                                    <p:animRot by="10800000">
                                      <p:cBhvr>
                                        <p:cTn id="13" dur="2000" fill="hold"/>
                                        <p:tgtEl>
                                          <p:spTgt spid="18"/>
                                        </p:tgtEl>
                                        <p:attrNameLst>
                                          <p:attrName>r</p:attrName>
                                        </p:attrNameLst>
                                      </p:cBhvr>
                                    </p:animRo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6C1B19-ADBA-4985-BAB9-43847DE511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36317" y="2991439"/>
            <a:ext cx="871538" cy="875123"/>
          </a:xfrm>
          <a:prstGeom prst="rect">
            <a:avLst/>
          </a:prstGeom>
        </p:spPr>
      </p:pic>
      <p:sp>
        <p:nvSpPr>
          <p:cNvPr id="2" name="Text Placeholder 1"/>
          <p:cNvSpPr>
            <a:spLocks noGrp="1"/>
          </p:cNvSpPr>
          <p:nvPr>
            <p:ph type="body" sz="quarter" idx="11"/>
          </p:nvPr>
        </p:nvSpPr>
        <p:spPr/>
        <p:txBody>
          <a:bodyPr/>
          <a:lstStyle/>
          <a:p>
            <a:endParaRPr lang="en-US" dirty="0">
              <a:solidFill>
                <a:srgbClr val="3875A1"/>
              </a:solidFill>
            </a:endParaRPr>
          </a:p>
          <a:p>
            <a:r>
              <a:rPr lang="en-US" dirty="0">
                <a:solidFill>
                  <a:srgbClr val="3875A1"/>
                </a:solidFill>
              </a:rPr>
              <a:t>New learning</a:t>
            </a:r>
          </a:p>
          <a:p>
            <a:endParaRPr lang="en-US" dirty="0">
              <a:solidFill>
                <a:srgbClr val="3875A1"/>
              </a:solidFill>
            </a:endParaRPr>
          </a:p>
        </p:txBody>
      </p:sp>
      <p:pic>
        <p:nvPicPr>
          <p:cNvPr id="6" name="Picture 5">
            <a:extLst>
              <a:ext uri="{FF2B5EF4-FFF2-40B4-BE49-F238E27FC236}">
                <a16:creationId xmlns:a16="http://schemas.microsoft.com/office/drawing/2014/main" id="{3EB4E64C-F083-40A4-815E-53D17511232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34531" y="3641527"/>
            <a:ext cx="871538" cy="225035"/>
          </a:xfrm>
          <a:prstGeom prst="rect">
            <a:avLst/>
          </a:prstGeom>
        </p:spPr>
      </p:pic>
      <p:pic>
        <p:nvPicPr>
          <p:cNvPr id="15" name="Picture 14">
            <a:extLst>
              <a:ext uri="{FF2B5EF4-FFF2-40B4-BE49-F238E27FC236}">
                <a16:creationId xmlns:a16="http://schemas.microsoft.com/office/drawing/2014/main" id="{47BEAB56-D865-493B-A9BB-09757BC21CC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136231" y="3429001"/>
            <a:ext cx="481490" cy="212527"/>
          </a:xfrm>
          <a:prstGeom prst="rect">
            <a:avLst/>
          </a:prstGeom>
        </p:spPr>
      </p:pic>
      <p:pic>
        <p:nvPicPr>
          <p:cNvPr id="17" name="Picture 16">
            <a:extLst>
              <a:ext uri="{FF2B5EF4-FFF2-40B4-BE49-F238E27FC236}">
                <a16:creationId xmlns:a16="http://schemas.microsoft.com/office/drawing/2014/main" id="{D11494F3-4C71-4265-8027-05FC0213A0D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563422" y="3520313"/>
            <a:ext cx="464261" cy="200153"/>
          </a:xfrm>
          <a:prstGeom prst="rect">
            <a:avLst/>
          </a:prstGeom>
        </p:spPr>
      </p:pic>
      <p:pic>
        <p:nvPicPr>
          <p:cNvPr id="9" name="Picture 8">
            <a:extLst>
              <a:ext uri="{FF2B5EF4-FFF2-40B4-BE49-F238E27FC236}">
                <a16:creationId xmlns:a16="http://schemas.microsoft.com/office/drawing/2014/main" id="{7ADC0D3C-0CFD-4308-9DC3-A936A2A294B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153459" y="3520313"/>
            <a:ext cx="464261" cy="200153"/>
          </a:xfrm>
          <a:prstGeom prst="rect">
            <a:avLst/>
          </a:prstGeom>
        </p:spPr>
      </p:pic>
      <p:sp>
        <p:nvSpPr>
          <p:cNvPr id="10" name="TextBox 9">
            <a:extLst>
              <a:ext uri="{FF2B5EF4-FFF2-40B4-BE49-F238E27FC236}">
                <a16:creationId xmlns:a16="http://schemas.microsoft.com/office/drawing/2014/main" id="{EAD9E598-18C8-4AA7-A0BF-C9FF1E35B175}"/>
              </a:ext>
            </a:extLst>
          </p:cNvPr>
          <p:cNvSpPr txBox="1"/>
          <p:nvPr/>
        </p:nvSpPr>
        <p:spPr>
          <a:xfrm>
            <a:off x="1736680" y="1600989"/>
            <a:ext cx="5670643" cy="369332"/>
          </a:xfrm>
          <a:prstGeom prst="rect">
            <a:avLst/>
          </a:prstGeom>
          <a:noFill/>
        </p:spPr>
        <p:txBody>
          <a:bodyPr wrap="square" rtlCol="0">
            <a:spAutoFit/>
          </a:bodyPr>
          <a:lstStyle/>
          <a:p>
            <a:pPr algn="ctr"/>
            <a:r>
              <a:rPr lang="en-GB" sz="1800" dirty="0">
                <a:latin typeface="Myriad Pro" panose="020B0503030403020204" pitchFamily="34" charset="0"/>
              </a:rPr>
              <a:t>Can we show that all parts are the same size?</a:t>
            </a:r>
          </a:p>
        </p:txBody>
      </p:sp>
    </p:spTree>
    <p:extLst>
      <p:ext uri="{BB962C8B-B14F-4D97-AF65-F5344CB8AC3E}">
        <p14:creationId xmlns:p14="http://schemas.microsoft.com/office/powerpoint/2010/main" val="3379610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7.39968E-18 -4.81481E-6 L 0.04596 -0.0412 " pathEditMode="relative" rAng="0" ptsTypes="AA">
                                      <p:cBhvr>
                                        <p:cTn id="11" dur="2000" fill="hold"/>
                                        <p:tgtEl>
                                          <p:spTgt spid="6"/>
                                        </p:tgtEl>
                                        <p:attrNameLst>
                                          <p:attrName>ppt_x</p:attrName>
                                          <p:attrName>ppt_y</p:attrName>
                                        </p:attrNameLst>
                                      </p:cBhvr>
                                      <p:rCtr x="2292" y="-2153"/>
                                    </p:animMotion>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4.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684</Words>
  <Application>Microsoft Office PowerPoint</Application>
  <PresentationFormat>On-screen Show (4:3)</PresentationFormat>
  <Paragraphs>113</Paragraphs>
  <Slides>20</Slides>
  <Notes>14</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20</vt:i4>
      </vt:variant>
    </vt:vector>
  </HeadingPairs>
  <TitlesOfParts>
    <vt:vector size="33" baseType="lpstr">
      <vt:lpstr>Arial</vt:lpstr>
      <vt:lpstr>Calibri</vt:lpstr>
      <vt:lpstr>Calibri Light</vt:lpstr>
      <vt:lpstr>Cambria Math</vt:lpstr>
      <vt:lpstr>Myriad Pro</vt:lpstr>
      <vt:lpstr>Myriad Pro Semibold</vt:lpstr>
      <vt:lpstr>XCCW Joined 1a</vt:lpstr>
      <vt:lpstr>nctem1</vt:lpstr>
      <vt:lpstr>Office Theme</vt:lpstr>
      <vt:lpstr>1_nctem1</vt:lpstr>
      <vt:lpstr>Let's learn slides</vt:lpstr>
      <vt:lpstr>Custom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cp:revision>
  <dcterms:created xsi:type="dcterms:W3CDTF">2019-06-19T10:42:03Z</dcterms:created>
  <dcterms:modified xsi:type="dcterms:W3CDTF">2022-03-05T12:26:18Z</dcterms:modified>
</cp:coreProperties>
</file>