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8" r:id="rId3"/>
    <p:sldId id="258" r:id="rId4"/>
    <p:sldId id="259" r:id="rId5"/>
    <p:sldId id="270" r:id="rId6"/>
    <p:sldId id="276" r:id="rId7"/>
    <p:sldId id="271" r:id="rId8"/>
    <p:sldId id="277" r:id="rId9"/>
    <p:sldId id="279" r:id="rId10"/>
    <p:sldId id="278" r:id="rId11"/>
    <p:sldId id="273" r:id="rId12"/>
    <p:sldId id="280" r:id="rId13"/>
    <p:sldId id="274" r:id="rId14"/>
    <p:sldId id="275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C063-87F8-4E4B-BD35-AA8389777012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C8374-B2EB-4D0F-B39A-8EDBEEA4F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2655800"/>
            <a:ext cx="3546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0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411350" y="960000"/>
            <a:ext cx="6321300" cy="49380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403228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105050" y="960000"/>
            <a:ext cx="4933800" cy="4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✣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4297650" y="63332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36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579433"/>
            <a:ext cx="5368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970333"/>
            <a:ext cx="66951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09888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williamofyork.co.uk/greeks-at-sea-the-trire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2798700" y="2655800"/>
            <a:ext cx="3546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XCCW Joined 1a" panose="03050602040000000000" pitchFamily="66" charset="0"/>
              </a:rPr>
              <a:t>Theseus and the Minotaur</a:t>
            </a:r>
            <a:endParaRPr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2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36CE6C1-3972-4952-B658-B052769B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5568" y="960000"/>
            <a:ext cx="3316348" cy="49380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Now, collect </a:t>
            </a:r>
            <a:r>
              <a:rPr lang="en-US" sz="2000" dirty="0">
                <a:solidFill>
                  <a:srgbClr val="FF0000"/>
                </a:solidFill>
                <a:latin typeface="XCCW Joined 15a" panose="03050602040000000000" pitchFamily="66" charset="0"/>
              </a:rPr>
              <a:t>negative adjectives for each </a:t>
            </a:r>
            <a:r>
              <a:rPr lang="en-US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one:</a:t>
            </a:r>
            <a:endParaRPr lang="en-US" sz="2000" dirty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sz="2000" dirty="0">
                <a:latin typeface="XCCW Joined 15a" panose="03050602040000000000" pitchFamily="66" charset="0"/>
              </a:rPr>
              <a:t>A tragic crow, </a:t>
            </a:r>
            <a:endParaRPr lang="en-US" sz="200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sz="2000" dirty="0" smtClean="0">
                <a:latin typeface="XCCW Joined 15a" panose="03050602040000000000" pitchFamily="66" charset="0"/>
              </a:rPr>
              <a:t>a </a:t>
            </a:r>
            <a:r>
              <a:rPr lang="en-US" sz="2000" dirty="0">
                <a:latin typeface="XCCW Joined 15a" panose="03050602040000000000" pitchFamily="66" charset="0"/>
              </a:rPr>
              <a:t>deadly spider, </a:t>
            </a:r>
            <a:endParaRPr lang="en-US" sz="200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sz="2000" dirty="0" smtClean="0">
                <a:latin typeface="XCCW Joined 15a" panose="03050602040000000000" pitchFamily="66" charset="0"/>
              </a:rPr>
              <a:t>a </a:t>
            </a:r>
            <a:r>
              <a:rPr lang="en-US" sz="2000" dirty="0">
                <a:latin typeface="XCCW Joined 15a" panose="03050602040000000000" pitchFamily="66" charset="0"/>
              </a:rPr>
              <a:t>sinister raven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A6BDDBA-D8AA-43F3-BF5B-7083ED047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10</a:t>
            </a:fld>
            <a:endParaRPr lang="en"/>
          </a:p>
        </p:txBody>
      </p:sp>
      <p:pic>
        <p:nvPicPr>
          <p:cNvPr id="4" name="Picture 4" descr="A screenshot of a cell phone screen with text&#10;&#10;Description automatically generated">
            <a:extLst>
              <a:ext uri="{FF2B5EF4-FFF2-40B4-BE49-F238E27FC236}">
                <a16:creationId xmlns="" xmlns:a16="http://schemas.microsoft.com/office/drawing/2014/main" id="{5EA3B027-A747-404A-BA70-85D06097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2" y="4674"/>
            <a:ext cx="4311769" cy="358499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901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6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7A5BF60-1951-40A6-B42A-885853B18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Build powerful sentences using similes for the black sails.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A83A69-3812-4C3D-92E2-E4E7AE04D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11</a:t>
            </a:fld>
            <a:endParaRPr lang="en"/>
          </a:p>
        </p:txBody>
      </p:sp>
      <p:pic>
        <p:nvPicPr>
          <p:cNvPr id="4" name="Picture 4" descr="Clouds in the sky&#10;&#10;Description automatically generated">
            <a:extLst>
              <a:ext uri="{FF2B5EF4-FFF2-40B4-BE49-F238E27FC236}">
                <a16:creationId xmlns="" xmlns:a16="http://schemas.microsoft.com/office/drawing/2014/main" id="{3AAE4BAE-CF37-4A97-91B2-67CE096D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2" y="274727"/>
            <a:ext cx="1847850" cy="32893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901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5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7A5BF60-1951-40A6-B42A-885853B18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Teacher model:</a:t>
            </a:r>
          </a:p>
          <a:p>
            <a:pPr marL="7620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However, he forgot to fly white sails to show his father he was safe.</a:t>
            </a:r>
          </a:p>
          <a:p>
            <a:pPr marL="7620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The sails were black, </a:t>
            </a:r>
            <a:r>
              <a:rPr lang="en-GB" i="0" dirty="0" smtClean="0">
                <a:latin typeface="XCCW Joined 15a" panose="03050602040000000000" pitchFamily="66" charset="0"/>
              </a:rPr>
              <a:t>like a tragic crow’s wing.</a:t>
            </a:r>
            <a:endParaRPr lang="en-GB" i="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A83A69-3812-4C3D-92E2-E4E7AE04D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12</a:t>
            </a:fld>
            <a:endParaRPr lang="en"/>
          </a:p>
        </p:txBody>
      </p:sp>
      <p:pic>
        <p:nvPicPr>
          <p:cNvPr id="4" name="Picture 4" descr="Clouds in the sky&#10;&#10;Description automatically generated">
            <a:extLst>
              <a:ext uri="{FF2B5EF4-FFF2-40B4-BE49-F238E27FC236}">
                <a16:creationId xmlns="" xmlns:a16="http://schemas.microsoft.com/office/drawing/2014/main" id="{3AAE4BAE-CF37-4A97-91B2-67CE096D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2" y="274727"/>
            <a:ext cx="1847850" cy="32893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901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5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2D11F17-49C2-4C2D-BE06-7ED70AFD8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172" y="960000"/>
            <a:ext cx="4685791" cy="4938000"/>
          </a:xfrm>
        </p:spPr>
        <p:txBody>
          <a:bodyPr/>
          <a:lstStyle/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Use </a:t>
            </a:r>
            <a:r>
              <a:rPr lang="en-GB" dirty="0" smtClean="0">
                <a:latin typeface="XCCW Joined 15a" panose="03050602040000000000" pitchFamily="66" charset="0"/>
              </a:rPr>
              <a:t>this </a:t>
            </a:r>
            <a:r>
              <a:rPr lang="en-GB" dirty="0">
                <a:latin typeface="XCCW Joined 15a" panose="03050602040000000000" pitchFamily="66" charset="0"/>
              </a:rPr>
              <a:t>thesaurus to collect synonyms for 'looked'</a:t>
            </a:r>
          </a:p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Arrange these according to degrees of meaning</a:t>
            </a:r>
          </a:p>
          <a:p>
            <a:pPr marL="76200" indent="0">
              <a:buNone/>
            </a:pPr>
            <a:r>
              <a:rPr lang="en-GB" dirty="0" err="1">
                <a:latin typeface="XCCW Joined 15a" panose="03050602040000000000" pitchFamily="66" charset="0"/>
              </a:rPr>
              <a:t>Eg</a:t>
            </a:r>
            <a:r>
              <a:rPr lang="en-GB" dirty="0">
                <a:latin typeface="XCCW Joined 15a" panose="03050602040000000000" pitchFamily="66" charset="0"/>
              </a:rPr>
              <a:t>. From a quick peep (low intensity) to a stronger gaze/stare (high intensity)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8E42059-A3A0-4EED-8CEE-8AE20DABB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13</a:t>
            </a:fld>
            <a:endParaRPr lang="en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127297AF-FBA2-44D9-B286-DF46FC14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" y="132868"/>
            <a:ext cx="2937294" cy="2926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Chotting</a:t>
            </a:r>
            <a:r>
              <a:rPr lang="en-GB" sz="24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 box 3</a:t>
            </a:r>
            <a:endParaRPr lang="en-GB" sz="2400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94" y="4365104"/>
            <a:ext cx="9080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7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D07343D-9F38-45DF-A682-69434B86B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Use a synonym for 'looked' to make the moment more dramatic – describe in a few sentences how King Aegeus looked out to sea and what he thought and realised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7D8FB4-E707-48BA-B694-274E5851B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14</a:t>
            </a:fld>
            <a:endParaRPr lang="en"/>
          </a:p>
        </p:txBody>
      </p:sp>
      <p:pic>
        <p:nvPicPr>
          <p:cNvPr id="5" name="Picture 2" descr="Greece The Minoans - HISTORY'S HISTORIESYou are history. We are the future.">
            <a:extLst>
              <a:ext uri="{FF2B5EF4-FFF2-40B4-BE49-F238E27FC236}">
                <a16:creationId xmlns="" xmlns:a16="http://schemas.microsoft.com/office/drawing/2014/main" id="{4A6C6068-88CC-4902-B40F-833C261E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4532163"/>
            <a:ext cx="2468880" cy="23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9080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0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2D11F17-49C2-4C2D-BE06-7ED70AFD8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172" y="960000"/>
            <a:ext cx="4685791" cy="4938000"/>
          </a:xfrm>
        </p:spPr>
        <p:txBody>
          <a:bodyPr/>
          <a:lstStyle/>
          <a:p>
            <a:pPr marL="76200" indent="0">
              <a:buNone/>
            </a:pPr>
            <a:r>
              <a:rPr lang="en-GB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Teacher model:</a:t>
            </a:r>
          </a:p>
          <a:p>
            <a:pPr marL="7620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King Aegeus gazed out to sea and realised his son was dead.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8E42059-A3A0-4EED-8CEE-8AE20DABB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15</a:t>
            </a:fld>
            <a:endParaRPr lang="en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127297AF-FBA2-44D9-B286-DF46FC14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" y="132868"/>
            <a:ext cx="2937294" cy="292603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33" y="4509120"/>
            <a:ext cx="9080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8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The </a:t>
            </a:r>
            <a:r>
              <a:rPr lang="en-GB" dirty="0" smtClean="0">
                <a:latin typeface="XCCW Joined 1a" panose="03050602040000000000" pitchFamily="66" charset="0"/>
              </a:rPr>
              <a:t>lenses we are going to be focusing on this lesson are: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a time/weather clause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use </a:t>
            </a:r>
            <a:r>
              <a:rPr lang="en-GB" dirty="0">
                <a:latin typeface="XCCW Joined 1a" panose="03050602040000000000" pitchFamily="66" charset="0"/>
              </a:rPr>
              <a:t>simile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use </a:t>
            </a:r>
            <a:r>
              <a:rPr lang="en-GB" dirty="0">
                <a:latin typeface="XCCW Joined 1a" panose="03050602040000000000" pitchFamily="66" charset="0"/>
              </a:rPr>
              <a:t>noticing</a:t>
            </a: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24193"/>
            <a:ext cx="908298" cy="9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23464"/>
            <a:ext cx="904858" cy="8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7" y="2996952"/>
            <a:ext cx="769987" cy="7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3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965983F-4381-443A-8480-8F5BBD6BE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3200" dirty="0" smtClean="0">
                <a:latin typeface="XCCW Joined 1a" panose="03050602040000000000" pitchFamily="66" charset="0"/>
              </a:rPr>
              <a:t>LI: I can </a:t>
            </a:r>
            <a:r>
              <a:rPr lang="en-US" sz="3200" dirty="0" smtClean="0">
                <a:latin typeface="XCCW Joined 1a" panose="03050602040000000000" pitchFamily="66" charset="0"/>
              </a:rPr>
              <a:t>write effective sentences for my myth</a:t>
            </a:r>
            <a:endParaRPr lang="en-US" sz="1400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86A1F10-E1F6-4808-AFB0-87DB44CC4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33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965983F-4381-443A-8480-8F5BBD6BE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3200" u="sng" dirty="0" smtClean="0">
                <a:latin typeface="XCCW Joined 1a" panose="03050602040000000000" pitchFamily="66" charset="0"/>
              </a:rPr>
              <a:t>Success Criteria: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a time/weather clause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simile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noticing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sz="3200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sz="3200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US" sz="1400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86A1F10-E1F6-4808-AFB0-87DB44CC4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D9A8771-6267-4113-BDB4-4822AF450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i="0" dirty="0">
                <a:latin typeface="XCCW Joined 15a" panose="03050602040000000000" pitchFamily="66" charset="0"/>
                <a:hlinkClick r:id="rId2"/>
              </a:rPr>
              <a:t>https://www.stwilliamofyork.co.uk/greeks-at-sea-the-trireme/</a:t>
            </a:r>
            <a:r>
              <a:rPr lang="en-US" i="0" dirty="0">
                <a:latin typeface="XCCW Joined 15a" panose="03050602040000000000" pitchFamily="66" charset="0"/>
              </a:rPr>
              <a:t> </a:t>
            </a:r>
          </a:p>
          <a:p>
            <a:pPr marL="76200" indent="0">
              <a:buNone/>
            </a:pPr>
            <a:endParaRPr lang="en-US" i="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endParaRPr lang="en-US" i="0" dirty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i="0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Chotting</a:t>
            </a:r>
            <a:r>
              <a:rPr lang="en-US" i="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 box 1</a:t>
            </a:r>
          </a:p>
          <a:p>
            <a:pPr marL="76200" indent="0">
              <a:buNone/>
            </a:pPr>
            <a:r>
              <a:rPr lang="en-US" i="0" dirty="0">
                <a:latin typeface="XCCW Joined 15a" panose="03050602040000000000" pitchFamily="66" charset="0"/>
              </a:rPr>
              <a:t>Collect 'time' and 'weather' fronted adverbials</a:t>
            </a:r>
          </a:p>
          <a:p>
            <a:endParaRPr lang="en-US" i="0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F81CB66-BD19-4149-89C6-601EBFE7F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5</a:t>
            </a:fld>
            <a:endParaRPr lang="en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556DAFF6-FB6F-44F4-A0EC-54EA4F0A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" y="1912908"/>
            <a:ext cx="2428875" cy="2514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09" y="2652615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3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D9A8771-6267-4113-BDB4-4822AF450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Did you get any of these?</a:t>
            </a:r>
            <a:endParaRPr lang="en-US" i="0" dirty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r>
              <a:rPr lang="en-US" i="0" dirty="0">
                <a:latin typeface="XCCW Joined 15a" panose="03050602040000000000" pitchFamily="66" charset="0"/>
              </a:rPr>
              <a:t>As days turned into nights; As the storms rolled on in the distance; As the clouds gathered in the sky; As the sun set under the horizon;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F81CB66-BD19-4149-89C6-601EBFE7F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6</a:t>
            </a:fld>
            <a:endParaRPr lang="en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556DAFF6-FB6F-44F4-A0EC-54EA4F0A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" y="1912908"/>
            <a:ext cx="2428875" cy="2514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17232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7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F539C7C-0592-4E05-A953-A1474512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744" y="960000"/>
            <a:ext cx="4933800" cy="4938000"/>
          </a:xfrm>
        </p:spPr>
        <p:txBody>
          <a:bodyPr/>
          <a:lstStyle/>
          <a:p>
            <a:pPr marL="7620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Write a few sentences describing the journey at sea. Start at least one of the sentences with a fronted adverbial describing the time/weather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B188119-B3C4-41A9-99A7-3598142C2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7</a:t>
            </a:fld>
            <a:endParaRPr lang="en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06822D04-EFDD-45D2-AA03-9C8708CA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" y="2171700"/>
            <a:ext cx="2428875" cy="2514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4941168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0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D9A8771-6267-4113-BDB4-4822AF450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i="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Teacher model</a:t>
            </a:r>
            <a:endParaRPr lang="en-US" i="0" dirty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i="0" dirty="0">
                <a:latin typeface="XCCW Joined 15a" panose="03050602040000000000" pitchFamily="66" charset="0"/>
              </a:rPr>
              <a:t>As days turned into </a:t>
            </a:r>
            <a:r>
              <a:rPr lang="en-US" i="0" dirty="0" smtClean="0">
                <a:latin typeface="XCCW Joined 15a" panose="03050602040000000000" pitchFamily="66" charset="0"/>
              </a:rPr>
              <a:t>nights</a:t>
            </a:r>
            <a:r>
              <a:rPr lang="en-US" i="0" dirty="0" smtClean="0">
                <a:latin typeface="XCCW Joined 15a" panose="03050602040000000000" pitchFamily="66" charset="0"/>
              </a:rPr>
              <a:t>, Theseus sailed closer to home.</a:t>
            </a:r>
            <a:endParaRPr lang="en-US" i="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F81CB66-BD19-4149-89C6-601EBFE7F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8</a:t>
            </a:fld>
            <a:endParaRPr lang="en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556DAFF6-FB6F-44F4-A0EC-54EA4F0A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" y="1912908"/>
            <a:ext cx="2428875" cy="2514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522383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36CE6C1-3972-4952-B658-B052769B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9952" y="960000"/>
            <a:ext cx="3744416" cy="49380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Chotting</a:t>
            </a:r>
            <a:r>
              <a:rPr lang="en-US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 box 2</a:t>
            </a:r>
          </a:p>
          <a:p>
            <a:pPr marL="76200" indent="0">
              <a:buNone/>
            </a:pPr>
            <a:endParaRPr lang="en-US" sz="2000" dirty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Gather </a:t>
            </a:r>
            <a:r>
              <a:rPr lang="en-US" sz="2000" dirty="0">
                <a:solidFill>
                  <a:srgbClr val="FF0000"/>
                </a:solidFill>
                <a:latin typeface="XCCW Joined 15a" panose="03050602040000000000" pitchFamily="66" charset="0"/>
              </a:rPr>
              <a:t>different words for black using our </a:t>
            </a:r>
            <a:r>
              <a:rPr lang="en-US" sz="2000" dirty="0" err="1">
                <a:solidFill>
                  <a:srgbClr val="FF0000"/>
                </a:solidFill>
                <a:latin typeface="XCCW Joined 15a" panose="03050602040000000000" pitchFamily="66" charset="0"/>
              </a:rPr>
              <a:t>colour</a:t>
            </a:r>
            <a:r>
              <a:rPr lang="en-US" sz="2000" dirty="0">
                <a:solidFill>
                  <a:srgbClr val="FF0000"/>
                </a:solidFill>
                <a:latin typeface="XCCW Joined 15a" panose="03050602040000000000" pitchFamily="66" charset="0"/>
              </a:rPr>
              <a:t> thesaurus and add an object to go with </a:t>
            </a:r>
            <a:r>
              <a:rPr lang="en-US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them, </a:t>
            </a:r>
            <a:r>
              <a:rPr lang="en-US" sz="2000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e.g</a:t>
            </a:r>
            <a:endParaRPr lang="en-US" sz="2000" dirty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US" sz="3200" dirty="0">
                <a:latin typeface="XCCW Joined 15a" panose="03050602040000000000" pitchFamily="66" charset="0"/>
              </a:rPr>
              <a:t>Crow, spider, </a:t>
            </a:r>
            <a:r>
              <a:rPr lang="en-US" sz="3200" dirty="0" smtClean="0">
                <a:latin typeface="XCCW Joined 15a" panose="03050602040000000000" pitchFamily="66" charset="0"/>
              </a:rPr>
              <a:t>raven</a:t>
            </a:r>
            <a:endParaRPr lang="en-US" sz="32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A6BDDBA-D8AA-43F3-BF5B-7083ED047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9</a:t>
            </a:fld>
            <a:endParaRPr lang="en"/>
          </a:p>
        </p:txBody>
      </p:sp>
      <p:pic>
        <p:nvPicPr>
          <p:cNvPr id="4" name="Picture 4" descr="A screenshot of a cell phone screen with text&#10;&#10;Description automatically generated">
            <a:extLst>
              <a:ext uri="{FF2B5EF4-FFF2-40B4-BE49-F238E27FC236}">
                <a16:creationId xmlns="" xmlns:a16="http://schemas.microsoft.com/office/drawing/2014/main" id="{5EA3B027-A747-404A-BA70-85D06097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2" y="4674"/>
            <a:ext cx="4311769" cy="358499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12" y="4437112"/>
            <a:ext cx="901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78894"/>
      </p:ext>
    </p:extLst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292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Dolabella template</vt:lpstr>
      <vt:lpstr>Theseus and the Minotaur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Newman</dc:creator>
  <cp:lastModifiedBy>Rachel Newman</cp:lastModifiedBy>
  <cp:revision>88</cp:revision>
  <dcterms:created xsi:type="dcterms:W3CDTF">2022-02-24T14:51:01Z</dcterms:created>
  <dcterms:modified xsi:type="dcterms:W3CDTF">2022-03-10T13:38:31Z</dcterms:modified>
</cp:coreProperties>
</file>