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8" r:id="rId3"/>
    <p:sldId id="258" r:id="rId4"/>
    <p:sldId id="259" r:id="rId5"/>
    <p:sldId id="270" r:id="rId6"/>
    <p:sldId id="277" r:id="rId7"/>
    <p:sldId id="271" r:id="rId8"/>
    <p:sldId id="278" r:id="rId9"/>
    <p:sldId id="272" r:id="rId10"/>
    <p:sldId id="279" r:id="rId11"/>
    <p:sldId id="280" r:id="rId12"/>
    <p:sldId id="281" r:id="rId13"/>
    <p:sldId id="273" r:id="rId14"/>
    <p:sldId id="274" r:id="rId15"/>
    <p:sldId id="282" r:id="rId16"/>
    <p:sldId id="275" r:id="rId17"/>
    <p:sldId id="283" r:id="rId18"/>
    <p:sldId id="284" r:id="rId19"/>
    <p:sldId id="276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4C063-87F8-4E4B-BD35-AA8389777012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C8374-B2EB-4D0F-B39A-8EDBEEA4F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8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9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98700" y="2655800"/>
            <a:ext cx="3546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  <a:latin typeface="XCCW Joined 15a" panose="03050602040000000000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807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411350" y="960000"/>
            <a:ext cx="6321300" cy="49380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403228"/>
              </a:solidFill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105050" y="960000"/>
            <a:ext cx="4933800" cy="4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✣"/>
              <a:defRPr i="1">
                <a:latin typeface="XCCW Joined 15a" panose="03050602040000000000" pitchFamily="66" charset="0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⨳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4297650" y="63332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36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87900" y="579433"/>
            <a:ext cx="5368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4425" y="1970333"/>
            <a:ext cx="669510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3332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09888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762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www.youtube.com/watch?v=AsD5u6k6dK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2798700" y="2655800"/>
            <a:ext cx="3546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XCCW Joined 1a" panose="03050602040000000000" pitchFamily="66" charset="0"/>
              </a:rPr>
              <a:t>Theseus and the Minotaur</a:t>
            </a:r>
            <a:endParaRPr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2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D2642C2-8F0E-45E9-890F-C775FE474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GB" sz="2000" dirty="0" smtClean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76200" indent="0">
              <a:buNone/>
            </a:pPr>
            <a:endParaRPr lang="en-GB" sz="2000" dirty="0" smtClean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76200" indent="0">
              <a:buNone/>
            </a:pPr>
            <a:r>
              <a:rPr lang="en-GB" sz="2000" dirty="0" err="1" smtClean="0">
                <a:solidFill>
                  <a:srgbClr val="FF0000"/>
                </a:solidFill>
                <a:latin typeface="XCCW Joined 15a" panose="03050602040000000000" pitchFamily="66" charset="0"/>
              </a:rPr>
              <a:t>Chotting</a:t>
            </a:r>
            <a:r>
              <a:rPr lang="en-GB" sz="20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 box 2</a:t>
            </a:r>
          </a:p>
          <a:p>
            <a:pPr marL="76200" indent="0">
              <a:buNone/>
            </a:pPr>
            <a:endParaRPr lang="en-GB" sz="2000" dirty="0" smtClean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Gather synonyms for 'mirrored' (for the oppressive weather and King Aegeus' feelings)</a:t>
            </a: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Matched, reflected,  corresponded with, were akin to</a:t>
            </a: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Explore and collect powerful weather phrases </a:t>
            </a: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The sky turned to bruises, thunder rumbled ominously, rivulets of darkness bled across the sky, torrents of rain fell from the heavens</a:t>
            </a:r>
            <a:endParaRPr lang="en-GB" sz="2000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CF2BE59-596A-4C27-8FC9-A4EF0592C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10</a:t>
            </a:fld>
            <a:endParaRPr lang="en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46CBE72E-F679-4B77-A8D0-747C897E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7" y="72315"/>
            <a:ext cx="2743200" cy="2055107"/>
          </a:xfrm>
          <a:prstGeom prst="rect">
            <a:avLst/>
          </a:prstGeom>
        </p:spPr>
      </p:pic>
      <p:pic>
        <p:nvPicPr>
          <p:cNvPr id="5" name="Picture 5" descr="A picture containing nature, star&#10;&#10;Description automatically generated">
            <a:extLst>
              <a:ext uri="{FF2B5EF4-FFF2-40B4-BE49-F238E27FC236}">
                <a16:creationId xmlns="" xmlns:a16="http://schemas.microsoft.com/office/drawing/2014/main" id="{84A584EB-98F7-4A24-BB9B-49E08796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7" y="4138044"/>
            <a:ext cx="2466975" cy="2463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99868"/>
            <a:ext cx="615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10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D2642C2-8F0E-45E9-890F-C775FE474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GB" sz="2000" dirty="0" smtClean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76200" indent="0">
              <a:buNone/>
            </a:pPr>
            <a:endParaRPr lang="en-GB" sz="2000" dirty="0" smtClean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7620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Did you get any of these?</a:t>
            </a:r>
          </a:p>
          <a:p>
            <a:pPr marL="76200" indent="0">
              <a:buNone/>
            </a:pPr>
            <a:endParaRPr lang="en-GB" sz="2000" dirty="0" smtClean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Matched, reflected,  corresponded with, were akin to</a:t>
            </a: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Explore and collect powerful weather phrases </a:t>
            </a: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The sky turned to bruises, thunder rumbled ominously, rivulets of darkness bled across the sky, torrents of rain fell from the heavens</a:t>
            </a:r>
            <a:endParaRPr lang="en-GB" sz="2000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CF2BE59-596A-4C27-8FC9-A4EF0592C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11</a:t>
            </a:fld>
            <a:endParaRPr lang="en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46CBE72E-F679-4B77-A8D0-747C897E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7" y="72315"/>
            <a:ext cx="2743200" cy="2055107"/>
          </a:xfrm>
          <a:prstGeom prst="rect">
            <a:avLst/>
          </a:prstGeom>
        </p:spPr>
      </p:pic>
      <p:pic>
        <p:nvPicPr>
          <p:cNvPr id="5" name="Picture 5" descr="A picture containing nature, star&#10;&#10;Description automatically generated">
            <a:extLst>
              <a:ext uri="{FF2B5EF4-FFF2-40B4-BE49-F238E27FC236}">
                <a16:creationId xmlns="" xmlns:a16="http://schemas.microsoft.com/office/drawing/2014/main" id="{84A584EB-98F7-4A24-BB9B-49E08796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7" y="4138044"/>
            <a:ext cx="2466975" cy="2463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99868"/>
            <a:ext cx="615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68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D2642C2-8F0E-45E9-890F-C775FE474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GB" sz="2000" dirty="0" smtClean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Explore and collect powerful weather phrases</a:t>
            </a:r>
            <a:r>
              <a:rPr lang="en-GB" sz="2000" dirty="0" smtClean="0">
                <a:latin typeface="XCCW Joined 15a" panose="03050602040000000000" pitchFamily="66" charset="0"/>
              </a:rPr>
              <a:t> </a:t>
            </a: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The sky turned to bruises, thunder rumbled ominously, rivulets of darkness bled across the sky, torrents of rain fell from the heavens</a:t>
            </a:r>
            <a:endParaRPr lang="en-GB" sz="2000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CF2BE59-596A-4C27-8FC9-A4EF0592C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12</a:t>
            </a:fld>
            <a:endParaRPr lang="en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46CBE72E-F679-4B77-A8D0-747C897E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7" y="72315"/>
            <a:ext cx="2743200" cy="2055107"/>
          </a:xfrm>
          <a:prstGeom prst="rect">
            <a:avLst/>
          </a:prstGeom>
        </p:spPr>
      </p:pic>
      <p:pic>
        <p:nvPicPr>
          <p:cNvPr id="5" name="Picture 5" descr="A picture containing nature, star&#10;&#10;Description automatically generated">
            <a:extLst>
              <a:ext uri="{FF2B5EF4-FFF2-40B4-BE49-F238E27FC236}">
                <a16:creationId xmlns="" xmlns:a16="http://schemas.microsoft.com/office/drawing/2014/main" id="{84A584EB-98F7-4A24-BB9B-49E08796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97152"/>
            <a:ext cx="1703340" cy="17011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99868"/>
            <a:ext cx="615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78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FD23E20-618F-4734-B884-E2880F5F4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dirty="0"/>
              <a:t>What powerful actions (showing high emotion) can you think of from a bereaved/distraught person </a:t>
            </a:r>
          </a:p>
          <a:p>
            <a:pPr marL="76200" indent="0">
              <a:buNone/>
            </a:pPr>
            <a:r>
              <a:rPr lang="en-GB" dirty="0"/>
              <a:t>Tears tumbled down, wailed inconsolably, fell to his knees, legs buckled, crumpled to the floor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DBFA989-4364-436F-9AD3-AD5F5CF93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13</a:t>
            </a:fld>
            <a:endParaRPr lang="en"/>
          </a:p>
        </p:txBody>
      </p:sp>
      <p:pic>
        <p:nvPicPr>
          <p:cNvPr id="4" name="Picture 4" descr="A picture containing nature, star&#10;&#10;Description automatically generated">
            <a:extLst>
              <a:ext uri="{FF2B5EF4-FFF2-40B4-BE49-F238E27FC236}">
                <a16:creationId xmlns="" xmlns:a16="http://schemas.microsoft.com/office/drawing/2014/main" id="{838E5D6C-EC13-4F9B-8633-C2219668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" y="227401"/>
            <a:ext cx="1847228" cy="184485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31" y="548681"/>
            <a:ext cx="947001" cy="8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70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0ECD3E-820D-4793-B157-54ED83236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Write a pathetic fallacy set of sentences where the weather reflects the character's emotions/actions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D769AE7-F757-4017-95D3-D9D7FF3337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14</a:t>
            </a:fld>
            <a:endParaRPr lang="en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12B66DD2-39AC-496E-A782-A4B0B5AA9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7" y="72315"/>
            <a:ext cx="2743200" cy="2055107"/>
          </a:xfrm>
          <a:prstGeom prst="rect">
            <a:avLst/>
          </a:prstGeom>
        </p:spPr>
      </p:pic>
      <p:pic>
        <p:nvPicPr>
          <p:cNvPr id="7" name="Picture 5" descr="A picture containing nature, star&#10;&#10;Description automatically generated">
            <a:extLst>
              <a:ext uri="{FF2B5EF4-FFF2-40B4-BE49-F238E27FC236}">
                <a16:creationId xmlns="" xmlns:a16="http://schemas.microsoft.com/office/drawing/2014/main" id="{24B64F26-1527-4DE5-A780-2C2CE530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48" y="4138044"/>
            <a:ext cx="2466975" cy="2463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35" y="980728"/>
            <a:ext cx="615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66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D2642C2-8F0E-45E9-890F-C775FE474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GB" sz="2000" dirty="0" smtClean="0">
              <a:solidFill>
                <a:srgbClr val="FF0000"/>
              </a:solidFill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Teacher model</a:t>
            </a:r>
          </a:p>
          <a:p>
            <a:pPr marL="76200" indent="0">
              <a:buNone/>
            </a:pPr>
            <a:endParaRPr lang="en-GB" sz="2000" dirty="0" smtClean="0">
              <a:latin typeface="XCCW Joined 15a" panose="03050602040000000000" pitchFamily="66" charset="0"/>
            </a:endParaRP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The oppressive, dark thunderclouds mirrored the despair in his desolate, breaking heart.</a:t>
            </a:r>
            <a:endParaRPr lang="en-GB" sz="2000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CF2BE59-596A-4C27-8FC9-A4EF0592C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15</a:t>
            </a:fld>
            <a:endParaRPr lang="en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46CBE72E-F679-4B77-A8D0-747C897E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7" y="72315"/>
            <a:ext cx="2743200" cy="2055107"/>
          </a:xfrm>
          <a:prstGeom prst="rect">
            <a:avLst/>
          </a:prstGeom>
        </p:spPr>
      </p:pic>
      <p:pic>
        <p:nvPicPr>
          <p:cNvPr id="5" name="Picture 5" descr="A picture containing nature, star&#10;&#10;Description automatically generated">
            <a:extLst>
              <a:ext uri="{FF2B5EF4-FFF2-40B4-BE49-F238E27FC236}">
                <a16:creationId xmlns="" xmlns:a16="http://schemas.microsoft.com/office/drawing/2014/main" id="{84A584EB-98F7-4A24-BB9B-49E08796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97152"/>
            <a:ext cx="1703340" cy="17011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99868"/>
            <a:ext cx="615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9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911FFD5-CA0C-4BCF-B799-995DAB9C6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1800" i="0" dirty="0">
                <a:hlinkClick r:id="rId2"/>
              </a:rPr>
              <a:t>https://www.youtube.com/watch?v=AsD5u6k6dKI</a:t>
            </a:r>
            <a:endParaRPr lang="en-US" sz="1800" dirty="0"/>
          </a:p>
          <a:p>
            <a:pPr marL="76200" indent="0">
              <a:buNone/>
            </a:pPr>
            <a:r>
              <a:rPr lang="en-GB" sz="1800" i="0" dirty="0"/>
              <a:t>Collect adjectives for the sea</a:t>
            </a:r>
          </a:p>
          <a:p>
            <a:pPr marL="76200" indent="0">
              <a:buNone/>
            </a:pPr>
            <a:r>
              <a:rPr lang="en-GB" sz="1800" i="0" dirty="0" err="1" smtClean="0">
                <a:solidFill>
                  <a:srgbClr val="FF0000"/>
                </a:solidFill>
              </a:rPr>
              <a:t>Chotting</a:t>
            </a:r>
            <a:r>
              <a:rPr lang="en-GB" sz="1800" i="0" dirty="0" smtClean="0">
                <a:solidFill>
                  <a:srgbClr val="FF0000"/>
                </a:solidFill>
              </a:rPr>
              <a:t> box 3</a:t>
            </a:r>
            <a:endParaRPr lang="en-GB" sz="1800" i="0" dirty="0">
              <a:solidFill>
                <a:srgbClr val="FF0000"/>
              </a:solidFill>
            </a:endParaRPr>
          </a:p>
          <a:p>
            <a:endParaRPr lang="en-GB" i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CBD005-406C-4D2D-8C69-5F375D717C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16</a:t>
            </a:fld>
            <a:endParaRPr lang="en"/>
          </a:p>
        </p:txBody>
      </p:sp>
      <p:pic>
        <p:nvPicPr>
          <p:cNvPr id="4" name="Picture 4" descr="A picture containing outdoor, water, surfing, wave&#10;&#10;Description automatically generated">
            <a:extLst>
              <a:ext uri="{FF2B5EF4-FFF2-40B4-BE49-F238E27FC236}">
                <a16:creationId xmlns="" xmlns:a16="http://schemas.microsoft.com/office/drawing/2014/main" id="{DB5A1BC1-2D1E-4262-BAE9-228CFEA6B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1" y="-5991"/>
            <a:ext cx="2524125" cy="2413000"/>
          </a:xfrm>
          <a:prstGeom prst="rect">
            <a:avLst/>
          </a:prstGeom>
        </p:spPr>
      </p:pic>
      <p:pic>
        <p:nvPicPr>
          <p:cNvPr id="5" name="Picture 5" descr="A picture containing nature, person, riding&#10;&#10;Description automatically generated">
            <a:extLst>
              <a:ext uri="{FF2B5EF4-FFF2-40B4-BE49-F238E27FC236}">
                <a16:creationId xmlns="" xmlns:a16="http://schemas.microsoft.com/office/drawing/2014/main" id="{4526EA8A-30A9-4233-8CA5-BB370653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8" y="4173508"/>
            <a:ext cx="2381250" cy="2565400"/>
          </a:xfrm>
          <a:prstGeom prst="rect">
            <a:avLst/>
          </a:prstGeom>
        </p:spPr>
      </p:pic>
      <p:pic>
        <p:nvPicPr>
          <p:cNvPr id="6" name="Picture 6" descr="A body of water&#10;&#10;Description automatically generated">
            <a:extLst>
              <a:ext uri="{FF2B5EF4-FFF2-40B4-BE49-F238E27FC236}">
                <a16:creationId xmlns="" xmlns:a16="http://schemas.microsoft.com/office/drawing/2014/main" id="{4B4D5467-7E99-4496-8501-8C643A74A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446" y="81591"/>
            <a:ext cx="2619375" cy="2324100"/>
          </a:xfrm>
          <a:prstGeom prst="rect">
            <a:avLst/>
          </a:prstGeom>
        </p:spPr>
      </p:pic>
      <p:pic>
        <p:nvPicPr>
          <p:cNvPr id="7" name="Picture 7" descr="A close up of smoke&#10;&#10;Description automatically generated">
            <a:extLst>
              <a:ext uri="{FF2B5EF4-FFF2-40B4-BE49-F238E27FC236}">
                <a16:creationId xmlns="" xmlns:a16="http://schemas.microsoft.com/office/drawing/2014/main" id="{1C6CA3DB-298B-45B3-88A6-6629D0A00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154" y="4657056"/>
            <a:ext cx="2743200" cy="220215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37" y="3023741"/>
            <a:ext cx="658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74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911FFD5-CA0C-4BCF-B799-995DAB9C6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1800" i="0" dirty="0" smtClean="0">
                <a:solidFill>
                  <a:srgbClr val="FF0000"/>
                </a:solidFill>
              </a:rPr>
              <a:t>Did you get any of these?</a:t>
            </a:r>
          </a:p>
          <a:p>
            <a:pPr marL="76200" indent="0">
              <a:buNone/>
            </a:pPr>
            <a:endParaRPr lang="en-GB" sz="1800" i="0" dirty="0"/>
          </a:p>
          <a:p>
            <a:pPr marL="76200" indent="0">
              <a:buNone/>
            </a:pPr>
            <a:r>
              <a:rPr lang="en-GB" sz="1800" i="0" dirty="0"/>
              <a:t>Vicious, spiteful, unrelenting, heartless, tumultuous</a:t>
            </a:r>
          </a:p>
          <a:p>
            <a:pPr marL="76200" indent="0">
              <a:buNone/>
            </a:pPr>
            <a:r>
              <a:rPr lang="en-GB" sz="1800" i="0" dirty="0"/>
              <a:t>Gather human actions for the sea (tempting, then swallowing up King Aegeus) </a:t>
            </a:r>
          </a:p>
          <a:p>
            <a:pPr marL="76200" indent="0">
              <a:buNone/>
            </a:pPr>
            <a:r>
              <a:rPr lang="en-GB" sz="1800" i="0" dirty="0"/>
              <a:t>Coaxed, lured, beckoned, summoned, tempted, swallowed, consumed, devoured</a:t>
            </a:r>
          </a:p>
          <a:p>
            <a:endParaRPr lang="en-GB" i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CBD005-406C-4D2D-8C69-5F375D717C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17</a:t>
            </a:fld>
            <a:endParaRPr lang="en"/>
          </a:p>
        </p:txBody>
      </p:sp>
      <p:pic>
        <p:nvPicPr>
          <p:cNvPr id="4" name="Picture 4" descr="A picture containing outdoor, water, surfing, wave&#10;&#10;Description automatically generated">
            <a:extLst>
              <a:ext uri="{FF2B5EF4-FFF2-40B4-BE49-F238E27FC236}">
                <a16:creationId xmlns="" xmlns:a16="http://schemas.microsoft.com/office/drawing/2014/main" id="{DB5A1BC1-2D1E-4262-BAE9-228CFEA6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" y="-5991"/>
            <a:ext cx="2524125" cy="2413000"/>
          </a:xfrm>
          <a:prstGeom prst="rect">
            <a:avLst/>
          </a:prstGeom>
        </p:spPr>
      </p:pic>
      <p:pic>
        <p:nvPicPr>
          <p:cNvPr id="5" name="Picture 5" descr="A picture containing nature, person, riding&#10;&#10;Description automatically generated">
            <a:extLst>
              <a:ext uri="{FF2B5EF4-FFF2-40B4-BE49-F238E27FC236}">
                <a16:creationId xmlns="" xmlns:a16="http://schemas.microsoft.com/office/drawing/2014/main" id="{4526EA8A-30A9-4233-8CA5-BB370653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8" y="4173508"/>
            <a:ext cx="2381250" cy="2565400"/>
          </a:xfrm>
          <a:prstGeom prst="rect">
            <a:avLst/>
          </a:prstGeom>
        </p:spPr>
      </p:pic>
      <p:pic>
        <p:nvPicPr>
          <p:cNvPr id="6" name="Picture 6" descr="A body of water&#10;&#10;Description automatically generated">
            <a:extLst>
              <a:ext uri="{FF2B5EF4-FFF2-40B4-BE49-F238E27FC236}">
                <a16:creationId xmlns="" xmlns:a16="http://schemas.microsoft.com/office/drawing/2014/main" id="{4B4D5467-7E99-4496-8501-8C643A74A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46" y="81591"/>
            <a:ext cx="2619375" cy="2324100"/>
          </a:xfrm>
          <a:prstGeom prst="rect">
            <a:avLst/>
          </a:prstGeom>
        </p:spPr>
      </p:pic>
      <p:pic>
        <p:nvPicPr>
          <p:cNvPr id="7" name="Picture 7" descr="A close up of smoke&#10;&#10;Description automatically generated">
            <a:extLst>
              <a:ext uri="{FF2B5EF4-FFF2-40B4-BE49-F238E27FC236}">
                <a16:creationId xmlns="" xmlns:a16="http://schemas.microsoft.com/office/drawing/2014/main" id="{1C6CA3DB-298B-45B3-88A6-6629D0A00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154" y="4657056"/>
            <a:ext cx="2743200" cy="220215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37" y="3023741"/>
            <a:ext cx="658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19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911FFD5-CA0C-4BCF-B799-995DAB9C6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1800" i="0" dirty="0" smtClean="0">
                <a:solidFill>
                  <a:srgbClr val="FF0000"/>
                </a:solidFill>
              </a:rPr>
              <a:t>Now gather </a:t>
            </a:r>
            <a:r>
              <a:rPr lang="en-GB" sz="1800" i="0" dirty="0">
                <a:solidFill>
                  <a:srgbClr val="FF0000"/>
                </a:solidFill>
              </a:rPr>
              <a:t>human actions for the sea (tempting, then swallowing up King Aegeus)</a:t>
            </a:r>
            <a:r>
              <a:rPr lang="en-GB" sz="1800" i="0" dirty="0"/>
              <a:t> </a:t>
            </a:r>
          </a:p>
          <a:p>
            <a:pPr marL="76200" indent="0">
              <a:buNone/>
            </a:pPr>
            <a:r>
              <a:rPr lang="en-GB" sz="1800" i="0" dirty="0"/>
              <a:t>Coaxed, lured, beckoned, summoned, tempted, swallowed, consumed, devoured</a:t>
            </a:r>
          </a:p>
          <a:p>
            <a:endParaRPr lang="en-GB" i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CBD005-406C-4D2D-8C69-5F375D717C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18</a:t>
            </a:fld>
            <a:endParaRPr lang="en"/>
          </a:p>
        </p:txBody>
      </p:sp>
      <p:pic>
        <p:nvPicPr>
          <p:cNvPr id="4" name="Picture 4" descr="A picture containing outdoor, water, surfing, wave&#10;&#10;Description automatically generated">
            <a:extLst>
              <a:ext uri="{FF2B5EF4-FFF2-40B4-BE49-F238E27FC236}">
                <a16:creationId xmlns="" xmlns:a16="http://schemas.microsoft.com/office/drawing/2014/main" id="{DB5A1BC1-2D1E-4262-BAE9-228CFEA6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" y="-5991"/>
            <a:ext cx="2336729" cy="2233854"/>
          </a:xfrm>
          <a:prstGeom prst="rect">
            <a:avLst/>
          </a:prstGeom>
        </p:spPr>
      </p:pic>
      <p:pic>
        <p:nvPicPr>
          <p:cNvPr id="5" name="Picture 5" descr="A picture containing nature, person, riding&#10;&#10;Description automatically generated">
            <a:extLst>
              <a:ext uri="{FF2B5EF4-FFF2-40B4-BE49-F238E27FC236}">
                <a16:creationId xmlns="" xmlns:a16="http://schemas.microsoft.com/office/drawing/2014/main" id="{4526EA8A-30A9-4233-8CA5-BB370653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8" y="4173508"/>
            <a:ext cx="2381250" cy="2565400"/>
          </a:xfrm>
          <a:prstGeom prst="rect">
            <a:avLst/>
          </a:prstGeom>
        </p:spPr>
      </p:pic>
      <p:pic>
        <p:nvPicPr>
          <p:cNvPr id="6" name="Picture 6" descr="A body of water&#10;&#10;Description automatically generated">
            <a:extLst>
              <a:ext uri="{FF2B5EF4-FFF2-40B4-BE49-F238E27FC236}">
                <a16:creationId xmlns="" xmlns:a16="http://schemas.microsoft.com/office/drawing/2014/main" id="{4B4D5467-7E99-4496-8501-8C643A74A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46" y="81591"/>
            <a:ext cx="2619375" cy="2324100"/>
          </a:xfrm>
          <a:prstGeom prst="rect">
            <a:avLst/>
          </a:prstGeom>
        </p:spPr>
      </p:pic>
      <p:pic>
        <p:nvPicPr>
          <p:cNvPr id="7" name="Picture 7" descr="A close up of smoke&#10;&#10;Description automatically generated">
            <a:extLst>
              <a:ext uri="{FF2B5EF4-FFF2-40B4-BE49-F238E27FC236}">
                <a16:creationId xmlns="" xmlns:a16="http://schemas.microsoft.com/office/drawing/2014/main" id="{1C6CA3DB-298B-45B3-88A6-6629D0A00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154" y="4657056"/>
            <a:ext cx="2743200" cy="220215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37" y="3023741"/>
            <a:ext cx="658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0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45BE4A9-CF40-4152-B0AC-0E3BF14F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4586" y="1556792"/>
            <a:ext cx="4554263" cy="4341208"/>
          </a:xfrm>
        </p:spPr>
        <p:txBody>
          <a:bodyPr/>
          <a:lstStyle/>
          <a:p>
            <a:pPr marL="76200" indent="0">
              <a:buNone/>
            </a:pPr>
            <a:r>
              <a:rPr lang="en-GB" dirty="0"/>
              <a:t>Assign human attributes to the violent sea, tempting King Aegeus to his death </a:t>
            </a:r>
          </a:p>
          <a:p>
            <a:pPr marL="76200" indent="0">
              <a:buNone/>
            </a:pPr>
            <a:r>
              <a:rPr lang="en-GB" b="1" dirty="0"/>
              <a:t>DEEPEN THE MOMENT:</a:t>
            </a:r>
            <a:r>
              <a:rPr lang="en-GB" dirty="0"/>
              <a:t> use figurative language alongside fronted adverbials to describe the sea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81119E9-F467-4746-85D6-AD3E479830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19</a:t>
            </a:fld>
            <a:endParaRPr lang="en"/>
          </a:p>
        </p:txBody>
      </p:sp>
      <p:pic>
        <p:nvPicPr>
          <p:cNvPr id="5" name="Picture 4" descr="A picture containing outdoor, water, surfing, wave&#10;&#10;Description automatically generated">
            <a:extLst>
              <a:ext uri="{FF2B5EF4-FFF2-40B4-BE49-F238E27FC236}">
                <a16:creationId xmlns="" xmlns:a16="http://schemas.microsoft.com/office/drawing/2014/main" id="{7AAC898D-B0F9-44D0-ACD3-92836CBC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1" y="-5991"/>
            <a:ext cx="2524125" cy="2413000"/>
          </a:xfrm>
          <a:prstGeom prst="rect">
            <a:avLst/>
          </a:prstGeom>
        </p:spPr>
      </p:pic>
      <p:pic>
        <p:nvPicPr>
          <p:cNvPr id="7" name="Picture 5" descr="A picture containing nature, person, riding&#10;&#10;Description automatically generated">
            <a:extLst>
              <a:ext uri="{FF2B5EF4-FFF2-40B4-BE49-F238E27FC236}">
                <a16:creationId xmlns="" xmlns:a16="http://schemas.microsoft.com/office/drawing/2014/main" id="{6C36E867-1901-47CE-B9DB-E55FBA943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7" y="4173508"/>
            <a:ext cx="2381250" cy="2565400"/>
          </a:xfrm>
          <a:prstGeom prst="rect">
            <a:avLst/>
          </a:prstGeom>
        </p:spPr>
      </p:pic>
      <p:pic>
        <p:nvPicPr>
          <p:cNvPr id="9" name="Picture 6" descr="A body of water&#10;&#10;Description automatically generated">
            <a:extLst>
              <a:ext uri="{FF2B5EF4-FFF2-40B4-BE49-F238E27FC236}">
                <a16:creationId xmlns="" xmlns:a16="http://schemas.microsoft.com/office/drawing/2014/main" id="{2A77C4C4-AC16-4FDE-8119-5BA0EBE51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889" y="81591"/>
            <a:ext cx="2619375" cy="2324100"/>
          </a:xfrm>
          <a:prstGeom prst="rect">
            <a:avLst/>
          </a:prstGeom>
        </p:spPr>
      </p:pic>
      <p:pic>
        <p:nvPicPr>
          <p:cNvPr id="11" name="Picture 7" descr="A close up of smoke&#10;&#10;Description automatically generated">
            <a:extLst>
              <a:ext uri="{FF2B5EF4-FFF2-40B4-BE49-F238E27FC236}">
                <a16:creationId xmlns="" xmlns:a16="http://schemas.microsoft.com/office/drawing/2014/main" id="{3BDB15B7-3483-429D-B27C-726E2D2FF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03" y="4657056"/>
            <a:ext cx="2743200" cy="220215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06" y="2996952"/>
            <a:ext cx="658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1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GB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The </a:t>
            </a:r>
            <a:r>
              <a:rPr lang="en-GB" dirty="0" smtClean="0">
                <a:latin typeface="XCCW Joined 1a" panose="03050602040000000000" pitchFamily="66" charset="0"/>
              </a:rPr>
              <a:t>lenses we are going to be focusing on this lesson are:</a:t>
            </a:r>
          </a:p>
          <a:p>
            <a:pPr marL="76200" indent="0">
              <a:buNone/>
            </a:pPr>
            <a:endParaRPr lang="en-GB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</a:t>
            </a:r>
            <a:r>
              <a:rPr lang="en-GB" dirty="0" smtClean="0">
                <a:latin typeface="XCCW Joined 1a" panose="03050602040000000000" pitchFamily="66" charset="0"/>
              </a:rPr>
              <a:t>feelings</a:t>
            </a:r>
          </a:p>
          <a:p>
            <a:pPr marL="76200" indent="0"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pathetic </a:t>
            </a:r>
            <a:r>
              <a:rPr lang="en-GB" dirty="0" smtClean="0">
                <a:latin typeface="XCCW Joined 1a" panose="03050602040000000000" pitchFamily="66" charset="0"/>
              </a:rPr>
              <a:t>fallacy</a:t>
            </a:r>
          </a:p>
          <a:p>
            <a:pPr marL="76200" indent="0"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personification</a:t>
            </a:r>
          </a:p>
          <a:p>
            <a:pPr marL="76200" indent="0">
              <a:buNone/>
            </a:pPr>
            <a:endParaRPr lang="en-GB" dirty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9"/>
            <a:ext cx="74973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614933" cy="5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659957" cy="7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53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911FFD5-CA0C-4BCF-B799-995DAB9C6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1800" i="0" dirty="0" smtClean="0">
                <a:solidFill>
                  <a:srgbClr val="FF0000"/>
                </a:solidFill>
              </a:rPr>
              <a:t>Teacher model</a:t>
            </a:r>
            <a:r>
              <a:rPr lang="en-GB" sz="1800" i="0" dirty="0"/>
              <a:t> </a:t>
            </a:r>
          </a:p>
          <a:p>
            <a:pPr marL="76200" indent="0">
              <a:buNone/>
            </a:pPr>
            <a:r>
              <a:rPr lang="en-GB" sz="1800" i="0" dirty="0" smtClean="0"/>
              <a:t>With nothing left to live for, the grieving father was </a:t>
            </a:r>
            <a:r>
              <a:rPr lang="en-GB" sz="1800" i="0" u="sng" dirty="0" smtClean="0"/>
              <a:t>lured and swallowed by the angry, tempestuous sea.</a:t>
            </a:r>
          </a:p>
          <a:p>
            <a:pPr marL="76200" indent="0">
              <a:buNone/>
            </a:pPr>
            <a:endParaRPr lang="en-GB" sz="1800" i="0" dirty="0"/>
          </a:p>
          <a:p>
            <a:pPr marL="76200" indent="0">
              <a:buNone/>
            </a:pPr>
            <a:r>
              <a:rPr lang="en-GB" sz="1800" i="0" dirty="0" smtClean="0"/>
              <a:t>King Aegeus had tragically died in vain.</a:t>
            </a:r>
            <a:endParaRPr lang="en-GB" sz="1800" i="0" dirty="0"/>
          </a:p>
          <a:p>
            <a:endParaRPr lang="en-GB" i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CBD005-406C-4D2D-8C69-5F375D717C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20</a:t>
            </a:fld>
            <a:endParaRPr lang="en"/>
          </a:p>
        </p:txBody>
      </p:sp>
      <p:pic>
        <p:nvPicPr>
          <p:cNvPr id="4" name="Picture 4" descr="A picture containing outdoor, water, surfing, wave&#10;&#10;Description automatically generated">
            <a:extLst>
              <a:ext uri="{FF2B5EF4-FFF2-40B4-BE49-F238E27FC236}">
                <a16:creationId xmlns="" xmlns:a16="http://schemas.microsoft.com/office/drawing/2014/main" id="{DB5A1BC1-2D1E-4262-BAE9-228CFEA6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" y="-5991"/>
            <a:ext cx="2336729" cy="2233854"/>
          </a:xfrm>
          <a:prstGeom prst="rect">
            <a:avLst/>
          </a:prstGeom>
        </p:spPr>
      </p:pic>
      <p:pic>
        <p:nvPicPr>
          <p:cNvPr id="5" name="Picture 5" descr="A picture containing nature, person, riding&#10;&#10;Description automatically generated">
            <a:extLst>
              <a:ext uri="{FF2B5EF4-FFF2-40B4-BE49-F238E27FC236}">
                <a16:creationId xmlns="" xmlns:a16="http://schemas.microsoft.com/office/drawing/2014/main" id="{4526EA8A-30A9-4233-8CA5-BB370653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8" y="4173508"/>
            <a:ext cx="2381250" cy="2565400"/>
          </a:xfrm>
          <a:prstGeom prst="rect">
            <a:avLst/>
          </a:prstGeom>
        </p:spPr>
      </p:pic>
      <p:pic>
        <p:nvPicPr>
          <p:cNvPr id="6" name="Picture 6" descr="A body of water&#10;&#10;Description automatically generated">
            <a:extLst>
              <a:ext uri="{FF2B5EF4-FFF2-40B4-BE49-F238E27FC236}">
                <a16:creationId xmlns="" xmlns:a16="http://schemas.microsoft.com/office/drawing/2014/main" id="{4B4D5467-7E99-4496-8501-8C643A74A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46" y="81591"/>
            <a:ext cx="2619375" cy="2324100"/>
          </a:xfrm>
          <a:prstGeom prst="rect">
            <a:avLst/>
          </a:prstGeom>
        </p:spPr>
      </p:pic>
      <p:pic>
        <p:nvPicPr>
          <p:cNvPr id="7" name="Picture 7" descr="A close up of smoke&#10;&#10;Description automatically generated">
            <a:extLst>
              <a:ext uri="{FF2B5EF4-FFF2-40B4-BE49-F238E27FC236}">
                <a16:creationId xmlns="" xmlns:a16="http://schemas.microsoft.com/office/drawing/2014/main" id="{1C6CA3DB-298B-45B3-88A6-6629D0A00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154" y="4657056"/>
            <a:ext cx="2743200" cy="220215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37" y="3023741"/>
            <a:ext cx="658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98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965983F-4381-443A-8480-8F5BBD6BE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3200" dirty="0" smtClean="0">
                <a:latin typeface="XCCW Joined 1a" panose="03050602040000000000" pitchFamily="66" charset="0"/>
              </a:rPr>
              <a:t>LI: I can </a:t>
            </a:r>
            <a:r>
              <a:rPr lang="en-US" sz="3200" dirty="0" smtClean="0">
                <a:latin typeface="XCCW Joined 1a" panose="03050602040000000000" pitchFamily="66" charset="0"/>
              </a:rPr>
              <a:t>write effective sentences for my myth</a:t>
            </a:r>
            <a:endParaRPr lang="en-US" sz="1400" dirty="0">
              <a:latin typeface="XCCW Joined 1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86A1F10-E1F6-4808-AFB0-87DB44CC43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833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965983F-4381-443A-8480-8F5BBD6BE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3200" u="sng" dirty="0" smtClean="0">
                <a:latin typeface="XCCW Joined 1a" panose="03050602040000000000" pitchFamily="66" charset="0"/>
              </a:rPr>
              <a:t>Success Criteria:</a:t>
            </a: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feelings</a:t>
            </a: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pathetic fallacy</a:t>
            </a:r>
          </a:p>
          <a:p>
            <a:pPr marL="76200" indent="0">
              <a:buNone/>
            </a:pPr>
            <a:r>
              <a:rPr lang="en-GB" dirty="0">
                <a:latin typeface="XCCW Joined 1a" panose="03050602040000000000" pitchFamily="66" charset="0"/>
              </a:rPr>
              <a:t>use personification</a:t>
            </a:r>
          </a:p>
          <a:p>
            <a:pPr marL="76200" indent="0">
              <a:buNone/>
            </a:pPr>
            <a:endParaRPr lang="en-GB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endParaRPr lang="en-GB" sz="3200" dirty="0" smtClean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endParaRPr lang="en-GB" sz="3200" dirty="0">
              <a:latin typeface="XCCW Joined 1a" panose="03050602040000000000" pitchFamily="66" charset="0"/>
            </a:endParaRPr>
          </a:p>
          <a:p>
            <a:pPr marL="76200" indent="0">
              <a:buNone/>
            </a:pPr>
            <a:endParaRPr lang="en-US" sz="1400" dirty="0">
              <a:latin typeface="XCCW Joined 1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86A1F10-E1F6-4808-AFB0-87DB44CC43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07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256276E-66D2-404D-9869-F86C411E0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dirty="0" err="1" smtClean="0">
                <a:solidFill>
                  <a:srgbClr val="FF0000"/>
                </a:solidFill>
                <a:latin typeface="XCCW Joined 15a" panose="03050602040000000000" pitchFamily="66" charset="0"/>
              </a:rPr>
              <a:t>Chotting</a:t>
            </a:r>
            <a:r>
              <a:rPr lang="en-GB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 box 1</a:t>
            </a:r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r>
              <a:rPr lang="en-GB" dirty="0" smtClean="0">
                <a:latin typeface="XCCW Joined 15a" panose="03050602040000000000" pitchFamily="66" charset="0"/>
              </a:rPr>
              <a:t>Gather </a:t>
            </a:r>
            <a:r>
              <a:rPr lang="en-GB" dirty="0">
                <a:latin typeface="XCCW Joined 15a" panose="03050602040000000000" pitchFamily="66" charset="0"/>
              </a:rPr>
              <a:t>feelings for how King Aegeus is feeling in this moment</a:t>
            </a:r>
          </a:p>
          <a:p>
            <a:pPr marL="76200" indent="0">
              <a:buNone/>
            </a:pPr>
            <a:r>
              <a:rPr lang="en-GB" dirty="0">
                <a:latin typeface="XCCW Joined 15a" panose="03050602040000000000" pitchFamily="66" charset="0"/>
              </a:rPr>
              <a:t>Arrange these in degrees of meaning (from low to high intensity</a:t>
            </a:r>
            <a:r>
              <a:rPr lang="en-GB" dirty="0" smtClean="0">
                <a:latin typeface="XCCW Joined 15a" panose="03050602040000000000" pitchFamily="66" charset="0"/>
              </a:rPr>
              <a:t>)</a:t>
            </a:r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0754095-1583-4550-B2A3-0CC300AA86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5</a:t>
            </a:fld>
            <a:endParaRPr lang="en"/>
          </a:p>
        </p:txBody>
      </p:sp>
      <p:pic>
        <p:nvPicPr>
          <p:cNvPr id="5" name="Picture 2" descr="Greece The Minoans - HISTORY'S HISTORIESYou are history. We are the future.">
            <a:extLst>
              <a:ext uri="{FF2B5EF4-FFF2-40B4-BE49-F238E27FC236}">
                <a16:creationId xmlns="" xmlns:a16="http://schemas.microsoft.com/office/drawing/2014/main" id="{AF3938F7-88BC-463E-A489-B82FCCDE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6" y="103936"/>
            <a:ext cx="2081927" cy="19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12776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7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256276E-66D2-404D-9869-F86C411E0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Did you get any of these?</a:t>
            </a:r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r>
              <a:rPr lang="en-GB" dirty="0" smtClean="0">
                <a:latin typeface="XCCW Joined 15a" panose="03050602040000000000" pitchFamily="66" charset="0"/>
              </a:rPr>
              <a:t>Sad</a:t>
            </a:r>
            <a:r>
              <a:rPr lang="en-GB" dirty="0">
                <a:latin typeface="XCCW Joined 15a" panose="03050602040000000000" pitchFamily="66" charset="0"/>
              </a:rPr>
              <a:t>, heavy-hearted, crushed, devastated, heartbroken, wretched, distraught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0754095-1583-4550-B2A3-0CC300AA86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6</a:t>
            </a:fld>
            <a:endParaRPr lang="en"/>
          </a:p>
        </p:txBody>
      </p:sp>
      <p:pic>
        <p:nvPicPr>
          <p:cNvPr id="5" name="Picture 2" descr="Greece The Minoans - HISTORY'S HISTORIESYou are history. We are the future.">
            <a:extLst>
              <a:ext uri="{FF2B5EF4-FFF2-40B4-BE49-F238E27FC236}">
                <a16:creationId xmlns="" xmlns:a16="http://schemas.microsoft.com/office/drawing/2014/main" id="{AF3938F7-88BC-463E-A489-B82FCCDE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6" y="103936"/>
            <a:ext cx="2081927" cy="19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12776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7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1BE4B07-42DD-4C71-BC22-42BB80BE0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dirty="0">
                <a:latin typeface="XCCW Joined 15a" panose="03050602040000000000" pitchFamily="66" charset="0"/>
              </a:rPr>
              <a:t>Write 2-3 sentences describing how King Aegeus was feeling in this moment including 3 feelings in the final 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21B1ADA-89CC-4244-83B0-6736F27F16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7</a:t>
            </a:fld>
            <a:endParaRPr lang="en"/>
          </a:p>
        </p:txBody>
      </p:sp>
      <p:pic>
        <p:nvPicPr>
          <p:cNvPr id="5" name="Picture 2" descr="Greece The Minoans - HISTORY'S HISTORIESYou are history. We are the future.">
            <a:extLst>
              <a:ext uri="{FF2B5EF4-FFF2-40B4-BE49-F238E27FC236}">
                <a16:creationId xmlns="" xmlns:a16="http://schemas.microsoft.com/office/drawing/2014/main" id="{FA88F97E-808F-4139-8549-19CD848CD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" y="132691"/>
            <a:ext cx="2468880" cy="23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4784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13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256276E-66D2-404D-9869-F86C411E0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dirty="0" smtClean="0">
                <a:solidFill>
                  <a:srgbClr val="FF0000"/>
                </a:solidFill>
                <a:latin typeface="XCCW Joined 15a" panose="03050602040000000000" pitchFamily="66" charset="0"/>
              </a:rPr>
              <a:t>Teacher model</a:t>
            </a:r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r>
              <a:rPr lang="en-GB" dirty="0" smtClean="0">
                <a:latin typeface="XCCW Joined 15a" panose="03050602040000000000" pitchFamily="66" charset="0"/>
              </a:rPr>
              <a:t>Believing his only son had been slain by the Minotaur, he was distraught, devastated, desperate.</a:t>
            </a:r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0754095-1583-4550-B2A3-0CC300AA86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8</a:t>
            </a:fld>
            <a:endParaRPr lang="en"/>
          </a:p>
        </p:txBody>
      </p:sp>
      <p:pic>
        <p:nvPicPr>
          <p:cNvPr id="5" name="Picture 2" descr="Greece The Minoans - HISTORY'S HISTORIESYou are history. We are the future.">
            <a:extLst>
              <a:ext uri="{FF2B5EF4-FFF2-40B4-BE49-F238E27FC236}">
                <a16:creationId xmlns="" xmlns:a16="http://schemas.microsoft.com/office/drawing/2014/main" id="{AF3938F7-88BC-463E-A489-B82FCCDE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6" y="103936"/>
            <a:ext cx="2081927" cy="19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12776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8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D2642C2-8F0E-45E9-890F-C775FE474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Gather synonyms for 'mirrored' (for the oppressive weather and King Aegeus' feelings)</a:t>
            </a: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Matched, reflected,  corresponded with, were akin to</a:t>
            </a: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Explore and collect powerful weather phrases </a:t>
            </a:r>
          </a:p>
          <a:p>
            <a:pPr marL="76200" indent="0">
              <a:buNone/>
            </a:pPr>
            <a:r>
              <a:rPr lang="en-GB" sz="2000" dirty="0" smtClean="0">
                <a:latin typeface="XCCW Joined 15a" panose="03050602040000000000" pitchFamily="66" charset="0"/>
              </a:rPr>
              <a:t>The sky turned to bruises, thunder rumbled ominously, rivulets of darkness bled across the sky, torrents of rain fell from the heavens</a:t>
            </a:r>
            <a:endParaRPr lang="en-GB" sz="2000" dirty="0">
              <a:latin typeface="XCCW Joined 15a" panose="03050602040000000000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CF2BE59-596A-4C27-8FC9-A4EF0592C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9</a:t>
            </a:fld>
            <a:endParaRPr lang="en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46CBE72E-F679-4B77-A8D0-747C897E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7" y="72315"/>
            <a:ext cx="2743200" cy="2055107"/>
          </a:xfrm>
          <a:prstGeom prst="rect">
            <a:avLst/>
          </a:prstGeom>
        </p:spPr>
      </p:pic>
      <p:pic>
        <p:nvPicPr>
          <p:cNvPr id="5" name="Picture 5" descr="A picture containing nature, star&#10;&#10;Description automatically generated">
            <a:extLst>
              <a:ext uri="{FF2B5EF4-FFF2-40B4-BE49-F238E27FC236}">
                <a16:creationId xmlns="" xmlns:a16="http://schemas.microsoft.com/office/drawing/2014/main" id="{84A584EB-98F7-4A24-BB9B-49E08796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7" y="4138044"/>
            <a:ext cx="2466975" cy="2463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99868"/>
            <a:ext cx="615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299261"/>
      </p:ext>
    </p:extLst>
  </p:cSld>
  <p:clrMapOvr>
    <a:masterClrMapping/>
  </p:clrMapOvr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403228"/>
      </a:dk1>
      <a:lt1>
        <a:srgbClr val="FFFFFF"/>
      </a:lt1>
      <a:dk2>
        <a:srgbClr val="926940"/>
      </a:dk2>
      <a:lt2>
        <a:srgbClr val="F3EFEA"/>
      </a:lt2>
      <a:accent1>
        <a:srgbClr val="261408"/>
      </a:accent1>
      <a:accent2>
        <a:srgbClr val="8E5025"/>
      </a:accent2>
      <a:accent3>
        <a:srgbClr val="B68C68"/>
      </a:accent3>
      <a:accent4>
        <a:srgbClr val="E8DAC2"/>
      </a:accent4>
      <a:accent5>
        <a:srgbClr val="8E2525"/>
      </a:accent5>
      <a:accent6>
        <a:srgbClr val="B67068"/>
      </a:accent6>
      <a:hlink>
        <a:srgbClr val="4032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325</Words>
  <Application>Microsoft Office PowerPoint</Application>
  <PresentationFormat>On-screen Show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Dolabella template</vt:lpstr>
      <vt:lpstr>Theseus and the Minotaur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Newman</dc:creator>
  <cp:lastModifiedBy>Rachel Newman</cp:lastModifiedBy>
  <cp:revision>83</cp:revision>
  <dcterms:created xsi:type="dcterms:W3CDTF">2022-02-24T14:51:01Z</dcterms:created>
  <dcterms:modified xsi:type="dcterms:W3CDTF">2022-03-10T14:21:00Z</dcterms:modified>
</cp:coreProperties>
</file>