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915" r:id="rId2"/>
    <p:sldId id="930" r:id="rId3"/>
    <p:sldId id="916" r:id="rId4"/>
    <p:sldId id="931" r:id="rId5"/>
    <p:sldId id="926" r:id="rId6"/>
    <p:sldId id="932" r:id="rId7"/>
    <p:sldId id="923" r:id="rId8"/>
    <p:sldId id="937" r:id="rId9"/>
    <p:sldId id="925" r:id="rId10"/>
    <p:sldId id="93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2E41"/>
    <a:srgbClr val="FADF47"/>
    <a:srgbClr val="388CDA"/>
    <a:srgbClr val="13BD8A"/>
    <a:srgbClr val="C73A43"/>
    <a:srgbClr val="EE7C3E"/>
    <a:srgbClr val="0CC1D9"/>
    <a:srgbClr val="ECEEF1"/>
    <a:srgbClr val="8A9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0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9D1C-8C3E-4310-9EF0-019410E55AD5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EE0C4-5D00-42C4-BE61-F78AE99EE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308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Time Lesson 1      </a:t>
            </a: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        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166596" y="768298"/>
            <a:ext cx="8553333" cy="4001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Can I convert between seconds, minutes and hours?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12/05/2020</a:t>
            </a:fld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1625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2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072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00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7578A-0C98-4E07-89CB-153445462EFA}"/>
              </a:ext>
            </a:extLst>
          </p:cNvPr>
          <p:cNvSpPr/>
          <p:nvPr userDrawn="1"/>
        </p:nvSpPr>
        <p:spPr>
          <a:xfrm>
            <a:off x="0" y="-4274"/>
            <a:ext cx="1332362" cy="513799"/>
          </a:xfrm>
          <a:prstGeom prst="rect">
            <a:avLst/>
          </a:prstGeom>
          <a:solidFill>
            <a:srgbClr val="FADF4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b="1" dirty="0">
              <a:solidFill>
                <a:srgbClr val="92D050"/>
              </a:solidFill>
              <a:latin typeface="Arial" panose="020B0604020202020204" pitchFamily="34" charset="0"/>
              <a:ea typeface="Tahoma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50C3D3-DBDB-4291-AAC7-C8A5AB47D1E1}"/>
              </a:ext>
            </a:extLst>
          </p:cNvPr>
          <p:cNvSpPr/>
          <p:nvPr userDrawn="1"/>
        </p:nvSpPr>
        <p:spPr>
          <a:xfrm>
            <a:off x="1331643" y="-718"/>
            <a:ext cx="7812358" cy="510646"/>
          </a:xfrm>
          <a:prstGeom prst="rect">
            <a:avLst/>
          </a:prstGeom>
          <a:solidFill>
            <a:srgbClr val="388CDA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Year 4 Time Lesson 1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6EDBD0-03A3-4AF0-ACAC-E7DC67E310CD}"/>
              </a:ext>
            </a:extLst>
          </p:cNvPr>
          <p:cNvSpPr txBox="1"/>
          <p:nvPr userDrawn="1"/>
        </p:nvSpPr>
        <p:spPr>
          <a:xfrm>
            <a:off x="382588" y="6521242"/>
            <a:ext cx="8720586" cy="46166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algn="r"/>
            <a:endParaRPr lang="en-US" sz="1200" dirty="0">
              <a:latin typeface="Arial" panose="020B0604020202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C28289-A731-4F13-AA5A-6C362F4EE55E}"/>
              </a:ext>
            </a:extLst>
          </p:cNvPr>
          <p:cNvSpPr txBox="1"/>
          <p:nvPr userDrawn="1"/>
        </p:nvSpPr>
        <p:spPr>
          <a:xfrm>
            <a:off x="306387" y="768298"/>
            <a:ext cx="4092229" cy="5570756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At Third Space Learning we provide personalised online lessons from specialist maths tutors to support the target groups in your school.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These ready-to-go slides are designed to work alongside our interventions to supplement quality first teaching and raise attainment in maths for all pupils.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To find out more about how you could use our 1-to-1 interventions year-round to boost maths progress in your school then get in touch: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020 3771 0095 hello@thirdspacelearning.com</a:t>
            </a:r>
          </a:p>
          <a:p>
            <a:endParaRPr 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Boosting </a:t>
            </a:r>
            <a:r>
              <a:rPr lang="en-US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progress through 1-to-1 conversations… </a:t>
            </a: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96677A-50D7-4833-A9B0-EBD23DE74D11}"/>
              </a:ext>
            </a:extLst>
          </p:cNvPr>
          <p:cNvSpPr/>
          <p:nvPr userDrawn="1"/>
        </p:nvSpPr>
        <p:spPr>
          <a:xfrm>
            <a:off x="226024" y="1216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9EF046D9-8B07-4634-9C1D-18D8EFE4578C}" type="datetime1">
              <a:rPr lang="en-GB" sz="1200" b="1" smtClean="0">
                <a:latin typeface="Arial" panose="020B0604020202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pPr/>
              <a:t>12/05/2020</a:t>
            </a:fld>
            <a:endParaRPr lang="en-GB" sz="1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E23DD0-83B0-4B69-80F5-CF1108C2347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23" r="15217" b="277"/>
          <a:stretch/>
        </p:blipFill>
        <p:spPr>
          <a:xfrm>
            <a:off x="4745385" y="509525"/>
            <a:ext cx="4398616" cy="6348475"/>
          </a:xfrm>
          <a:prstGeom prst="rect">
            <a:avLst/>
          </a:prstGeom>
        </p:spPr>
      </p:pic>
      <p:pic>
        <p:nvPicPr>
          <p:cNvPr id="10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2139FB0-A222-4335-A10C-2ADEF832E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761" y="6409707"/>
            <a:ext cx="2646941" cy="22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2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97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1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0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1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52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3648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FA37B-D5E0-478A-B25A-3535C3D71C69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3E08C-9161-4901-AF10-B7EB434F8A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06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287160" y="1808585"/>
            <a:ext cx="89631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 minute  =           seconds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 minutes =          seconds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  seconds =  ½ minute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60 minutes =          hour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180 minutes =          hours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  minutes =  3 hours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668825" y="1860925"/>
            <a:ext cx="814251" cy="410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668825" y="2329075"/>
            <a:ext cx="814251" cy="407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73685" y="2889101"/>
            <a:ext cx="847045" cy="407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2823400" y="3308403"/>
            <a:ext cx="818609" cy="407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2479" y="3870039"/>
            <a:ext cx="858521" cy="420660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173685" y="4290699"/>
            <a:ext cx="847045" cy="4077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12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447800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LIGHTBULB CHALLENGE:</a:t>
            </a:r>
            <a:endParaRPr lang="en-GB" sz="1400" u="sng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7E7AB-D146-4B0C-9018-D1E2F22D39D6}"/>
              </a:ext>
            </a:extLst>
          </p:cNvPr>
          <p:cNvSpPr txBox="1"/>
          <p:nvPr/>
        </p:nvSpPr>
        <p:spPr>
          <a:xfrm>
            <a:off x="177798" y="1755577"/>
            <a:ext cx="896620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False?</a:t>
            </a:r>
          </a:p>
          <a:p>
            <a:pPr marL="457200" indent="-457200">
              <a:buAutoNum type="alphaLcParenR"/>
            </a:pPr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convert seconds to minutes you multiply by 60.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FALSE – you divide by 60.</a:t>
            </a: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134 seconds is longer than 2 minutes.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– 2 minutes = 120 seconds</a:t>
            </a:r>
          </a:p>
          <a:p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106 minutes is equivalent to 1 hour and 46 minutes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– 60 minutes = I hour</a:t>
            </a:r>
          </a:p>
          <a:p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The number of hours will always be less than the</a:t>
            </a: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minutes once converted.</a:t>
            </a: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– to convert hours into minutes you must multiply by 60 thus giving a larger number.</a:t>
            </a: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300573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1:</a:t>
            </a:r>
            <a:endParaRPr lang="en-GB" sz="1400" u="sng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287160" y="1808585"/>
            <a:ext cx="896317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 minute  =           seconds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2 minutes =          seconds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  seconds =  ½ minute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60 minutes =          hour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180 minutes =          hours</a:t>
            </a:r>
          </a:p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      minutes =  3 hours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    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668824" y="1863558"/>
            <a:ext cx="814251" cy="410545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668825" y="2329075"/>
            <a:ext cx="814251" cy="407747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73685" y="2889101"/>
            <a:ext cx="847045" cy="407747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23400" y="3308403"/>
            <a:ext cx="818609" cy="407747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84130" y="4284709"/>
            <a:ext cx="847045" cy="407747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059552" y="3876962"/>
            <a:ext cx="847045" cy="407747"/>
          </a:xfrm>
          <a:prstGeom prst="roundRect">
            <a:avLst/>
          </a:prstGeom>
          <a:solidFill>
            <a:srgbClr val="DA2E4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96061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77800" y="1808585"/>
            <a:ext cx="89631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bake a cake which takes 1 hour and 16 minutes to cook.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long is this in minutes?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 A marathon runner runs for a total of 324 minutes. How long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runner running for in hours and minutes?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 Playtime is 15 minutes long. How many seconds is this?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4. When going on holiday, your teacher can take two different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routes. On the map the first route takes 256 minutes. On the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second route, the time is 3 hours and 56 minutes. Which route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Will get them to their holiday destination the quickest?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E4F97-B205-4BCA-A136-E0C6A79CB93B}"/>
              </a:ext>
            </a:extLst>
          </p:cNvPr>
          <p:cNvSpPr/>
          <p:nvPr/>
        </p:nvSpPr>
        <p:spPr>
          <a:xfrm>
            <a:off x="1210236" y="5612686"/>
            <a:ext cx="5338610" cy="544274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ysClr val="windowText" lastClr="000000"/>
                </a:solidFill>
              </a:rPr>
              <a:t>What is the difference in the length of time it takes to reach the holiday destination?</a:t>
            </a:r>
          </a:p>
        </p:txBody>
      </p:sp>
    </p:spTree>
    <p:extLst>
      <p:ext uri="{BB962C8B-B14F-4D97-AF65-F5344CB8AC3E}">
        <p14:creationId xmlns:p14="http://schemas.microsoft.com/office/powerpoint/2010/main" val="44505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25003" y="1161174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2: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25003" y="1448736"/>
            <a:ext cx="896317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 bake a cake which takes 1 hour and 16 minutes to cook.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long is this in minutes?     </a:t>
            </a:r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76 minutes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2. A marathon runner runs for a total of 324 minutes. How long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the runner running for in hours and minutes? </a:t>
            </a: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hours 24 minutes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3. Playtime is 15 minutes long. How many seconds is this?</a:t>
            </a: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 seconds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4. When going on holiday, your teacher can take two different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routes. On the map the first route takes 256 minutes. On the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second route, the time is 3 hours and 56 minutes. Which route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Will get them to their holiday destination the quickest?</a:t>
            </a: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hours 56 minutes (because 256 minutes = 4hours 16minutes)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E4F97-B205-4BCA-A136-E0C6A79CB93B}"/>
              </a:ext>
            </a:extLst>
          </p:cNvPr>
          <p:cNvSpPr/>
          <p:nvPr/>
        </p:nvSpPr>
        <p:spPr>
          <a:xfrm>
            <a:off x="330679" y="5804274"/>
            <a:ext cx="8551817" cy="544274"/>
          </a:xfrm>
          <a:prstGeom prst="rect">
            <a:avLst/>
          </a:prstGeom>
          <a:solidFill>
            <a:srgbClr val="FADF4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ysClr val="windowText" lastClr="000000"/>
                </a:solidFill>
              </a:rPr>
              <a:t>What is the difference in the length of time it takes to reach the holiday destination? </a:t>
            </a:r>
          </a:p>
          <a:p>
            <a:r>
              <a:rPr lang="en-GB" dirty="0">
                <a:solidFill>
                  <a:srgbClr val="DA2E41"/>
                </a:solidFill>
              </a:rPr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1969224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Five friends compete in a cycling race. Their times are shown in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 table below.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order did the children finish the race in?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is the difference between the fastest finisher and the slowest finisher?</a:t>
            </a:r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07584"/>
              </p:ext>
            </p:extLst>
          </p:nvPr>
        </p:nvGraphicFramePr>
        <p:xfrm>
          <a:off x="930313" y="2482122"/>
          <a:ext cx="466059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921">
                  <a:extLst>
                    <a:ext uri="{9D8B030D-6E8A-4147-A177-3AD203B41FA5}">
                      <a16:colId xmlns:a16="http://schemas.microsoft.com/office/drawing/2014/main" val="120131813"/>
                    </a:ext>
                  </a:extLst>
                </a:gridCol>
                <a:gridCol w="3117669">
                  <a:extLst>
                    <a:ext uri="{9D8B030D-6E8A-4147-A177-3AD203B41FA5}">
                      <a16:colId xmlns:a16="http://schemas.microsoft.com/office/drawing/2014/main" val="3160425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86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minute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 seconds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4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90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Chantelle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9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minute 39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02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269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63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3:</a:t>
            </a:r>
            <a:endParaRPr lang="en-GB" sz="1400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Five friends compete in a cycling race. Their times are shown in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the table below.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order did the children finish the race in? </a:t>
            </a: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aseline="30000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Alex, 2</a:t>
            </a:r>
            <a:r>
              <a:rPr lang="en-GB" baseline="30000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Victoria, 3</a:t>
            </a:r>
            <a:r>
              <a:rPr lang="en-GB" baseline="30000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Chantelle, 4</a:t>
            </a:r>
            <a:r>
              <a:rPr lang="en-GB" baseline="30000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Ellie, 5</a:t>
            </a:r>
            <a:r>
              <a:rPr lang="en-GB" baseline="30000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Bob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 was the difference between the fastest finisher and the slowest finisher?</a:t>
            </a:r>
          </a:p>
          <a:p>
            <a:r>
              <a:rPr lang="en-GB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Alex was 27 seconds faster than Bob.</a:t>
            </a: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680206"/>
              </p:ext>
            </p:extLst>
          </p:nvPr>
        </p:nvGraphicFramePr>
        <p:xfrm>
          <a:off x="930313" y="2482122"/>
          <a:ext cx="466059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2921">
                  <a:extLst>
                    <a:ext uri="{9D8B030D-6E8A-4147-A177-3AD203B41FA5}">
                      <a16:colId xmlns:a16="http://schemas.microsoft.com/office/drawing/2014/main" val="120131813"/>
                    </a:ext>
                  </a:extLst>
                </a:gridCol>
                <a:gridCol w="3117669">
                  <a:extLst>
                    <a:ext uri="{9D8B030D-6E8A-4147-A177-3AD203B41FA5}">
                      <a16:colId xmlns:a16="http://schemas.microsoft.com/office/drawing/2014/main" val="31604252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86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minute</a:t>
                      </a:r>
                      <a:r>
                        <a:rPr lang="en-GB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 seconds</a:t>
                      </a:r>
                      <a:endParaRPr lang="en-GB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345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901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Chantelle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1891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minute 39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202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seconds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269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561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4: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Bob takes part in a cycle race to raise money for charity.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says,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you agree with Bob?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Explain why.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29F058E2-B2D5-4ACF-8619-62B33D1FC283}"/>
              </a:ext>
            </a:extLst>
          </p:cNvPr>
          <p:cNvSpPr/>
          <p:nvPr/>
        </p:nvSpPr>
        <p:spPr>
          <a:xfrm>
            <a:off x="914856" y="2287557"/>
            <a:ext cx="4679506" cy="2185191"/>
          </a:xfrm>
          <a:prstGeom prst="wedgeEllipseCallout">
            <a:avLst>
              <a:gd name="adj1" fmla="val -41273"/>
              <a:gd name="adj2" fmla="val 6001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 ride for 4 hours at 10p a minute I will raise £40.</a:t>
            </a:r>
          </a:p>
        </p:txBody>
      </p:sp>
    </p:spTree>
    <p:extLst>
      <p:ext uri="{BB962C8B-B14F-4D97-AF65-F5344CB8AC3E}">
        <p14:creationId xmlns:p14="http://schemas.microsoft.com/office/powerpoint/2010/main" val="1758994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500808"/>
            <a:ext cx="12073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ACTIVITY 4:</a:t>
            </a:r>
            <a:endParaRPr lang="en-GB" sz="1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8C377B-5F94-45A0-810D-11F49E8CF68F}"/>
              </a:ext>
            </a:extLst>
          </p:cNvPr>
          <p:cNvSpPr txBox="1"/>
          <p:nvPr/>
        </p:nvSpPr>
        <p:spPr>
          <a:xfrm>
            <a:off x="180830" y="1808585"/>
            <a:ext cx="89631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Bob takes part in a cycle race to raise money for charity.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 says,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 you agree with Bob?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Explain why.</a:t>
            </a:r>
          </a:p>
          <a:p>
            <a:endParaRPr lang="en-GB" b="1" dirty="0">
              <a:solidFill>
                <a:srgbClr val="DA2E4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DA2E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because 4 hours is equivalent to 240 minutes. 240 minutes x 10p = 2400p or £24.00 which is less than £40.</a:t>
            </a: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peech Bubble: Oval 2">
            <a:extLst>
              <a:ext uri="{FF2B5EF4-FFF2-40B4-BE49-F238E27FC236}">
                <a16:creationId xmlns:a16="http://schemas.microsoft.com/office/drawing/2014/main" id="{29F058E2-B2D5-4ACF-8619-62B33D1FC283}"/>
              </a:ext>
            </a:extLst>
          </p:cNvPr>
          <p:cNvSpPr/>
          <p:nvPr/>
        </p:nvSpPr>
        <p:spPr>
          <a:xfrm>
            <a:off x="914856" y="2287557"/>
            <a:ext cx="4679506" cy="2185191"/>
          </a:xfrm>
          <a:prstGeom prst="wedgeEllipseCallout">
            <a:avLst>
              <a:gd name="adj1" fmla="val -41273"/>
              <a:gd name="adj2" fmla="val 6001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 ride for 4 hours at 10p a minute I will raise £40.</a:t>
            </a:r>
          </a:p>
        </p:txBody>
      </p:sp>
    </p:spTree>
    <p:extLst>
      <p:ext uri="{BB962C8B-B14F-4D97-AF65-F5344CB8AC3E}">
        <p14:creationId xmlns:p14="http://schemas.microsoft.com/office/powerpoint/2010/main" val="84467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C05C8AC-D2C7-4ABB-8FA8-7049613918CB}"/>
              </a:ext>
            </a:extLst>
          </p:cNvPr>
          <p:cNvSpPr txBox="1"/>
          <p:nvPr/>
        </p:nvSpPr>
        <p:spPr>
          <a:xfrm>
            <a:off x="177800" y="1447800"/>
            <a:ext cx="24465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LIGHTBULB CHALLENGE:</a:t>
            </a:r>
            <a:endParaRPr lang="en-GB" sz="1400" u="sng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D7E7AB-D146-4B0C-9018-D1E2F22D39D6}"/>
              </a:ext>
            </a:extLst>
          </p:cNvPr>
          <p:cNvSpPr txBox="1"/>
          <p:nvPr/>
        </p:nvSpPr>
        <p:spPr>
          <a:xfrm>
            <a:off x="177798" y="1755577"/>
            <a:ext cx="89662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True or False?</a:t>
            </a: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To convert seconds to minutes you multiply by 60.</a:t>
            </a: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134 seconds is longer than 2 minutes.</a:t>
            </a:r>
          </a:p>
          <a:p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106 minutes is equivalent to 1 hour and 46 minutes</a:t>
            </a:r>
          </a:p>
          <a:p>
            <a:endParaRPr lang="en-GB" sz="2000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The number of hours will always be less than the</a:t>
            </a:r>
          </a:p>
          <a:p>
            <a:r>
              <a:rPr lang="en-GB" sz="2000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minutes once converted.</a:t>
            </a: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b="1" dirty="0">
              <a:solidFill>
                <a:srgbClr val="388CD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388CD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val="1526911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30526</TotalTime>
  <Words>812</Words>
  <Application>Microsoft Office PowerPoint</Application>
  <PresentationFormat>On-screen Show (4:3)</PresentationFormat>
  <Paragraphs>187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Sparky Teaching</dc:creator>
  <cp:lastModifiedBy>Mr and Mrs S</cp:lastModifiedBy>
  <cp:revision>607</cp:revision>
  <dcterms:created xsi:type="dcterms:W3CDTF">2018-09-08T23:27:11Z</dcterms:created>
  <dcterms:modified xsi:type="dcterms:W3CDTF">2020-05-12T09:04:47Z</dcterms:modified>
</cp:coreProperties>
</file>