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915" r:id="rId2"/>
    <p:sldId id="930" r:id="rId3"/>
    <p:sldId id="916" r:id="rId4"/>
    <p:sldId id="931" r:id="rId5"/>
    <p:sldId id="918" r:id="rId6"/>
    <p:sldId id="933" r:id="rId7"/>
    <p:sldId id="920" r:id="rId8"/>
    <p:sldId id="935" r:id="rId9"/>
    <p:sldId id="928" r:id="rId10"/>
    <p:sldId id="936" r:id="rId11"/>
    <p:sldId id="925" r:id="rId12"/>
    <p:sldId id="937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A2E41"/>
    <a:srgbClr val="FADF47"/>
    <a:srgbClr val="388CDA"/>
    <a:srgbClr val="13BD8A"/>
    <a:srgbClr val="C73A43"/>
    <a:srgbClr val="EE7C3E"/>
    <a:srgbClr val="0CC1D9"/>
    <a:srgbClr val="ECEEF1"/>
    <a:srgbClr val="8A939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926" autoAdjust="0"/>
    <p:restoredTop sz="94660"/>
  </p:normalViewPr>
  <p:slideViewPr>
    <p:cSldViewPr snapToGrid="0">
      <p:cViewPr varScale="1">
        <p:scale>
          <a:sx n="78" d="100"/>
          <a:sy n="78" d="100"/>
        </p:scale>
        <p:origin x="1229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D29D1C-8C3E-4310-9EF0-019410E55AD5}" type="datetimeFigureOut">
              <a:rPr lang="en-GB" smtClean="0"/>
              <a:t>12/05/2020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6EE0C4-5D00-42C4-BE61-F78AE99EE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8308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B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7A87578A-0C98-4E07-89CB-153445462EFA}"/>
              </a:ext>
            </a:extLst>
          </p:cNvPr>
          <p:cNvSpPr/>
          <p:nvPr userDrawn="1"/>
        </p:nvSpPr>
        <p:spPr>
          <a:xfrm>
            <a:off x="0" y="-4274"/>
            <a:ext cx="1332362" cy="513799"/>
          </a:xfrm>
          <a:prstGeom prst="rect">
            <a:avLst/>
          </a:prstGeom>
          <a:solidFill>
            <a:srgbClr val="FADF47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400" b="1" dirty="0">
              <a:solidFill>
                <a:srgbClr val="92D050"/>
              </a:solidFill>
              <a:latin typeface="Arial" panose="020B0604020202020204" pitchFamily="34" charset="0"/>
              <a:ea typeface="Tahoma"/>
              <a:cs typeface="Arial" panose="020B0604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B50C3D3-DBDB-4291-AAC7-C8A5AB47D1E1}"/>
              </a:ext>
            </a:extLst>
          </p:cNvPr>
          <p:cNvSpPr/>
          <p:nvPr userDrawn="1"/>
        </p:nvSpPr>
        <p:spPr>
          <a:xfrm>
            <a:off x="1331643" y="-718"/>
            <a:ext cx="7812358" cy="510646"/>
          </a:xfrm>
          <a:prstGeom prst="rect">
            <a:avLst/>
          </a:prstGeom>
          <a:solidFill>
            <a:srgbClr val="388CDA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200" b="1" dirty="0">
                <a:solidFill>
                  <a:schemeClr val="bg1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Year 4 Time Lesson 2      </a:t>
            </a:r>
            <a:r>
              <a:rPr lang="en-US" sz="1400" b="1" dirty="0">
                <a:solidFill>
                  <a:schemeClr val="bg1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        </a:t>
            </a:r>
            <a:endParaRPr lang="en-US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7C28289-A731-4F13-AA5A-6C362F4EE55E}"/>
              </a:ext>
            </a:extLst>
          </p:cNvPr>
          <p:cNvSpPr txBox="1"/>
          <p:nvPr userDrawn="1"/>
        </p:nvSpPr>
        <p:spPr>
          <a:xfrm>
            <a:off x="166596" y="768298"/>
            <a:ext cx="8553333" cy="400110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Can I convert between days, weeks, months and years?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7D96677A-50D7-4833-A9B0-EBD23DE74D11}"/>
              </a:ext>
            </a:extLst>
          </p:cNvPr>
          <p:cNvSpPr/>
          <p:nvPr userDrawn="1"/>
        </p:nvSpPr>
        <p:spPr>
          <a:xfrm>
            <a:off x="226024" y="121668"/>
            <a:ext cx="95090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9EF046D9-8B07-4634-9C1D-18D8EFE4578C}" type="datetime1">
              <a:rPr lang="en-GB" sz="1200" b="1" smtClean="0">
                <a:latin typeface="Arial" panose="020B0604020202020204" pitchFamily="34" charset="0"/>
                <a:ea typeface="Source Sans Pro" panose="020B0503030403020204" pitchFamily="34" charset="0"/>
                <a:cs typeface="Arial" panose="020B0604020202020204" pitchFamily="34" charset="0"/>
              </a:rPr>
              <a:pPr/>
              <a:t>12/05/2020</a:t>
            </a:fld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39162549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FA37B-D5E0-478A-B25A-3535C3D71C69}" type="datetimeFigureOut">
              <a:rPr lang="en-GB" smtClean="0"/>
              <a:t>12/05/2020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3E08C-9161-4901-AF10-B7EB434F8A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46286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FA37B-D5E0-478A-B25A-3535C3D71C69}" type="datetimeFigureOut">
              <a:rPr lang="en-GB" smtClean="0"/>
              <a:t>12/05/2020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3E08C-9161-4901-AF10-B7EB434F8A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90725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FA37B-D5E0-478A-B25A-3535C3D71C69}" type="datetimeFigureOut">
              <a:rPr lang="en-GB" smtClean="0"/>
              <a:t>12/05/2020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3E08C-9161-4901-AF10-B7EB434F8A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10092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lide B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7A87578A-0C98-4E07-89CB-153445462EFA}"/>
              </a:ext>
            </a:extLst>
          </p:cNvPr>
          <p:cNvSpPr/>
          <p:nvPr userDrawn="1"/>
        </p:nvSpPr>
        <p:spPr>
          <a:xfrm>
            <a:off x="0" y="-4274"/>
            <a:ext cx="1332362" cy="513799"/>
          </a:xfrm>
          <a:prstGeom prst="rect">
            <a:avLst/>
          </a:prstGeom>
          <a:solidFill>
            <a:srgbClr val="FADF47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400" b="1" dirty="0">
              <a:solidFill>
                <a:srgbClr val="92D050"/>
              </a:solidFill>
              <a:latin typeface="Arial" panose="020B0604020202020204" pitchFamily="34" charset="0"/>
              <a:ea typeface="Tahoma"/>
              <a:cs typeface="Arial" panose="020B0604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B50C3D3-DBDB-4291-AAC7-C8A5AB47D1E1}"/>
              </a:ext>
            </a:extLst>
          </p:cNvPr>
          <p:cNvSpPr/>
          <p:nvPr userDrawn="1"/>
        </p:nvSpPr>
        <p:spPr>
          <a:xfrm>
            <a:off x="1331643" y="-718"/>
            <a:ext cx="7812358" cy="510646"/>
          </a:xfrm>
          <a:prstGeom prst="rect">
            <a:avLst/>
          </a:prstGeom>
          <a:solidFill>
            <a:srgbClr val="388CDA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200" b="1" dirty="0">
                <a:solidFill>
                  <a:schemeClr val="bg1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Year 4 Time Lesson 2</a:t>
            </a:r>
            <a:endParaRPr lang="en-US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A6EDBD0-03A3-4AF0-ACAC-E7DC67E310CD}"/>
              </a:ext>
            </a:extLst>
          </p:cNvPr>
          <p:cNvSpPr txBox="1"/>
          <p:nvPr userDrawn="1"/>
        </p:nvSpPr>
        <p:spPr>
          <a:xfrm>
            <a:off x="382588" y="6521242"/>
            <a:ext cx="8720586" cy="461665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r"/>
            <a:endParaRPr lang="en-US" sz="1200" dirty="0">
              <a:latin typeface="Arial" panose="020B0604020202020204" pitchFamily="34" charset="0"/>
              <a:ea typeface="Source Sans Pro" panose="020B0503030403020204" pitchFamily="34" charset="0"/>
              <a:cs typeface="Arial" panose="020B0604020202020204" pitchFamily="34" charset="0"/>
            </a:endParaRPr>
          </a:p>
          <a:p>
            <a:pPr algn="r"/>
            <a:endParaRPr lang="en-US" sz="1200" dirty="0">
              <a:latin typeface="Arial" panose="020B0604020202020204" pitchFamily="34" charset="0"/>
              <a:ea typeface="Source Sans Pro" panose="020B0503030403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7C28289-A731-4F13-AA5A-6C362F4EE55E}"/>
              </a:ext>
            </a:extLst>
          </p:cNvPr>
          <p:cNvSpPr txBox="1"/>
          <p:nvPr userDrawn="1"/>
        </p:nvSpPr>
        <p:spPr>
          <a:xfrm>
            <a:off x="306387" y="768298"/>
            <a:ext cx="4092229" cy="5570756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At Third Space Learning we provide personalised online lessons from specialist maths tutors to support the target groups in your school.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These ready-to-go slides are designed to work alongside our interventions to supplement quality first teaching and raise attainment in maths for all pupils.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To find out more about how you could use our 1-to-1 interventions year-round to boost maths progress in your school then get in touch: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020 3771 0095 hello@thirdspacelearning.com</a:t>
            </a:r>
          </a:p>
          <a:p>
            <a:endParaRPr lang="en-US" sz="16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Boosting </a:t>
            </a:r>
            <a:r>
              <a:rPr lang="en-US" sz="16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maths</a:t>
            </a:r>
            <a:r>
              <a:rPr lang="en-US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progress through 1-to-1 conversations… </a:t>
            </a:r>
          </a:p>
          <a:p>
            <a:endParaRPr lang="en-US" sz="1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7D96677A-50D7-4833-A9B0-EBD23DE74D11}"/>
              </a:ext>
            </a:extLst>
          </p:cNvPr>
          <p:cNvSpPr/>
          <p:nvPr userDrawn="1"/>
        </p:nvSpPr>
        <p:spPr>
          <a:xfrm>
            <a:off x="226024" y="121668"/>
            <a:ext cx="95090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9EF046D9-8B07-4634-9C1D-18D8EFE4578C}" type="datetime1">
              <a:rPr lang="en-GB" sz="1200" b="1" smtClean="0">
                <a:latin typeface="Arial" panose="020B0604020202020204" pitchFamily="34" charset="0"/>
                <a:ea typeface="Source Sans Pro" panose="020B0503030403020204" pitchFamily="34" charset="0"/>
                <a:cs typeface="Arial" panose="020B0604020202020204" pitchFamily="34" charset="0"/>
              </a:rPr>
              <a:pPr/>
              <a:t>12/05/2020</a:t>
            </a:fld>
            <a:endParaRPr lang="en-GB" sz="12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EE23DD0-83B0-4B69-80F5-CF1108C2347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123" r="15217" b="277"/>
          <a:stretch/>
        </p:blipFill>
        <p:spPr>
          <a:xfrm>
            <a:off x="4745385" y="509525"/>
            <a:ext cx="4398616" cy="6348475"/>
          </a:xfrm>
          <a:prstGeom prst="rect">
            <a:avLst/>
          </a:prstGeom>
        </p:spPr>
      </p:pic>
      <p:pic>
        <p:nvPicPr>
          <p:cNvPr id="10" name="Picture 8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F2139FB0-A222-4335-A10C-2ADEF832E6E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41761" y="6409707"/>
            <a:ext cx="2646941" cy="222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12766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FA37B-D5E0-478A-B25A-3535C3D71C69}" type="datetimeFigureOut">
              <a:rPr lang="en-GB" smtClean="0"/>
              <a:t>12/05/2020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3E08C-9161-4901-AF10-B7EB434F8A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89761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FA37B-D5E0-478A-B25A-3535C3D71C69}" type="datetimeFigureOut">
              <a:rPr lang="en-GB" smtClean="0"/>
              <a:t>12/05/2020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3E08C-9161-4901-AF10-B7EB434F8A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39188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FA37B-D5E0-478A-B25A-3535C3D71C69}" type="datetimeFigureOut">
              <a:rPr lang="en-GB" smtClean="0"/>
              <a:t>12/05/2020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3E08C-9161-4901-AF10-B7EB434F8A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345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FA37B-D5E0-478A-B25A-3535C3D71C69}" type="datetimeFigureOut">
              <a:rPr lang="en-GB" smtClean="0"/>
              <a:t>12/05/2020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3E08C-9161-4901-AF10-B7EB434F8A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37077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FA37B-D5E0-478A-B25A-3535C3D71C69}" type="datetimeFigureOut">
              <a:rPr lang="en-GB" smtClean="0"/>
              <a:t>12/05/2020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3E08C-9161-4901-AF10-B7EB434F8A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00180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755248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FA37B-D5E0-478A-B25A-3535C3D71C69}" type="datetimeFigureOut">
              <a:rPr lang="en-GB" smtClean="0"/>
              <a:t>12/05/2020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3E08C-9161-4901-AF10-B7EB434F8A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36482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BFA37B-D5E0-478A-B25A-3535C3D71C69}" type="datetimeFigureOut">
              <a:rPr lang="en-GB" smtClean="0"/>
              <a:t>12/05/2020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93E08C-9161-4901-AF10-B7EB434F8A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80605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3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C05C8AC-D2C7-4ABB-8FA8-7049613918CB}"/>
              </a:ext>
            </a:extLst>
          </p:cNvPr>
          <p:cNvSpPr txBox="1"/>
          <p:nvPr/>
        </p:nvSpPr>
        <p:spPr>
          <a:xfrm>
            <a:off x="177800" y="1500808"/>
            <a:ext cx="12073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u="sng" dirty="0">
                <a:latin typeface="Arial" panose="020B0604020202020204" pitchFamily="34" charset="0"/>
                <a:cs typeface="Arial" panose="020B0604020202020204" pitchFamily="34" charset="0"/>
              </a:rPr>
              <a:t>ACTIVITY 1:</a:t>
            </a:r>
            <a:endParaRPr lang="en-GB" sz="1400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48C377B-5F94-45A0-810D-11F49E8CF68F}"/>
              </a:ext>
            </a:extLst>
          </p:cNvPr>
          <p:cNvSpPr txBox="1"/>
          <p:nvPr/>
        </p:nvSpPr>
        <p:spPr>
          <a:xfrm>
            <a:off x="177800" y="1808585"/>
            <a:ext cx="896317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Complete the sentences using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the key information table.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a. There are           days in 2 weeks.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b. There are            weeks in 28 days.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c. There are            weeks and           days in 43 days.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d. There are           weeks and            days in 92 days.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	     </a:t>
            </a:r>
          </a:p>
          <a:p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648892" y="1148200"/>
            <a:ext cx="3038004" cy="132076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b="1" u="sng" dirty="0">
                <a:latin typeface="Arial" panose="020B0604020202020204" pitchFamily="34" charset="0"/>
                <a:cs typeface="Arial" panose="020B0604020202020204" pitchFamily="34" charset="0"/>
              </a:rPr>
              <a:t>Key Information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There are 7 days in 1 week.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7 days = 1 week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1 week = 7 days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1593669" y="2612571"/>
            <a:ext cx="531222" cy="4180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ounded Rectangle 5"/>
          <p:cNvSpPr/>
          <p:nvPr/>
        </p:nvSpPr>
        <p:spPr>
          <a:xfrm>
            <a:off x="1611086" y="3129354"/>
            <a:ext cx="531222" cy="4180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ounded Rectangle 6"/>
          <p:cNvSpPr/>
          <p:nvPr/>
        </p:nvSpPr>
        <p:spPr>
          <a:xfrm>
            <a:off x="1593669" y="3680971"/>
            <a:ext cx="531222" cy="4180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ounded Rectangle 7"/>
          <p:cNvSpPr/>
          <p:nvPr/>
        </p:nvSpPr>
        <p:spPr>
          <a:xfrm>
            <a:off x="3444241" y="3680971"/>
            <a:ext cx="531222" cy="4180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ounded Rectangle 9"/>
          <p:cNvSpPr/>
          <p:nvPr/>
        </p:nvSpPr>
        <p:spPr>
          <a:xfrm>
            <a:off x="1593669" y="4232588"/>
            <a:ext cx="531222" cy="4180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ounded Rectangle 10"/>
          <p:cNvSpPr/>
          <p:nvPr/>
        </p:nvSpPr>
        <p:spPr>
          <a:xfrm>
            <a:off x="3444241" y="4232588"/>
            <a:ext cx="531222" cy="4180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18120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C05C8AC-D2C7-4ABB-8FA8-7049613918CB}"/>
              </a:ext>
            </a:extLst>
          </p:cNvPr>
          <p:cNvSpPr txBox="1"/>
          <p:nvPr/>
        </p:nvSpPr>
        <p:spPr>
          <a:xfrm>
            <a:off x="177800" y="1500808"/>
            <a:ext cx="12073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u="sng" dirty="0">
                <a:latin typeface="Arial" panose="020B0604020202020204" pitchFamily="34" charset="0"/>
                <a:cs typeface="Arial" panose="020B0604020202020204" pitchFamily="34" charset="0"/>
              </a:rPr>
              <a:t>ACTIVITY 5:</a:t>
            </a:r>
            <a:endParaRPr lang="en-GB" sz="1400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48C377B-5F94-45A0-810D-11F49E8CF68F}"/>
              </a:ext>
            </a:extLst>
          </p:cNvPr>
          <p:cNvSpPr txBox="1"/>
          <p:nvPr/>
        </p:nvSpPr>
        <p:spPr>
          <a:xfrm>
            <a:off x="180830" y="1808585"/>
            <a:ext cx="896317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True or False?</a:t>
            </a:r>
          </a:p>
          <a:p>
            <a:pPr marL="342900" indent="-342900">
              <a:buAutoNum type="alphaLcPeriod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2 days &gt; 50 hours   </a:t>
            </a:r>
            <a:r>
              <a:rPr lang="en-GB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False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AutoNum type="alphaLcPeriod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42 months = 3 ½ years   </a:t>
            </a:r>
            <a:r>
              <a:rPr lang="en-GB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True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AutoNum type="alphaLcPeriod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8 weeks 9 days &lt; 9 weeks 2 days   </a:t>
            </a:r>
            <a:r>
              <a:rPr lang="en-GB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False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AutoNum type="alphaLcPeriod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1 ¼ years &lt; 17 months   </a:t>
            </a:r>
            <a:r>
              <a:rPr lang="en-GB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True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AutoNum type="alphaLcPeriod"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b="1" dirty="0">
              <a:solidFill>
                <a:srgbClr val="DA2E4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b="1" dirty="0">
                <a:solidFill>
                  <a:srgbClr val="DA2E4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								</a:t>
            </a:r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DEE4F97-B205-4BCA-A136-E0C6A79CB93B}"/>
              </a:ext>
            </a:extLst>
          </p:cNvPr>
          <p:cNvSpPr/>
          <p:nvPr/>
        </p:nvSpPr>
        <p:spPr>
          <a:xfrm>
            <a:off x="243839" y="3418939"/>
            <a:ext cx="5042647" cy="457200"/>
          </a:xfrm>
          <a:prstGeom prst="rect">
            <a:avLst/>
          </a:prstGeom>
          <a:solidFill>
            <a:srgbClr val="FADF47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i="1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 ¼ days &gt; 100 hours    </a:t>
            </a:r>
            <a:r>
              <a:rPr lang="en-GB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True</a:t>
            </a:r>
            <a:endParaRPr lang="en-GB" sz="240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99754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C05C8AC-D2C7-4ABB-8FA8-7049613918CB}"/>
              </a:ext>
            </a:extLst>
          </p:cNvPr>
          <p:cNvSpPr txBox="1"/>
          <p:nvPr/>
        </p:nvSpPr>
        <p:spPr>
          <a:xfrm>
            <a:off x="177800" y="1447800"/>
            <a:ext cx="244650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u="sng" dirty="0">
                <a:solidFill>
                  <a:srgbClr val="388CD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LIGHTBULB CHALLENGE:</a:t>
            </a:r>
            <a:endParaRPr lang="en-GB" sz="1400" u="sng" dirty="0">
              <a:solidFill>
                <a:srgbClr val="388CD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2D7E7AB-D146-4B0C-9018-D1E2F22D39D6}"/>
              </a:ext>
            </a:extLst>
          </p:cNvPr>
          <p:cNvSpPr txBox="1"/>
          <p:nvPr/>
        </p:nvSpPr>
        <p:spPr>
          <a:xfrm>
            <a:off x="177798" y="1755577"/>
            <a:ext cx="8966201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rgbClr val="388CD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Always, sometimes, never</a:t>
            </a:r>
          </a:p>
          <a:p>
            <a:endParaRPr lang="en-GB" sz="2000" dirty="0">
              <a:solidFill>
                <a:srgbClr val="388CD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>
                <a:solidFill>
                  <a:srgbClr val="388CD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a) There are 364 days in a year.</a:t>
            </a:r>
          </a:p>
          <a:p>
            <a:pPr marL="457200" indent="-457200">
              <a:buAutoNum type="alphaLcPeriod"/>
            </a:pPr>
            <a:endParaRPr lang="en-GB" sz="2000" dirty="0">
              <a:solidFill>
                <a:srgbClr val="388CD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>
                <a:solidFill>
                  <a:srgbClr val="388CD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b) There are 31 days in a month.</a:t>
            </a:r>
          </a:p>
          <a:p>
            <a:endParaRPr lang="en-GB" sz="2000" dirty="0">
              <a:solidFill>
                <a:srgbClr val="388CD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>
                <a:solidFill>
                  <a:srgbClr val="388CD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c) There are 168 hours in a week.</a:t>
            </a:r>
          </a:p>
          <a:p>
            <a:endParaRPr lang="en-GB" sz="2000" b="1" dirty="0">
              <a:solidFill>
                <a:srgbClr val="388CD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>
                <a:solidFill>
                  <a:srgbClr val="388CD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d) There are 731 days in two years.</a:t>
            </a:r>
            <a:endParaRPr lang="en-GB" sz="2000" b="1" dirty="0">
              <a:solidFill>
                <a:srgbClr val="388CD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000" b="1" dirty="0">
              <a:solidFill>
                <a:srgbClr val="388CD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69112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C05C8AC-D2C7-4ABB-8FA8-7049613918CB}"/>
              </a:ext>
            </a:extLst>
          </p:cNvPr>
          <p:cNvSpPr txBox="1"/>
          <p:nvPr/>
        </p:nvSpPr>
        <p:spPr>
          <a:xfrm>
            <a:off x="177800" y="1447800"/>
            <a:ext cx="244650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u="sng" dirty="0">
                <a:solidFill>
                  <a:srgbClr val="388CD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LIGHTBULB CHALLENGE:</a:t>
            </a:r>
            <a:endParaRPr lang="en-GB" sz="1400" u="sng" dirty="0">
              <a:solidFill>
                <a:srgbClr val="388CD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2D7E7AB-D146-4B0C-9018-D1E2F22D39D6}"/>
              </a:ext>
            </a:extLst>
          </p:cNvPr>
          <p:cNvSpPr txBox="1"/>
          <p:nvPr/>
        </p:nvSpPr>
        <p:spPr>
          <a:xfrm>
            <a:off x="177798" y="1755577"/>
            <a:ext cx="8966201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rgbClr val="388CD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Always, sometimes, never</a:t>
            </a:r>
          </a:p>
          <a:p>
            <a:endParaRPr lang="en-GB" sz="2000" dirty="0">
              <a:solidFill>
                <a:srgbClr val="388CD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>
                <a:solidFill>
                  <a:srgbClr val="388CD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a) There are 364 days in a year.</a:t>
            </a:r>
          </a:p>
          <a:p>
            <a:r>
              <a:rPr lang="en-GB" sz="2000" b="1" dirty="0">
                <a:solidFill>
                  <a:srgbClr val="388CD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Never – there are 365 or 366 days in a year.</a:t>
            </a:r>
          </a:p>
          <a:p>
            <a:pPr marL="457200" indent="-457200">
              <a:buAutoNum type="alphaLcPeriod"/>
            </a:pPr>
            <a:endParaRPr lang="en-GB" sz="2000" dirty="0">
              <a:solidFill>
                <a:srgbClr val="388CD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>
                <a:solidFill>
                  <a:srgbClr val="388CD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b) There are 31 days in a month.</a:t>
            </a:r>
          </a:p>
          <a:p>
            <a:r>
              <a:rPr lang="en-GB" sz="2000" b="1" dirty="0">
                <a:solidFill>
                  <a:srgbClr val="388CD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Sometimes – some months have 31 days others have</a:t>
            </a:r>
          </a:p>
          <a:p>
            <a:r>
              <a:rPr lang="en-GB" sz="2000" b="1" dirty="0">
                <a:solidFill>
                  <a:srgbClr val="388CD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30 days or 28/29 days.</a:t>
            </a:r>
          </a:p>
          <a:p>
            <a:endParaRPr lang="en-GB" sz="2000" dirty="0">
              <a:solidFill>
                <a:srgbClr val="388CD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>
                <a:solidFill>
                  <a:srgbClr val="388CD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c) There are 168 hours in a week.</a:t>
            </a:r>
          </a:p>
          <a:p>
            <a:r>
              <a:rPr lang="en-GB" sz="2000" b="1" dirty="0">
                <a:solidFill>
                  <a:srgbClr val="388CD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Always – 24 hours a day x 7 days = 168 hours</a:t>
            </a:r>
          </a:p>
          <a:p>
            <a:endParaRPr lang="en-GB" sz="2000" b="1" dirty="0">
              <a:solidFill>
                <a:srgbClr val="388CD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>
                <a:solidFill>
                  <a:srgbClr val="388CD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d) There are 731 days in two years.</a:t>
            </a:r>
            <a:endParaRPr lang="en-GB" sz="2000" b="1" dirty="0">
              <a:solidFill>
                <a:srgbClr val="388CD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b="1" dirty="0">
                <a:solidFill>
                  <a:srgbClr val="388CD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Sometimes – if one of the years is a leap year.</a:t>
            </a:r>
          </a:p>
        </p:txBody>
      </p:sp>
    </p:spTree>
    <p:extLst>
      <p:ext uri="{BB962C8B-B14F-4D97-AF65-F5344CB8AC3E}">
        <p14:creationId xmlns:p14="http://schemas.microsoft.com/office/powerpoint/2010/main" val="22759726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C05C8AC-D2C7-4ABB-8FA8-7049613918CB}"/>
              </a:ext>
            </a:extLst>
          </p:cNvPr>
          <p:cNvSpPr txBox="1"/>
          <p:nvPr/>
        </p:nvSpPr>
        <p:spPr>
          <a:xfrm>
            <a:off x="177800" y="1500808"/>
            <a:ext cx="12073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u="sng" dirty="0">
                <a:latin typeface="Arial" panose="020B0604020202020204" pitchFamily="34" charset="0"/>
                <a:cs typeface="Arial" panose="020B0604020202020204" pitchFamily="34" charset="0"/>
              </a:rPr>
              <a:t>ACTIVITY 1:</a:t>
            </a:r>
            <a:endParaRPr lang="en-GB" sz="1400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48C377B-5F94-45A0-810D-11F49E8CF68F}"/>
              </a:ext>
            </a:extLst>
          </p:cNvPr>
          <p:cNvSpPr txBox="1"/>
          <p:nvPr/>
        </p:nvSpPr>
        <p:spPr>
          <a:xfrm>
            <a:off x="177800" y="1808585"/>
            <a:ext cx="896317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Complete the sentences using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the key information table.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a. There are           days in 2 weeks.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b. There are            weeks in 28 days.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c. There are            weeks and           days in 43 days.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d. There are           weeks and            days in 92 days.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	     </a:t>
            </a:r>
          </a:p>
          <a:p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648892" y="1148200"/>
            <a:ext cx="3038004" cy="132076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b="1" u="sng" dirty="0">
                <a:latin typeface="Arial" panose="020B0604020202020204" pitchFamily="34" charset="0"/>
                <a:cs typeface="Arial" panose="020B0604020202020204" pitchFamily="34" charset="0"/>
              </a:rPr>
              <a:t>Key Information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There are 7 days in 1 week.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7 days = 1 week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1 week = 7 days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1611086" y="2590156"/>
            <a:ext cx="531222" cy="418012"/>
          </a:xfrm>
          <a:prstGeom prst="roundRect">
            <a:avLst/>
          </a:prstGeom>
          <a:solidFill>
            <a:srgbClr val="DA2E4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14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1611086" y="3129354"/>
            <a:ext cx="531222" cy="418012"/>
          </a:xfrm>
          <a:prstGeom prst="roundRect">
            <a:avLst/>
          </a:prstGeom>
          <a:solidFill>
            <a:srgbClr val="DA2E4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1593669" y="3680971"/>
            <a:ext cx="531222" cy="418012"/>
          </a:xfrm>
          <a:prstGeom prst="roundRect">
            <a:avLst/>
          </a:prstGeom>
          <a:solidFill>
            <a:srgbClr val="DA2E4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3444241" y="3680971"/>
            <a:ext cx="531222" cy="418012"/>
          </a:xfrm>
          <a:prstGeom prst="roundRect">
            <a:avLst/>
          </a:prstGeom>
          <a:solidFill>
            <a:srgbClr val="DA2E4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1593669" y="4232588"/>
            <a:ext cx="531222" cy="418012"/>
          </a:xfrm>
          <a:prstGeom prst="roundRect">
            <a:avLst/>
          </a:prstGeom>
          <a:solidFill>
            <a:srgbClr val="DA2E4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13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3444241" y="4232588"/>
            <a:ext cx="531222" cy="418012"/>
          </a:xfrm>
          <a:prstGeom prst="roundRect">
            <a:avLst/>
          </a:prstGeom>
          <a:solidFill>
            <a:srgbClr val="DA2E4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7662828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C05C8AC-D2C7-4ABB-8FA8-7049613918CB}"/>
              </a:ext>
            </a:extLst>
          </p:cNvPr>
          <p:cNvSpPr txBox="1"/>
          <p:nvPr/>
        </p:nvSpPr>
        <p:spPr>
          <a:xfrm>
            <a:off x="177800" y="1500808"/>
            <a:ext cx="12073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u="sng" dirty="0">
                <a:latin typeface="Arial" panose="020B0604020202020204" pitchFamily="34" charset="0"/>
                <a:cs typeface="Arial" panose="020B0604020202020204" pitchFamily="34" charset="0"/>
              </a:rPr>
              <a:t>ACTIVITY 2:</a:t>
            </a:r>
            <a:endParaRPr lang="en-GB" sz="1400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48C377B-5F94-45A0-810D-11F49E8CF68F}"/>
              </a:ext>
            </a:extLst>
          </p:cNvPr>
          <p:cNvSpPr txBox="1"/>
          <p:nvPr/>
        </p:nvSpPr>
        <p:spPr>
          <a:xfrm>
            <a:off x="102453" y="1808585"/>
            <a:ext cx="896317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Complete the table below: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solidFill>
                <a:srgbClr val="DA2E4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b="1" dirty="0">
              <a:solidFill>
                <a:srgbClr val="DA2E4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DEE4F97-B205-4BCA-A136-E0C6A79CB93B}"/>
              </a:ext>
            </a:extLst>
          </p:cNvPr>
          <p:cNvSpPr/>
          <p:nvPr/>
        </p:nvSpPr>
        <p:spPr>
          <a:xfrm>
            <a:off x="330925" y="4657313"/>
            <a:ext cx="5042647" cy="457200"/>
          </a:xfrm>
          <a:prstGeom prst="rect">
            <a:avLst/>
          </a:prstGeom>
          <a:solidFill>
            <a:srgbClr val="FADF47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i="1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Approximately how many months is equal to 60 days?</a:t>
            </a:r>
            <a:endParaRPr lang="en-GB" dirty="0">
              <a:solidFill>
                <a:sysClr val="windowText" lastClr="000000"/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460968"/>
              </p:ext>
            </p:extLst>
          </p:nvPr>
        </p:nvGraphicFramePr>
        <p:xfrm>
          <a:off x="330925" y="2599928"/>
          <a:ext cx="6096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3730689652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142026119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Number of weeks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Number of days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19413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53768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77403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16702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0712667"/>
                  </a:ext>
                </a:extLst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3631475" y="1148200"/>
            <a:ext cx="3038004" cy="132076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b="1" u="sng" dirty="0">
                <a:latin typeface="Arial" panose="020B0604020202020204" pitchFamily="34" charset="0"/>
                <a:cs typeface="Arial" panose="020B0604020202020204" pitchFamily="34" charset="0"/>
              </a:rPr>
              <a:t>Key Information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There are 7 days in 1 week.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7 days = 1 week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1 week = 7 days</a:t>
            </a:r>
          </a:p>
        </p:txBody>
      </p:sp>
    </p:spTree>
    <p:extLst>
      <p:ext uri="{BB962C8B-B14F-4D97-AF65-F5344CB8AC3E}">
        <p14:creationId xmlns:p14="http://schemas.microsoft.com/office/powerpoint/2010/main" val="4450594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C05C8AC-D2C7-4ABB-8FA8-7049613918CB}"/>
              </a:ext>
            </a:extLst>
          </p:cNvPr>
          <p:cNvSpPr txBox="1"/>
          <p:nvPr/>
        </p:nvSpPr>
        <p:spPr>
          <a:xfrm>
            <a:off x="177800" y="1500808"/>
            <a:ext cx="12073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u="sng" dirty="0">
                <a:latin typeface="Arial" panose="020B0604020202020204" pitchFamily="34" charset="0"/>
                <a:cs typeface="Arial" panose="020B0604020202020204" pitchFamily="34" charset="0"/>
              </a:rPr>
              <a:t>ACTIVITY 2:</a:t>
            </a:r>
            <a:endParaRPr lang="en-GB" sz="1400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48C377B-5F94-45A0-810D-11F49E8CF68F}"/>
              </a:ext>
            </a:extLst>
          </p:cNvPr>
          <p:cNvSpPr txBox="1"/>
          <p:nvPr/>
        </p:nvSpPr>
        <p:spPr>
          <a:xfrm>
            <a:off x="102453" y="1808585"/>
            <a:ext cx="896317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Complete the table below: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solidFill>
                <a:srgbClr val="DA2E4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b="1" dirty="0">
              <a:solidFill>
                <a:srgbClr val="DA2E4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DEE4F97-B205-4BCA-A136-E0C6A79CB93B}"/>
              </a:ext>
            </a:extLst>
          </p:cNvPr>
          <p:cNvSpPr/>
          <p:nvPr/>
        </p:nvSpPr>
        <p:spPr>
          <a:xfrm>
            <a:off x="330925" y="4657313"/>
            <a:ext cx="5042647" cy="457200"/>
          </a:xfrm>
          <a:prstGeom prst="rect">
            <a:avLst/>
          </a:prstGeom>
          <a:solidFill>
            <a:srgbClr val="FADF47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i="1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Approximately how many months is equal to 60 days? </a:t>
            </a:r>
            <a:r>
              <a:rPr lang="en-GB" sz="1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en-GB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9279737"/>
              </p:ext>
            </p:extLst>
          </p:nvPr>
        </p:nvGraphicFramePr>
        <p:xfrm>
          <a:off x="330925" y="2599928"/>
          <a:ext cx="6096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3730689652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142026119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Number of weeks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Number of days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19413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53768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77403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16702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0712667"/>
                  </a:ext>
                </a:extLst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3631475" y="1148200"/>
            <a:ext cx="3038004" cy="132076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b="1" u="sng" dirty="0">
                <a:latin typeface="Arial" panose="020B0604020202020204" pitchFamily="34" charset="0"/>
                <a:cs typeface="Arial" panose="020B0604020202020204" pitchFamily="34" charset="0"/>
              </a:rPr>
              <a:t>Key Information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There are 7 days in 1 week.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7 days = 1 week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1 week = 7 days</a:t>
            </a:r>
          </a:p>
        </p:txBody>
      </p:sp>
    </p:spTree>
    <p:extLst>
      <p:ext uri="{BB962C8B-B14F-4D97-AF65-F5344CB8AC3E}">
        <p14:creationId xmlns:p14="http://schemas.microsoft.com/office/powerpoint/2010/main" val="23542555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C05C8AC-D2C7-4ABB-8FA8-7049613918CB}"/>
              </a:ext>
            </a:extLst>
          </p:cNvPr>
          <p:cNvSpPr txBox="1"/>
          <p:nvPr/>
        </p:nvSpPr>
        <p:spPr>
          <a:xfrm>
            <a:off x="177800" y="1500808"/>
            <a:ext cx="12073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u="sng" dirty="0">
                <a:latin typeface="Arial" panose="020B0604020202020204" pitchFamily="34" charset="0"/>
                <a:cs typeface="Arial" panose="020B0604020202020204" pitchFamily="34" charset="0"/>
              </a:rPr>
              <a:t>ACTIVITY 3:</a:t>
            </a:r>
            <a:endParaRPr lang="en-GB" sz="1400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48C377B-5F94-45A0-810D-11F49E8CF68F}"/>
              </a:ext>
            </a:extLst>
          </p:cNvPr>
          <p:cNvSpPr txBox="1"/>
          <p:nvPr/>
        </p:nvSpPr>
        <p:spPr>
          <a:xfrm>
            <a:off x="180830" y="1808585"/>
            <a:ext cx="896317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a)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Scott is 87 months old. 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Summer is 7 years and 4 months old.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Who is the oldest?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Explain your answer. 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b)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Lucia is 7 years and 10 months old.</a:t>
            </a:r>
          </a:p>
          <a:p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Faz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is 89 months old.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Who will reach 108 months old first?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Explain how you know.</a:t>
            </a:r>
            <a:endParaRPr lang="en-GB" b="1" dirty="0">
              <a:solidFill>
                <a:srgbClr val="DA2E4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31493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C05C8AC-D2C7-4ABB-8FA8-7049613918CB}"/>
              </a:ext>
            </a:extLst>
          </p:cNvPr>
          <p:cNvSpPr txBox="1"/>
          <p:nvPr/>
        </p:nvSpPr>
        <p:spPr>
          <a:xfrm>
            <a:off x="180830" y="1248259"/>
            <a:ext cx="12073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u="sng" dirty="0">
                <a:latin typeface="Arial" panose="020B0604020202020204" pitchFamily="34" charset="0"/>
                <a:cs typeface="Arial" panose="020B0604020202020204" pitchFamily="34" charset="0"/>
              </a:rPr>
              <a:t>ACTIVITY 3:</a:t>
            </a:r>
            <a:endParaRPr lang="en-GB" sz="1400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48C377B-5F94-45A0-810D-11F49E8CF68F}"/>
              </a:ext>
            </a:extLst>
          </p:cNvPr>
          <p:cNvSpPr txBox="1"/>
          <p:nvPr/>
        </p:nvSpPr>
        <p:spPr>
          <a:xfrm>
            <a:off x="180830" y="1556036"/>
            <a:ext cx="896317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a)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Scott is 87 months old. 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Summer is 7 years and 4 months old.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Who is the oldest?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Explain your answer. </a:t>
            </a:r>
          </a:p>
          <a:p>
            <a:r>
              <a:rPr lang="en-GB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Summer is oldest because 7 years = 84 months</a:t>
            </a:r>
          </a:p>
          <a:p>
            <a:r>
              <a:rPr lang="en-GB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84 months + 4 months = 88 months</a:t>
            </a:r>
          </a:p>
          <a:p>
            <a:r>
              <a:rPr lang="en-GB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88 months is larger than 87 months.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b)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Lucia is 7 years and 10 months old.</a:t>
            </a:r>
          </a:p>
          <a:p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Faz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is 89 months old.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Who will reach 108 months old first?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Explain how you know.</a:t>
            </a:r>
          </a:p>
          <a:p>
            <a:r>
              <a:rPr lang="en-GB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Lucia because 7 years = 84 months</a:t>
            </a:r>
          </a:p>
          <a:p>
            <a:r>
              <a:rPr lang="en-GB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84 months + 10 months = 94 months </a:t>
            </a:r>
          </a:p>
          <a:p>
            <a:r>
              <a:rPr lang="en-GB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94 months is closer to 108 months than 89 months.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89097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C05C8AC-D2C7-4ABB-8FA8-7049613918CB}"/>
              </a:ext>
            </a:extLst>
          </p:cNvPr>
          <p:cNvSpPr txBox="1"/>
          <p:nvPr/>
        </p:nvSpPr>
        <p:spPr>
          <a:xfrm>
            <a:off x="177800" y="1500808"/>
            <a:ext cx="12073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u="sng" dirty="0">
                <a:latin typeface="Arial" panose="020B0604020202020204" pitchFamily="34" charset="0"/>
                <a:cs typeface="Arial" panose="020B0604020202020204" pitchFamily="34" charset="0"/>
              </a:rPr>
              <a:t>ACTIVITY 4:</a:t>
            </a:r>
            <a:endParaRPr lang="en-GB" sz="1400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48C377B-5F94-45A0-810D-11F49E8CF68F}"/>
              </a:ext>
            </a:extLst>
          </p:cNvPr>
          <p:cNvSpPr txBox="1"/>
          <p:nvPr/>
        </p:nvSpPr>
        <p:spPr>
          <a:xfrm>
            <a:off x="111162" y="1808585"/>
            <a:ext cx="896317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Keegan, Beth and Callum describe when their holidays are.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Keegan says 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Beth says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Callum says</a:t>
            </a:r>
          </a:p>
          <a:p>
            <a:endParaRPr lang="en-GB" b="1" dirty="0">
              <a:solidFill>
                <a:srgbClr val="DA2E4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Use the clues to work out when they go on their holidays if today is 4</a:t>
            </a:r>
            <a:r>
              <a:rPr lang="en-GB" baseline="30000" dirty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May.</a:t>
            </a:r>
            <a:endParaRPr lang="en-GB" b="1" dirty="0">
              <a:solidFill>
                <a:srgbClr val="DA2E4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ounded Rectangular Callout 1"/>
          <p:cNvSpPr/>
          <p:nvPr/>
        </p:nvSpPr>
        <p:spPr>
          <a:xfrm>
            <a:off x="1793966" y="2264229"/>
            <a:ext cx="4214948" cy="740228"/>
          </a:xfrm>
          <a:prstGeom prst="wedgeRoundRectCallou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am going on holiday in 16 days’ time.</a:t>
            </a:r>
          </a:p>
        </p:txBody>
      </p:sp>
      <p:sp>
        <p:nvSpPr>
          <p:cNvPr id="5" name="Rounded Rectangular Callout 4"/>
          <p:cNvSpPr/>
          <p:nvPr/>
        </p:nvSpPr>
        <p:spPr>
          <a:xfrm>
            <a:off x="1793966" y="3285130"/>
            <a:ext cx="4489876" cy="740228"/>
          </a:xfrm>
          <a:prstGeom prst="wedgeRoundRectCallou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am going on holiday in exactly 5 weeks.</a:t>
            </a:r>
          </a:p>
        </p:txBody>
      </p:sp>
      <p:sp>
        <p:nvSpPr>
          <p:cNvPr id="6" name="Rounded Rectangular Callout 5"/>
          <p:cNvSpPr/>
          <p:nvPr/>
        </p:nvSpPr>
        <p:spPr>
          <a:xfrm>
            <a:off x="1793966" y="4306031"/>
            <a:ext cx="4214948" cy="740228"/>
          </a:xfrm>
          <a:prstGeom prst="wedgeRoundRectCallou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am going on holiday in 120 hours.</a:t>
            </a:r>
          </a:p>
        </p:txBody>
      </p:sp>
    </p:spTree>
    <p:extLst>
      <p:ext uri="{BB962C8B-B14F-4D97-AF65-F5344CB8AC3E}">
        <p14:creationId xmlns:p14="http://schemas.microsoft.com/office/powerpoint/2010/main" val="38276406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C05C8AC-D2C7-4ABB-8FA8-7049613918CB}"/>
              </a:ext>
            </a:extLst>
          </p:cNvPr>
          <p:cNvSpPr txBox="1"/>
          <p:nvPr/>
        </p:nvSpPr>
        <p:spPr>
          <a:xfrm>
            <a:off x="177800" y="1500808"/>
            <a:ext cx="12073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u="sng" dirty="0">
                <a:latin typeface="Arial" panose="020B0604020202020204" pitchFamily="34" charset="0"/>
                <a:cs typeface="Arial" panose="020B0604020202020204" pitchFamily="34" charset="0"/>
              </a:rPr>
              <a:t>ACTIVITY 4:</a:t>
            </a:r>
            <a:endParaRPr lang="en-GB" sz="1400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48C377B-5F94-45A0-810D-11F49E8CF68F}"/>
              </a:ext>
            </a:extLst>
          </p:cNvPr>
          <p:cNvSpPr txBox="1"/>
          <p:nvPr/>
        </p:nvSpPr>
        <p:spPr>
          <a:xfrm>
            <a:off x="111162" y="1808585"/>
            <a:ext cx="896317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Keegan, Beth and Callum describe when their holidays are.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Keegan says 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Beth says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Callum says</a:t>
            </a:r>
          </a:p>
          <a:p>
            <a:endParaRPr lang="en-GB" b="1" dirty="0">
              <a:solidFill>
                <a:srgbClr val="DA2E4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Use the clues to work out when they go on their holidays if today is 4</a:t>
            </a:r>
            <a:r>
              <a:rPr lang="en-GB" baseline="30000" dirty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May.</a:t>
            </a:r>
            <a:endParaRPr lang="en-GB" b="1" dirty="0">
              <a:solidFill>
                <a:srgbClr val="DA2E4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b="1" dirty="0">
                <a:solidFill>
                  <a:srgbClr val="DA2E4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Keegan = 20</a:t>
            </a:r>
            <a:r>
              <a:rPr lang="en-GB" b="1" baseline="30000" dirty="0">
                <a:solidFill>
                  <a:srgbClr val="DA2E4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GB" b="1" dirty="0">
                <a:solidFill>
                  <a:srgbClr val="DA2E4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May</a:t>
            </a:r>
          </a:p>
          <a:p>
            <a:r>
              <a:rPr lang="en-GB" b="1" dirty="0">
                <a:solidFill>
                  <a:srgbClr val="DA2E4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Beth </a:t>
            </a:r>
            <a:r>
              <a:rPr lang="en-GB" b="1">
                <a:solidFill>
                  <a:srgbClr val="DA2E4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8</a:t>
            </a:r>
            <a:r>
              <a:rPr lang="en-GB" b="1" baseline="30000">
                <a:solidFill>
                  <a:srgbClr val="DA2E4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GB" b="1">
                <a:solidFill>
                  <a:srgbClr val="DA2E4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1" dirty="0">
                <a:solidFill>
                  <a:srgbClr val="DA2E4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June</a:t>
            </a:r>
          </a:p>
          <a:p>
            <a:r>
              <a:rPr lang="en-GB" b="1" dirty="0">
                <a:solidFill>
                  <a:srgbClr val="DA2E4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Callum =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1" dirty="0">
                <a:solidFill>
                  <a:srgbClr val="DA2E4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r>
              <a:rPr lang="en-GB" b="1" baseline="30000" dirty="0">
                <a:solidFill>
                  <a:srgbClr val="DA2E4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GB" b="1" dirty="0">
                <a:solidFill>
                  <a:srgbClr val="DA2E4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May</a:t>
            </a:r>
          </a:p>
        </p:txBody>
      </p:sp>
      <p:sp>
        <p:nvSpPr>
          <p:cNvPr id="2" name="Rounded Rectangular Callout 1"/>
          <p:cNvSpPr/>
          <p:nvPr/>
        </p:nvSpPr>
        <p:spPr>
          <a:xfrm>
            <a:off x="1793966" y="2264229"/>
            <a:ext cx="4214948" cy="740228"/>
          </a:xfrm>
          <a:prstGeom prst="wedgeRoundRectCallou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am going on holiday in 16 days’ time.</a:t>
            </a:r>
          </a:p>
        </p:txBody>
      </p:sp>
      <p:sp>
        <p:nvSpPr>
          <p:cNvPr id="6" name="Rounded Rectangular Callout 5"/>
          <p:cNvSpPr/>
          <p:nvPr/>
        </p:nvSpPr>
        <p:spPr>
          <a:xfrm>
            <a:off x="1793966" y="4306031"/>
            <a:ext cx="4214948" cy="740228"/>
          </a:xfrm>
          <a:prstGeom prst="wedgeRoundRectCallou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am going on holiday in 120 hours.</a:t>
            </a:r>
          </a:p>
        </p:txBody>
      </p:sp>
      <p:sp>
        <p:nvSpPr>
          <p:cNvPr id="7" name="Rounded Rectangular Callout 4">
            <a:extLst>
              <a:ext uri="{FF2B5EF4-FFF2-40B4-BE49-F238E27FC236}">
                <a16:creationId xmlns:a16="http://schemas.microsoft.com/office/drawing/2014/main" id="{A52E2307-1D4A-432B-9C11-CF4AF79CA490}"/>
              </a:ext>
            </a:extLst>
          </p:cNvPr>
          <p:cNvSpPr/>
          <p:nvPr/>
        </p:nvSpPr>
        <p:spPr>
          <a:xfrm>
            <a:off x="1793966" y="3285130"/>
            <a:ext cx="4489876" cy="740228"/>
          </a:xfrm>
          <a:prstGeom prst="wedgeRoundRectCallou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am going on holiday in exactly 5 weeks.</a:t>
            </a:r>
          </a:p>
        </p:txBody>
      </p:sp>
    </p:spTree>
    <p:extLst>
      <p:ext uri="{BB962C8B-B14F-4D97-AF65-F5344CB8AC3E}">
        <p14:creationId xmlns:p14="http://schemas.microsoft.com/office/powerpoint/2010/main" val="40107098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C05C8AC-D2C7-4ABB-8FA8-7049613918CB}"/>
              </a:ext>
            </a:extLst>
          </p:cNvPr>
          <p:cNvSpPr txBox="1"/>
          <p:nvPr/>
        </p:nvSpPr>
        <p:spPr>
          <a:xfrm>
            <a:off x="177800" y="1500808"/>
            <a:ext cx="12073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u="sng" dirty="0">
                <a:latin typeface="Arial" panose="020B0604020202020204" pitchFamily="34" charset="0"/>
                <a:cs typeface="Arial" panose="020B0604020202020204" pitchFamily="34" charset="0"/>
              </a:rPr>
              <a:t>ACTIVITY 5:</a:t>
            </a:r>
            <a:endParaRPr lang="en-GB" sz="1400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48C377B-5F94-45A0-810D-11F49E8CF68F}"/>
              </a:ext>
            </a:extLst>
          </p:cNvPr>
          <p:cNvSpPr txBox="1"/>
          <p:nvPr/>
        </p:nvSpPr>
        <p:spPr>
          <a:xfrm>
            <a:off x="180830" y="1808585"/>
            <a:ext cx="896317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True or False?</a:t>
            </a:r>
          </a:p>
          <a:p>
            <a:pPr marL="342900" indent="-342900">
              <a:buAutoNum type="alphaLcPeriod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2 days &gt; 50 hours</a:t>
            </a:r>
          </a:p>
          <a:p>
            <a:pPr marL="342900" indent="-342900">
              <a:buAutoNum type="alphaLcPeriod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42 months = 3 ½ years</a:t>
            </a:r>
          </a:p>
          <a:p>
            <a:pPr marL="342900" indent="-342900">
              <a:buAutoNum type="alphaLcPeriod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8 weeks 9 days &lt; 9 weeks 2 days</a:t>
            </a:r>
          </a:p>
          <a:p>
            <a:pPr marL="342900" indent="-342900">
              <a:buAutoNum type="alphaLcPeriod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1 ¼ years &lt; 17 months</a:t>
            </a:r>
          </a:p>
          <a:p>
            <a:pPr marL="342900" indent="-342900">
              <a:buAutoNum type="alphaLcPeriod"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b="1" dirty="0">
                <a:solidFill>
                  <a:srgbClr val="DA2E4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								</a:t>
            </a:r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DEE4F97-B205-4BCA-A136-E0C6A79CB93B}"/>
              </a:ext>
            </a:extLst>
          </p:cNvPr>
          <p:cNvSpPr/>
          <p:nvPr/>
        </p:nvSpPr>
        <p:spPr>
          <a:xfrm>
            <a:off x="243839" y="3418939"/>
            <a:ext cx="5042647" cy="457200"/>
          </a:xfrm>
          <a:prstGeom prst="rect">
            <a:avLst/>
          </a:prstGeom>
          <a:solidFill>
            <a:srgbClr val="FADF47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i="1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 ¼ days &gt; 100 hours </a:t>
            </a:r>
            <a:endParaRPr lang="en-GB" sz="240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31196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27524</TotalTime>
  <Words>827</Words>
  <Application>Microsoft Office PowerPoint</Application>
  <PresentationFormat>On-screen Show (4:3)</PresentationFormat>
  <Paragraphs>209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Sparky Teaching</dc:creator>
  <cp:lastModifiedBy>Mr and Mrs S</cp:lastModifiedBy>
  <cp:revision>605</cp:revision>
  <dcterms:created xsi:type="dcterms:W3CDTF">2018-09-08T23:27:11Z</dcterms:created>
  <dcterms:modified xsi:type="dcterms:W3CDTF">2020-05-12T09:11:29Z</dcterms:modified>
</cp:coreProperties>
</file>