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57414" autoAdjust="0"/>
  </p:normalViewPr>
  <p:slideViewPr>
    <p:cSldViewPr snapToGrid="0">
      <p:cViewPr varScale="1">
        <p:scale>
          <a:sx n="63" d="100"/>
          <a:sy n="63" d="100"/>
        </p:scale>
        <p:origin x="24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6D17F9-F5B1-4046-8C06-168CE1443B1E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2399E1-4FB4-4C9A-8827-33A037463C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988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mon frère (brother), ma </a:t>
            </a:r>
            <a:r>
              <a:rPr lang="en-GB" altLang="en-US" dirty="0" err="1" smtClean="0"/>
              <a:t>soeur</a:t>
            </a:r>
            <a:r>
              <a:rPr lang="en-GB" altLang="en-US" dirty="0" smtClean="0"/>
              <a:t>(sister), ma </a:t>
            </a:r>
            <a:r>
              <a:rPr lang="en-GB" altLang="en-US" dirty="0" err="1" smtClean="0"/>
              <a:t>mère</a:t>
            </a:r>
            <a:r>
              <a:rPr lang="en-GB" altLang="en-US" dirty="0" smtClean="0"/>
              <a:t> (mother), mon </a:t>
            </a:r>
            <a:r>
              <a:rPr lang="en-GB" altLang="en-US" dirty="0" err="1" smtClean="0"/>
              <a:t>père</a:t>
            </a:r>
            <a:r>
              <a:rPr lang="en-GB" altLang="en-US" dirty="0" smtClean="0"/>
              <a:t> (father), </a:t>
            </a:r>
            <a:r>
              <a:rPr lang="en-GB" altLang="en-US" dirty="0" err="1" smtClean="0"/>
              <a:t>mes</a:t>
            </a:r>
            <a:r>
              <a:rPr lang="en-GB" altLang="en-US" dirty="0" smtClean="0"/>
              <a:t> parents (parents), mon grand-</a:t>
            </a:r>
            <a:r>
              <a:rPr lang="en-GB" altLang="en-US" dirty="0" err="1" smtClean="0"/>
              <a:t>père</a:t>
            </a:r>
            <a:r>
              <a:rPr lang="en-GB" altLang="en-US" dirty="0" smtClean="0"/>
              <a:t> (grandfather), ma grand-</a:t>
            </a:r>
            <a:r>
              <a:rPr lang="en-GB" altLang="en-US" dirty="0" err="1" smtClean="0"/>
              <a:t>mère</a:t>
            </a:r>
            <a:r>
              <a:rPr lang="en-GB" altLang="en-US" dirty="0" smtClean="0"/>
              <a:t>(grandmother)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D2D8A7-7AA0-4714-B462-0132AE4F7D6F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6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Go through the relationships -  mother father sister brother grand father grandmother and pets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After this slide, it would be useful to go through the slides one more time with the key family words missing.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658389-7889-41F2-A25F-14518924699D}" type="slidenum">
              <a:rPr lang="en-GB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4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Play happy families.  For this you will need laminated cards 7 x sets of 4 cards – different colours. </a:t>
            </a:r>
            <a:br>
              <a:rPr lang="en-GB" altLang="en-US" dirty="0" smtClean="0"/>
            </a:br>
            <a:r>
              <a:rPr lang="en-GB" altLang="en-US" dirty="0" smtClean="0"/>
              <a:t>This is a brilliant MFL Sunderland resources available here on TES:</a:t>
            </a:r>
            <a:br>
              <a:rPr lang="en-GB" altLang="en-US" dirty="0" smtClean="0"/>
            </a:br>
            <a:r>
              <a:rPr lang="en-GB" altLang="en-US" dirty="0" smtClean="0"/>
              <a:t>http://www.tes.co.uk/teaching-resource/Happy-Families-game-6094099/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Clare has included instructions with the game </a:t>
            </a:r>
            <a:r>
              <a:rPr lang="en-GB" altLang="en-US" dirty="0" err="1" smtClean="0"/>
              <a:t>resource.on</a:t>
            </a:r>
            <a:r>
              <a:rPr lang="en-GB" altLang="en-US" dirty="0" smtClean="0"/>
              <a:t>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513E78-16ED-48B4-866E-647090AD7729}" type="slidenum">
              <a:rPr lang="en-GB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4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0CE5-D6EC-4430-A216-658B7D0D2B5B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7BCAE-C45A-43F9-B318-8667A24032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5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0BBF-03D0-4927-B754-CFA9B85329E9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38072-3DB4-4C10-8D49-1A155D2151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17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773C-1E7F-4FD2-B146-F9D78877DDFB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F36A-F7A3-4E81-A98C-7BA0D4EBD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44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75F1-0836-42B2-A81B-6821F6598422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8660-8DF9-4A09-9D74-0718F7B032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2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10D4-D60D-41F2-968F-C3EA94612F6F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53F68-71BD-4448-990A-139067D458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48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F339-3E9F-450A-9CEB-885E66076259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D3B1D-F1B2-4D6C-9617-6E03CE5928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30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349-F20F-4FE6-8237-98AA20053F1B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95DF-8BE4-4B4E-A7E6-A2FD768049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64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F7E0-D5C2-4B0E-B2F8-C2BA7468F64B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8D42-5815-45B3-B720-04931E96F8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61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97E7-909C-496D-9348-AC5829AE6F8E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5022-4BFD-4F96-9790-56CE338D3B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90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2E22-0D8C-446A-BBCB-CE2A8480E625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97DBC-7BE5-45C2-B771-C12A8FDC9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3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0A3C-FFEA-43C5-BE0B-04BBA3801FC1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4D3E-04CF-4247-9AE6-ED7F45259E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52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D2DAB-0187-4BCE-8AC1-566F89066741}" type="datetimeFigureOut">
              <a:rPr lang="en-GB"/>
              <a:pPr>
                <a:defRPr/>
              </a:pPr>
              <a:t>05/05/2019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21113C-4655-4397-8D45-1995D8E621B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771525"/>
            <a:ext cx="4397375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906463" y="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b="1" dirty="0">
                <a:latin typeface="Calibri" panose="020F0502020204030204" pitchFamily="34" charset="0"/>
              </a:rPr>
              <a:t>Ma </a:t>
            </a:r>
            <a:r>
              <a:rPr lang="en-GB" altLang="en-US" sz="6600" b="1" dirty="0" err="1">
                <a:latin typeface="Calibri" panose="020F0502020204030204" pitchFamily="34" charset="0"/>
              </a:rPr>
              <a:t>famille</a:t>
            </a:r>
            <a:endParaRPr lang="en-GB" altLang="en-US" sz="6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_fam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398394" y="1172528"/>
            <a:ext cx="311848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grand-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733550"/>
            <a:ext cx="24003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 grand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81274" y="1172528"/>
            <a:ext cx="314896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grand-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Jackie.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5" y="1504950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 grand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774700"/>
            <a:ext cx="39243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 par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frère et 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340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159250"/>
            <a:ext cx="2603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Content Placeholder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470400"/>
            <a:ext cx="21923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 frere et ma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94657" y="1723073"/>
            <a:ext cx="3739356" cy="1009650"/>
          </a:xfrm>
          <a:prstGeom prst="wedgeRoundRectCallout">
            <a:avLst>
              <a:gd name="adj1" fmla="val -26969"/>
              <a:gd name="adj2" fmla="val 84730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grand-parents.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335088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Content Placeholder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389188"/>
            <a:ext cx="29495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 grandpar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79700"/>
            <a:ext cx="2921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57525"/>
            <a:ext cx="373538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 anim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DBZ_Simpsons_Family_Tree_by_Marruche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625316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5643563"/>
            <a:ext cx="9118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/>
              <a:t>Comment s’appelle </a:t>
            </a:r>
            <a:r>
              <a:rPr lang="en-GB" altLang="en-US" sz="4000" b="1"/>
              <a:t>_________         </a:t>
            </a:r>
            <a:r>
              <a:rPr lang="en-GB" altLang="en-US" sz="3600" b="1"/>
              <a:t>de Lisa?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289175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Homer.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03300"/>
            <a:ext cx="4351338" cy="4462463"/>
          </a:xfrm>
        </p:spPr>
      </p:pic>
      <p:sp>
        <p:nvSpPr>
          <p:cNvPr id="7" name="Rounded Rectangular Callout 6"/>
          <p:cNvSpPr/>
          <p:nvPr/>
        </p:nvSpPr>
        <p:spPr>
          <a:xfrm>
            <a:off x="2570163" y="2633663"/>
            <a:ext cx="2289175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_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s’appelleMarge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307975"/>
            <a:ext cx="3187700" cy="5848350"/>
          </a:xfrm>
        </p:spPr>
      </p:pic>
      <p:sp>
        <p:nvSpPr>
          <p:cNvPr id="7" name="Rounded Rectangular Callout 6"/>
          <p:cNvSpPr/>
          <p:nvPr/>
        </p:nvSpPr>
        <p:spPr>
          <a:xfrm>
            <a:off x="2570162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_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des frères </a:t>
            </a:r>
            <a:r>
              <a:rPr lang="en-GB" altLang="en-US" sz="4800" b="1" dirty="0" err="1">
                <a:latin typeface="Calibri" panose="020F0502020204030204" pitchFamily="34" charset="0"/>
              </a:rPr>
              <a:t>ou</a:t>
            </a:r>
            <a:r>
              <a:rPr lang="en-GB" altLang="en-US" sz="4800" b="1" dirty="0">
                <a:latin typeface="Calibri" panose="020F0502020204030204" pitchFamily="34" charset="0"/>
              </a:rPr>
              <a:t> des </a:t>
            </a:r>
            <a:r>
              <a:rPr lang="en-GB" altLang="en-US" sz="4800" b="1" dirty="0" err="1">
                <a:latin typeface="Calibri" panose="020F0502020204030204" pitchFamily="34" charset="0"/>
              </a:rPr>
              <a:t>soeurs</a:t>
            </a:r>
            <a:r>
              <a:rPr lang="en-GB" altLang="en-US" sz="48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 _________qui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863850"/>
            <a:ext cx="257016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frère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_as_freres_ou_soe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he Simp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274763"/>
            <a:ext cx="66960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166688"/>
            <a:ext cx="8778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000" b="1" dirty="0">
                <a:latin typeface="Calibri" panose="020F0502020204030204" pitchFamily="34" charset="0"/>
              </a:rPr>
              <a:t>Ma </a:t>
            </a:r>
            <a:r>
              <a:rPr lang="en-GB" altLang="en-US" sz="6000" b="1" dirty="0" err="1">
                <a:latin typeface="Calibri" panose="020F0502020204030204" pitchFamily="34" charset="0"/>
              </a:rPr>
              <a:t>famille</a:t>
            </a:r>
            <a:r>
              <a:rPr lang="en-GB" altLang="en-US" sz="6000" b="1" dirty="0">
                <a:latin typeface="Calibri" panose="020F0502020204030204" pitchFamily="34" charset="0"/>
              </a:rPr>
              <a:t> et ma </a:t>
            </a:r>
            <a:r>
              <a:rPr lang="en-GB" altLang="en-US" sz="6000" b="1" dirty="0" err="1">
                <a:latin typeface="Calibri" panose="020F0502020204030204" pitchFamily="34" charset="0"/>
              </a:rPr>
              <a:t>maison</a:t>
            </a:r>
            <a:endParaRPr lang="en-GB" altLang="en-US" sz="6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_famille_et_ma_mai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1770063"/>
            <a:ext cx="2651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___________qui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Maggie.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909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570163" y="1770063"/>
            <a:ext cx="2651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Maggie.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t une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des </a:t>
            </a:r>
            <a:r>
              <a:rPr lang="en-GB" altLang="en-US" sz="4800" b="1" dirty="0" err="1">
                <a:latin typeface="Calibri" panose="020F0502020204030204" pitchFamily="34" charset="0"/>
              </a:rPr>
              <a:t>animaux</a:t>
            </a:r>
            <a:r>
              <a:rPr lang="en-GB" altLang="en-US" sz="48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70163" y="1592263"/>
            <a:ext cx="2620962" cy="26162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 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__________,Santa’s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Helper.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224213"/>
            <a:ext cx="1793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592263"/>
            <a:ext cx="2620962" cy="26162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chien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Santa’s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Helper.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_as_des_anim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tas Little Hel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57475" y="2147888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 _______    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Snowball.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73538"/>
            <a:ext cx="30178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657475" y="2149951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un chat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Snowball.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ow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670492" y="1840389"/>
            <a:ext cx="311848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_______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Abe.</a:t>
            </a:r>
          </a:p>
        </p:txBody>
      </p:sp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733550"/>
            <a:ext cx="24003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670492" y="1840389"/>
            <a:ext cx="311848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grand-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 grand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52674" y="1065848"/>
            <a:ext cx="314896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 _______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Jackie.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87488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352674" y="1065848"/>
            <a:ext cx="314896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grand-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Jackie.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 grand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774700"/>
            <a:ext cx="39243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859089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859089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 par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_______ et ma ____.</a:t>
            </a:r>
          </a:p>
        </p:txBody>
      </p:sp>
      <p:pic>
        <p:nvPicPr>
          <p:cNvPr id="27652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159250"/>
            <a:ext cx="2603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Content Placeholder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470400"/>
            <a:ext cx="21923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frère et 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 frere et ma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87488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Content Placeholder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389188"/>
            <a:ext cx="29495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702753" y="1884363"/>
            <a:ext cx="3729037" cy="1009650"/>
          </a:xfrm>
          <a:prstGeom prst="wedgeRoundRectCallout">
            <a:avLst>
              <a:gd name="adj1" fmla="val -29404"/>
              <a:gd name="adj2" fmla="val 8925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692434" y="1884363"/>
            <a:ext cx="3739356" cy="1009650"/>
          </a:xfrm>
          <a:prstGeom prst="wedgeRoundRectCallout">
            <a:avLst>
              <a:gd name="adj1" fmla="val -28599"/>
              <a:gd name="adj2" fmla="val 9076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grand-parents.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 grandpar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79700"/>
            <a:ext cx="2921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57525"/>
            <a:ext cx="373538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s anim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049338" y="1912938"/>
            <a:ext cx="6438900" cy="436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key"/>
              </a:rPr>
              <a:t>la famille rouge</a:t>
            </a:r>
          </a:p>
        </p:txBody>
      </p:sp>
      <p:sp>
        <p:nvSpPr>
          <p:cNvPr id="30723" name="Control 3"/>
          <p:cNvSpPr>
            <a:spLocks noChangeArrowheads="1" noChangeShapeType="1"/>
          </p:cNvSpPr>
          <p:nvPr/>
        </p:nvSpPr>
        <p:spPr bwMode="auto">
          <a:xfrm>
            <a:off x="0" y="1508125"/>
            <a:ext cx="86487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30724" name="Picture 4" descr="hija ro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2408238"/>
            <a:ext cx="1636712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hijo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408238"/>
            <a:ext cx="1620837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madre ro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408238"/>
            <a:ext cx="1617662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padre ro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08238"/>
            <a:ext cx="1614487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66700" y="4816475"/>
            <a:ext cx="2114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00000"/>
                </a:solidFill>
                <a:latin typeface="Chinacat"/>
              </a:rPr>
              <a:t>Le p</a:t>
            </a:r>
            <a:r>
              <a:rPr lang="en-GB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 rouge</a:t>
            </a:r>
            <a:endParaRPr lang="en-US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20913" y="4795838"/>
            <a:ext cx="2114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00000"/>
                </a:solidFill>
                <a:latin typeface="Chinacat"/>
              </a:rPr>
              <a:t>la m</a:t>
            </a:r>
            <a:r>
              <a:rPr lang="en-GB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 rouge</a:t>
            </a:r>
            <a:endParaRPr lang="en-US" alt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292600" y="4776788"/>
            <a:ext cx="2114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0000"/>
                </a:solidFill>
                <a:latin typeface="Chinacat"/>
              </a:rPr>
              <a:t>l</a:t>
            </a:r>
            <a:r>
              <a:rPr lang="en-GB" altLang="en-US" sz="2000" dirty="0" smtClean="0">
                <a:solidFill>
                  <a:srgbClr val="000000"/>
                </a:solidFill>
                <a:latin typeface="Chinacat"/>
              </a:rPr>
              <a:t>e </a:t>
            </a:r>
            <a:r>
              <a:rPr lang="en-GB" altLang="en-US" sz="2000" dirty="0" err="1">
                <a:solidFill>
                  <a:srgbClr val="000000"/>
                </a:solidFill>
                <a:latin typeface="Chinacat"/>
              </a:rPr>
              <a:t>garçon</a:t>
            </a:r>
            <a:r>
              <a:rPr lang="en-GB" altLang="en-US" sz="2000" dirty="0">
                <a:solidFill>
                  <a:srgbClr val="000000"/>
                </a:solidFill>
                <a:latin typeface="Chinacat"/>
              </a:rPr>
              <a:t> rouge</a:t>
            </a:r>
            <a:endParaRPr lang="en-US" altLang="en-US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89675" y="4724400"/>
            <a:ext cx="2114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00000"/>
                </a:solidFill>
                <a:latin typeface="Chinacat"/>
              </a:rPr>
              <a:t>la fille rouge</a:t>
            </a:r>
            <a:endParaRPr lang="en-US" altLang="en-US"/>
          </a:p>
        </p:txBody>
      </p:sp>
      <p:pic>
        <p:nvPicPr>
          <p:cNvPr id="30732" name="Picture 1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200650"/>
            <a:ext cx="735013" cy="100013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941388"/>
            <a:ext cx="8713787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06463" y="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b="1">
                <a:latin typeface="Calibri" panose="020F0502020204030204" pitchFamily="34" charset="0"/>
              </a:rPr>
              <a:t>Ma ville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86238"/>
            <a:ext cx="15875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14588" y="2578101"/>
            <a:ext cx="4169092" cy="220726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Je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Lisa et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voilà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Elle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Springfield.</a:t>
            </a:r>
            <a:b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J’habite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Springfield avec ma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_v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s’appelleHomer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03300"/>
            <a:ext cx="4351338" cy="4462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n_p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Marge.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307975"/>
            <a:ext cx="3187700" cy="5848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_m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</a:t>
            </a:r>
            <a:r>
              <a:rPr lang="en-GB" altLang="en-US" sz="4800" b="1" dirty="0" smtClean="0">
                <a:latin typeface="Calibri" panose="020F0502020204030204" pitchFamily="34" charset="0"/>
              </a:rPr>
              <a:t>des frères </a:t>
            </a:r>
            <a:r>
              <a:rPr lang="en-GB" altLang="en-US" sz="4800" b="1" dirty="0" err="1">
                <a:latin typeface="Calibri" panose="020F0502020204030204" pitchFamily="34" charset="0"/>
              </a:rPr>
              <a:t>ou</a:t>
            </a:r>
            <a:r>
              <a:rPr lang="en-GB" altLang="en-US" sz="4800" b="1" dirty="0">
                <a:latin typeface="Calibri" panose="020F0502020204030204" pitchFamily="34" charset="0"/>
              </a:rPr>
              <a:t> </a:t>
            </a:r>
            <a:r>
              <a:rPr lang="en-GB" altLang="en-US" sz="4800" b="1" dirty="0" smtClean="0">
                <a:latin typeface="Calibri" panose="020F0502020204030204" pitchFamily="34" charset="0"/>
              </a:rPr>
              <a:t>des </a:t>
            </a:r>
            <a:r>
              <a:rPr lang="en-GB" altLang="en-US" sz="4800" b="1" dirty="0" err="1" smtClean="0">
                <a:latin typeface="Calibri" panose="020F0502020204030204" pitchFamily="34" charset="0"/>
              </a:rPr>
              <a:t>soeurs</a:t>
            </a:r>
            <a:r>
              <a:rPr lang="en-GB" altLang="en-US" sz="4800" b="1" dirty="0" smtClean="0">
                <a:latin typeface="Calibri" panose="020F0502020204030204" pitchFamily="34" charset="0"/>
              </a:rPr>
              <a:t>?</a:t>
            </a:r>
            <a:endParaRPr lang="en-GB" altLang="en-US" sz="4800" b="1" dirty="0">
              <a:latin typeface="Calibri" panose="020F0502020204030204" pitchFamily="34" charset="0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frère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Bart.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863850"/>
            <a:ext cx="257016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_as_freres_ou_soe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1770063"/>
            <a:ext cx="2651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Maggie.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909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t une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des </a:t>
            </a:r>
            <a:r>
              <a:rPr lang="en-GB" altLang="en-US" sz="4800" b="1" dirty="0" err="1">
                <a:latin typeface="Calibri" panose="020F0502020204030204" pitchFamily="34" charset="0"/>
              </a:rPr>
              <a:t>animaux</a:t>
            </a:r>
            <a:r>
              <a:rPr lang="en-GB" altLang="en-US" sz="4800" b="1" dirty="0">
                <a:latin typeface="Calibri" panose="020F0502020204030204" pitchFamily="34" charset="0"/>
              </a:rPr>
              <a:t> ?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70163" y="1592263"/>
            <a:ext cx="2620962" cy="26162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chien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Santa’s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Helper.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224213"/>
            <a:ext cx="1793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_as_des_anim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tas Little Hel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57475" y="2147888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un chat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Snowball.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73538"/>
            <a:ext cx="30178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ow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363</Words>
  <Application>Microsoft Office PowerPoint</Application>
  <PresentationFormat>On-screen Show (4:3)</PresentationFormat>
  <Paragraphs>61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Chinacat</vt:lpstr>
      <vt:lpstr>Mickey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22</cp:revision>
  <dcterms:created xsi:type="dcterms:W3CDTF">2014-08-13T14:07:17Z</dcterms:created>
  <dcterms:modified xsi:type="dcterms:W3CDTF">2019-05-05T09:24:48Z</dcterms:modified>
</cp:coreProperties>
</file>