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0" r:id="rId4"/>
    <p:sldId id="258" r:id="rId5"/>
    <p:sldId id="259" r:id="rId6"/>
    <p:sldId id="261" r:id="rId7"/>
    <p:sldId id="270" r:id="rId8"/>
    <p:sldId id="271" r:id="rId9"/>
    <p:sldId id="264" r:id="rId10"/>
    <p:sldId id="265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5FE81-368E-41AA-A648-C7DCD9B75E0B}" v="1" dt="2020-11-16T12:35:12.193"/>
    <p1510:client id="{D5B9383F-B908-6B92-7958-99F885032CFB}" v="12" dt="2020-11-16T12:09:37.413"/>
    <p1510:client id="{DB5CB645-1AED-2054-6D9F-977378E488AE}" v="1" dt="2020-11-15T18:01:06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eville" userId="S::bneville@ryeprimary.co.uk::640c8c98-081a-4273-8560-82cc0c388080" providerId="AD" clId="Web-{D5B9383F-B908-6B92-7958-99F885032CFB}"/>
    <pc:docChg chg="modSld">
      <pc:chgData name="Ben Neville" userId="S::bneville@ryeprimary.co.uk::640c8c98-081a-4273-8560-82cc0c388080" providerId="AD" clId="Web-{D5B9383F-B908-6B92-7958-99F885032CFB}" dt="2020-11-16T12:09:37.413" v="11"/>
      <pc:docMkLst>
        <pc:docMk/>
      </pc:docMkLst>
      <pc:sldChg chg="delSp modSp">
        <pc:chgData name="Ben Neville" userId="S::bneville@ryeprimary.co.uk::640c8c98-081a-4273-8560-82cc0c388080" providerId="AD" clId="Web-{D5B9383F-B908-6B92-7958-99F885032CFB}" dt="2020-11-16T11:59:30.298" v="9" actId="20577"/>
        <pc:sldMkLst>
          <pc:docMk/>
          <pc:sldMk cId="3560952934" sldId="259"/>
        </pc:sldMkLst>
        <pc:spChg chg="mod">
          <ac:chgData name="Ben Neville" userId="S::bneville@ryeprimary.co.uk::640c8c98-081a-4273-8560-82cc0c388080" providerId="AD" clId="Web-{D5B9383F-B908-6B92-7958-99F885032CFB}" dt="2020-11-16T11:59:30.298" v="9" actId="20577"/>
          <ac:spMkLst>
            <pc:docMk/>
            <pc:sldMk cId="3560952934" sldId="259"/>
            <ac:spMk id="3" creationId="{00000000-0000-0000-0000-000000000000}"/>
          </ac:spMkLst>
        </pc:spChg>
        <pc:spChg chg="del">
          <ac:chgData name="Ben Neville" userId="S::bneville@ryeprimary.co.uk::640c8c98-081a-4273-8560-82cc0c388080" providerId="AD" clId="Web-{D5B9383F-B908-6B92-7958-99F885032CFB}" dt="2020-11-16T11:45:58.906" v="0"/>
          <ac:spMkLst>
            <pc:docMk/>
            <pc:sldMk cId="3560952934" sldId="259"/>
            <ac:spMk id="4" creationId="{00000000-0000-0000-0000-000000000000}"/>
          </ac:spMkLst>
        </pc:spChg>
      </pc:sldChg>
      <pc:sldChg chg="delSp">
        <pc:chgData name="Ben Neville" userId="S::bneville@ryeprimary.co.uk::640c8c98-081a-4273-8560-82cc0c388080" providerId="AD" clId="Web-{D5B9383F-B908-6B92-7958-99F885032CFB}" dt="2020-11-16T12:09:37.413" v="11"/>
        <pc:sldMkLst>
          <pc:docMk/>
          <pc:sldMk cId="504333313" sldId="264"/>
        </pc:sldMkLst>
        <pc:spChg chg="del">
          <ac:chgData name="Ben Neville" userId="S::bneville@ryeprimary.co.uk::640c8c98-081a-4273-8560-82cc0c388080" providerId="AD" clId="Web-{D5B9383F-B908-6B92-7958-99F885032CFB}" dt="2020-11-16T12:09:37.413" v="11"/>
          <ac:spMkLst>
            <pc:docMk/>
            <pc:sldMk cId="504333313" sldId="264"/>
            <ac:spMk id="4" creationId="{00000000-0000-0000-0000-000000000000}"/>
          </ac:spMkLst>
        </pc:spChg>
      </pc:sldChg>
    </pc:docChg>
  </pc:docChgLst>
  <pc:docChgLst>
    <pc:chgData name="Simon Thomas" userId="S::sthomas@ryeprimary.co.uk::e23b8174-f099-4fd3-80aa-8b8009e61873" providerId="AD" clId="Web-{AFD5FE81-368E-41AA-A648-C7DCD9B75E0B}"/>
    <pc:docChg chg="modSld">
      <pc:chgData name="Simon Thomas" userId="S::sthomas@ryeprimary.co.uk::e23b8174-f099-4fd3-80aa-8b8009e61873" providerId="AD" clId="Web-{AFD5FE81-368E-41AA-A648-C7DCD9B75E0B}" dt="2020-11-16T12:35:12.193" v="0" actId="14100"/>
      <pc:docMkLst>
        <pc:docMk/>
      </pc:docMkLst>
      <pc:sldChg chg="modSp">
        <pc:chgData name="Simon Thomas" userId="S::sthomas@ryeprimary.co.uk::e23b8174-f099-4fd3-80aa-8b8009e61873" providerId="AD" clId="Web-{AFD5FE81-368E-41AA-A648-C7DCD9B75E0B}" dt="2020-11-16T12:35:12.193" v="0" actId="14100"/>
        <pc:sldMkLst>
          <pc:docMk/>
          <pc:sldMk cId="2558958978" sldId="256"/>
        </pc:sldMkLst>
        <pc:spChg chg="mod">
          <ac:chgData name="Simon Thomas" userId="S::sthomas@ryeprimary.co.uk::e23b8174-f099-4fd3-80aa-8b8009e61873" providerId="AD" clId="Web-{AFD5FE81-368E-41AA-A648-C7DCD9B75E0B}" dt="2020-11-16T12:35:12.193" v="0" actId="14100"/>
          <ac:spMkLst>
            <pc:docMk/>
            <pc:sldMk cId="2558958978" sldId="256"/>
            <ac:spMk id="3" creationId="{00000000-0000-0000-0000-000000000000}"/>
          </ac:spMkLst>
        </pc:spChg>
      </pc:sldChg>
    </pc:docChg>
  </pc:docChgLst>
  <pc:docChgLst>
    <pc:chgData name="Simon Thomas" userId="S::sthomas@ryeprimary.co.uk::e23b8174-f099-4fd3-80aa-8b8009e61873" providerId="AD" clId="Web-{DB5CB645-1AED-2054-6D9F-977378E488AE}"/>
    <pc:docChg chg="modSld">
      <pc:chgData name="Simon Thomas" userId="S::sthomas@ryeprimary.co.uk::e23b8174-f099-4fd3-80aa-8b8009e61873" providerId="AD" clId="Web-{DB5CB645-1AED-2054-6D9F-977378E488AE}" dt="2020-11-15T18:01:06.078" v="0" actId="1076"/>
      <pc:docMkLst>
        <pc:docMk/>
      </pc:docMkLst>
      <pc:sldChg chg="modSp">
        <pc:chgData name="Simon Thomas" userId="S::sthomas@ryeprimary.co.uk::e23b8174-f099-4fd3-80aa-8b8009e61873" providerId="AD" clId="Web-{DB5CB645-1AED-2054-6D9F-977378E488AE}" dt="2020-11-15T18:01:06.078" v="0" actId="1076"/>
        <pc:sldMkLst>
          <pc:docMk/>
          <pc:sldMk cId="504333313" sldId="264"/>
        </pc:sldMkLst>
        <pc:spChg chg="mod">
          <ac:chgData name="Simon Thomas" userId="S::sthomas@ryeprimary.co.uk::e23b8174-f099-4fd3-80aa-8b8009e61873" providerId="AD" clId="Web-{DB5CB645-1AED-2054-6D9F-977378E488AE}" dt="2020-11-15T18:01:06.078" v="0" actId="1076"/>
          <ac:spMkLst>
            <pc:docMk/>
            <pc:sldMk cId="504333313" sldId="264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6E3C0F-549C-4D97-9ECE-FBF629356FB1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C2FCA7-3DE6-4AD3-81E3-AB3D0F6388C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meo.com/2525376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>
                <a:latin typeface="XCCW Joined 1a" panose="03050602040000000000" pitchFamily="66" charset="0"/>
              </a:rPr>
              <a:t>Monday 16</a:t>
            </a:r>
            <a:r>
              <a:rPr lang="en-GB" sz="3200" baseline="30000">
                <a:latin typeface="XCCW Joined 1a" panose="03050602040000000000" pitchFamily="66" charset="0"/>
              </a:rPr>
              <a:t>th</a:t>
            </a:r>
            <a:r>
              <a:rPr lang="en-GB" sz="3200">
                <a:latin typeface="XCCW Joined 1a" panose="03050602040000000000" pitchFamily="66" charset="0"/>
              </a:rPr>
              <a:t> November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752" y="3573016"/>
            <a:ext cx="7772400" cy="1475116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LI: can I plan my writing by drawing on reading (Y6 and research) where necessary?­­­­­ </a:t>
            </a:r>
          </a:p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700-000051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1224136" cy="12241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77054"/>
            <a:ext cx="1008112" cy="9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13940" r="24619" b="26408"/>
          <a:stretch/>
        </p:blipFill>
        <p:spPr bwMode="auto">
          <a:xfrm>
            <a:off x="6300192" y="5264628"/>
            <a:ext cx="936104" cy="847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95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r>
              <a:rPr lang="en-GB">
                <a:latin typeface="XCCW Joined 1a" panose="03050602040000000000" pitchFamily="66" charset="0"/>
              </a:rPr>
              <a:t>      </a:t>
            </a:r>
            <a:r>
              <a:rPr lang="en-GB" b="1" u="sng">
                <a:latin typeface="XCCW Joined 1a" panose="03050602040000000000" pitchFamily="66" charset="0"/>
              </a:rPr>
              <a:t>Your turn!</a:t>
            </a:r>
          </a:p>
          <a:p>
            <a:r>
              <a:rPr lang="en-GB">
                <a:latin typeface="XCCW Joined 1a" panose="03050602040000000000" pitchFamily="66" charset="0"/>
              </a:rPr>
              <a:t>Write a sentence about Jim thinking back to happier times in his life.</a:t>
            </a:r>
          </a:p>
          <a:p>
            <a:r>
              <a:rPr lang="en-GB">
                <a:latin typeface="XCCW Joined 1a" panose="03050602040000000000" pitchFamily="66" charset="0"/>
              </a:rPr>
              <a:t>Compare this to his life now.</a:t>
            </a:r>
          </a:p>
          <a:p>
            <a:r>
              <a:rPr lang="en-GB">
                <a:latin typeface="XCCW Joined 1a" panose="03050602040000000000" pitchFamily="66" charset="0"/>
              </a:rPr>
              <a:t>Challenge- deepen the moment.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0112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71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99" y="4869160"/>
            <a:ext cx="8183880" cy="676656"/>
          </a:xfrm>
        </p:spPr>
        <p:txBody>
          <a:bodyPr>
            <a:normAutofit fontScale="90000"/>
          </a:bodyPr>
          <a:lstStyle/>
          <a:p>
            <a:br>
              <a:rPr lang="en-GB">
                <a:latin typeface="XCCW Joined 1a" panose="03050602040000000000" pitchFamily="66" charset="0"/>
              </a:rPr>
            </a:br>
            <a:br>
              <a:rPr lang="en-GB">
                <a:latin typeface="XCCW Joined 1a" panose="03050602040000000000" pitchFamily="66" charset="0"/>
              </a:rPr>
            </a:br>
            <a:br>
              <a:rPr lang="en-GB" sz="2700">
                <a:latin typeface="XCCW Joined 1a" panose="03050602040000000000" pitchFamily="66" charset="0"/>
              </a:rPr>
            </a:br>
            <a:endParaRPr lang="en-GB" sz="27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2800" err="1">
                <a:latin typeface="XCCW Joined 1a" panose="03050602040000000000" pitchFamily="66" charset="0"/>
              </a:rPr>
              <a:t>Chot</a:t>
            </a:r>
            <a:r>
              <a:rPr lang="en-GB" sz="2800">
                <a:latin typeface="XCCW Joined 1a" panose="03050602040000000000" pitchFamily="66" charset="0"/>
              </a:rPr>
              <a:t> what Jim might be thinking as he beats his drum.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239" y="836712"/>
            <a:ext cx="79208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>
              <a:latin typeface="XCCW Joined 1a" panose="03050602040000000000" pitchFamily="66" charset="0"/>
            </a:endParaRPr>
          </a:p>
          <a:p>
            <a:r>
              <a:rPr lang="en-GB" sz="3200">
                <a:latin typeface="XCCW Joined 1a" panose="03050602040000000000" pitchFamily="66" charset="0"/>
              </a:rPr>
              <a:t>Lens 3: Repetition</a:t>
            </a:r>
            <a:r>
              <a:rPr lang="en-GB" sz="2800">
                <a:latin typeface="XCCW Joined 1a" panose="03050602040000000000" pitchFamily="66" charset="0"/>
              </a:rPr>
              <a:t>.</a:t>
            </a:r>
          </a:p>
          <a:p>
            <a:r>
              <a:rPr lang="en-GB" sz="2400">
                <a:latin typeface="XCCW Joined 1a" panose="03050602040000000000" pitchFamily="66" charset="0"/>
              </a:rPr>
              <a:t>Jim and the workhouse boys are given a drum to ‘beat out their frustrations and anger’.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39" y="2600993"/>
            <a:ext cx="2520280" cy="298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9382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86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XCCW Joined 1a" panose="03050602040000000000" pitchFamily="66" charset="0"/>
              </a:rPr>
              <a:t>Using repetition, share write a sentence together describing what Jim is thinking and feeling.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XCCW Joined 1a" panose="03050602040000000000" pitchFamily="66" charset="0"/>
              </a:rPr>
              <a:t>I want to go home. Bang </a:t>
            </a:r>
            <a:r>
              <a:rPr lang="en-GB" err="1">
                <a:latin typeface="XCCW Joined 1a" panose="03050602040000000000" pitchFamily="66" charset="0"/>
              </a:rPr>
              <a:t>bang</a:t>
            </a:r>
            <a:r>
              <a:rPr lang="en-GB">
                <a:latin typeface="XCCW Joined 1a" panose="03050602040000000000" pitchFamily="66" charset="0"/>
              </a:rPr>
              <a:t> </a:t>
            </a:r>
            <a:r>
              <a:rPr lang="en-GB" err="1">
                <a:latin typeface="XCCW Joined 1a" panose="03050602040000000000" pitchFamily="66" charset="0"/>
              </a:rPr>
              <a:t>bang</a:t>
            </a:r>
            <a:r>
              <a:rPr lang="en-GB">
                <a:latin typeface="XCCW Joined 1a" panose="03050602040000000000" pitchFamily="66" charset="0"/>
              </a:rPr>
              <a:t>. I hate it here. Bang </a:t>
            </a:r>
            <a:r>
              <a:rPr lang="en-GB" err="1">
                <a:latin typeface="XCCW Joined 1a" panose="03050602040000000000" pitchFamily="66" charset="0"/>
              </a:rPr>
              <a:t>bang</a:t>
            </a:r>
            <a:r>
              <a:rPr lang="en-GB">
                <a:latin typeface="XCCW Joined 1a" panose="03050602040000000000" pitchFamily="66" charset="0"/>
              </a:rPr>
              <a:t> </a:t>
            </a:r>
            <a:r>
              <a:rPr lang="en-GB" err="1">
                <a:latin typeface="XCCW Joined 1a" panose="03050602040000000000" pitchFamily="66" charset="0"/>
              </a:rPr>
              <a:t>bang</a:t>
            </a:r>
            <a:r>
              <a:rPr lang="en-GB">
                <a:latin typeface="XCCW Joined 1a" panose="03050602040000000000" pitchFamily="66" charset="0"/>
              </a:rPr>
              <a:t>. I want to run away. Bang </a:t>
            </a:r>
            <a:r>
              <a:rPr lang="en-GB" err="1">
                <a:latin typeface="XCCW Joined 1a" panose="03050602040000000000" pitchFamily="66" charset="0"/>
              </a:rPr>
              <a:t>bang</a:t>
            </a:r>
            <a:r>
              <a:rPr lang="en-GB">
                <a:latin typeface="XCCW Joined 1a" panose="03050602040000000000" pitchFamily="66" charset="0"/>
              </a:rPr>
              <a:t> </a:t>
            </a:r>
            <a:r>
              <a:rPr lang="en-GB" err="1">
                <a:latin typeface="XCCW Joined 1a" panose="03050602040000000000" pitchFamily="66" charset="0"/>
              </a:rPr>
              <a:t>bang</a:t>
            </a:r>
            <a:r>
              <a:rPr lang="en-GB">
                <a:latin typeface="XCCW Joined 1a" panose="03050602040000000000" pitchFamily="66" charset="0"/>
              </a:rPr>
              <a:t>. I don’t belong here. Bang </a:t>
            </a:r>
            <a:r>
              <a:rPr lang="en-GB" err="1">
                <a:latin typeface="XCCW Joined 1a" panose="03050602040000000000" pitchFamily="66" charset="0"/>
              </a:rPr>
              <a:t>bang</a:t>
            </a:r>
            <a:r>
              <a:rPr lang="en-GB">
                <a:latin typeface="XCCW Joined 1a" panose="03050602040000000000" pitchFamily="66" charset="0"/>
              </a:rPr>
              <a:t> </a:t>
            </a:r>
            <a:r>
              <a:rPr lang="en-GB" err="1">
                <a:latin typeface="XCCW Joined 1a" panose="03050602040000000000" pitchFamily="66" charset="0"/>
              </a:rPr>
              <a:t>bang</a:t>
            </a:r>
            <a:r>
              <a:rPr lang="en-GB">
                <a:latin typeface="XCCW Joined 1a" panose="03050602040000000000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548680"/>
            <a:ext cx="741682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04" y="5445224"/>
            <a:ext cx="9382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08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r>
              <a:rPr lang="en-GB">
                <a:latin typeface="XCCW Joined 1a" panose="03050602040000000000" pitchFamily="66" charset="0"/>
              </a:rPr>
              <a:t>      </a:t>
            </a:r>
            <a:r>
              <a:rPr lang="en-GB" b="1" u="sng">
                <a:latin typeface="XCCW Joined 1a" panose="03050602040000000000" pitchFamily="66" charset="0"/>
              </a:rPr>
              <a:t>Your turn!</a:t>
            </a:r>
          </a:p>
          <a:p>
            <a:r>
              <a:rPr lang="en-GB">
                <a:latin typeface="XCCW Joined 1a" panose="03050602040000000000" pitchFamily="66" charset="0"/>
              </a:rPr>
              <a:t>Write a sentence using repetition for effect about What Jim is thinking as he beats his drum.</a:t>
            </a:r>
          </a:p>
          <a:p>
            <a:r>
              <a:rPr lang="en-GB">
                <a:latin typeface="XCCW Joined 1a" panose="03050602040000000000" pitchFamily="66" charset="0"/>
              </a:rPr>
              <a:t>Challenge- deepen the moment.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382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35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XCCW Joined 1a" panose="03050602040000000000" pitchFamily="66" charset="0"/>
              </a:rPr>
              <a:t>   Watch the video, listening to the sounds of the schoolroom.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https://vimeo.com/252537630</a:t>
            </a:r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700-000051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9" y="5013176"/>
            <a:ext cx="1224136" cy="1224136"/>
          </a:xfrm>
          <a:prstGeom prst="rect">
            <a:avLst/>
          </a:prstGeom>
        </p:spPr>
      </p:pic>
      <p:pic>
        <p:nvPicPr>
          <p:cNvPr id="6" name="Picture 2" descr="C:\Users\tbanks\Downloads\DD4M1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01" y="1556792"/>
            <a:ext cx="310350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7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XCCW Joined 1a" panose="03050602040000000000" pitchFamily="66" charset="0"/>
              </a:rPr>
              <a:t>Read Chapter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842864"/>
          </a:xfrm>
        </p:spPr>
        <p:txBody>
          <a:bodyPr>
            <a:normAutofit/>
          </a:bodyPr>
          <a:lstStyle/>
          <a:p>
            <a:r>
              <a:rPr lang="en-GB">
                <a:latin typeface="XCCW Joined 1a" panose="03050602040000000000" pitchFamily="66" charset="0"/>
              </a:rPr>
              <a:t>What is the same as school today?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XCCW Joined 1a" panose="03050602040000000000" pitchFamily="66" charset="0"/>
              </a:rPr>
              <a:t>What is different?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27984" y="404664"/>
            <a:ext cx="83438" cy="5632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2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XCCW Joined 1a" panose="03050602040000000000" pitchFamily="66" charset="0"/>
              </a:rPr>
              <a:t>Lens 1: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err="1">
                <a:latin typeface="XCCW Joined 1a" panose="03050602040000000000" pitchFamily="66" charset="0"/>
              </a:rPr>
              <a:t>Chotting</a:t>
            </a:r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err="1">
                <a:latin typeface="XCCW Joined 1a" panose="03050602040000000000" pitchFamily="66" charset="0"/>
              </a:rPr>
              <a:t>Chot</a:t>
            </a:r>
            <a:r>
              <a:rPr lang="en-GB">
                <a:latin typeface="XCCW Joined 1a" panose="03050602040000000000" pitchFamily="66" charset="0"/>
              </a:rPr>
              <a:t> down what Jim could hear.</a:t>
            </a:r>
          </a:p>
          <a:p>
            <a:r>
              <a:rPr lang="en-GB">
                <a:latin typeface="XCCW Joined 1a" panose="03050602040000000000" pitchFamily="66" charset="0"/>
              </a:rPr>
              <a:t>Use adjectives.</a:t>
            </a:r>
          </a:p>
          <a:p>
            <a:r>
              <a:rPr lang="en-GB">
                <a:latin typeface="XCCW Joined 1a" panose="03050602040000000000" pitchFamily="66" charset="0"/>
              </a:rPr>
              <a:t>Extend them into phrases.</a:t>
            </a:r>
          </a:p>
          <a:p>
            <a:r>
              <a:rPr lang="en-GB">
                <a:latin typeface="XCCW Joined 1a" panose="03050602040000000000" pitchFamily="66" charset="0"/>
              </a:rPr>
              <a:t>The </a:t>
            </a:r>
            <a:r>
              <a:rPr lang="en-GB" b="1" u="sng">
                <a:latin typeface="XCCW Joined 1a" panose="03050602040000000000" pitchFamily="66" charset="0"/>
              </a:rPr>
              <a:t>scraping</a:t>
            </a:r>
            <a:r>
              <a:rPr lang="en-GB">
                <a:latin typeface="XCCW Joined 1a" panose="03050602040000000000" pitchFamily="66" charset="0"/>
              </a:rPr>
              <a:t> of the chairs across the hard, wooden floor.</a:t>
            </a:r>
          </a:p>
          <a:p>
            <a:endParaRPr lang="en-GB">
              <a:latin typeface="XCCW Joined 1a" panose="03050602040000000000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71" y="1643944"/>
            <a:ext cx="3103133" cy="30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00000-0008-0000-0700-000051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6557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5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XCCW Joined 1a" panose="03050602040000000000" pitchFamily="66" charset="0"/>
              </a:rPr>
              <a:t>Share write a sentence to describe what Jim could hear.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82880" tIns="91440" rIns="91440" bIns="45720" anchor="t">
            <a:normAutofit/>
          </a:bodyPr>
          <a:lstStyle/>
          <a:p>
            <a:pPr marL="264795" indent="-264795"/>
            <a:r>
              <a:rPr lang="en-GB">
                <a:latin typeface="XCCW Joined 1a"/>
              </a:rPr>
              <a:t>Writing in heavy silence, the chalk scraped and </a:t>
            </a:r>
            <a:r>
              <a:rPr lang="en-GB" err="1">
                <a:latin typeface="XCCW Joined 1a"/>
              </a:rPr>
              <a:t>scritched</a:t>
            </a:r>
            <a:r>
              <a:rPr lang="en-GB">
                <a:latin typeface="XCCW Joined 1a"/>
              </a:rPr>
              <a:t> across the chalk boards like scratching fingernails, as the clock ticked the minutes away ominously.</a:t>
            </a:r>
            <a:endParaRPr lang="en-US">
              <a:latin typeface="XCCW Joined 1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7112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95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99" y="4869160"/>
            <a:ext cx="8183880" cy="676656"/>
          </a:xfrm>
        </p:spPr>
        <p:txBody>
          <a:bodyPr>
            <a:normAutofit fontScale="90000"/>
          </a:bodyPr>
          <a:lstStyle/>
          <a:p>
            <a:br>
              <a:rPr lang="en-GB">
                <a:latin typeface="XCCW Joined 1a" panose="03050602040000000000" pitchFamily="66" charset="0"/>
              </a:rPr>
            </a:br>
            <a:br>
              <a:rPr lang="en-GB">
                <a:latin typeface="XCCW Joined 1a" panose="03050602040000000000" pitchFamily="66" charset="0"/>
              </a:rPr>
            </a:br>
            <a:br>
              <a:rPr lang="en-GB">
                <a:latin typeface="XCCW Joined 1a" panose="03050602040000000000" pitchFamily="66" charset="0"/>
              </a:rPr>
            </a:br>
            <a:r>
              <a:rPr lang="en-GB">
                <a:latin typeface="XCCW Joined 1a" panose="03050602040000000000" pitchFamily="66" charset="0"/>
              </a:rPr>
              <a:t>      </a:t>
            </a:r>
            <a:r>
              <a:rPr lang="en-GB" b="1" u="sng">
                <a:solidFill>
                  <a:schemeClr val="tx1"/>
                </a:solidFill>
                <a:latin typeface="XCCW Joined 1a" panose="03050602040000000000" pitchFamily="66" charset="0"/>
              </a:rPr>
              <a:t>Your turn</a:t>
            </a:r>
            <a:br>
              <a:rPr lang="en-GB" b="1" u="sng">
                <a:solidFill>
                  <a:schemeClr val="tx1"/>
                </a:solidFill>
                <a:latin typeface="XCCW Joined 1a" panose="03050602040000000000" pitchFamily="66" charset="0"/>
              </a:rPr>
            </a:br>
            <a:br>
              <a:rPr lang="en-GB">
                <a:latin typeface="XCCW Joined 1a" panose="03050602040000000000" pitchFamily="66" charset="0"/>
              </a:rPr>
            </a:br>
            <a:br>
              <a:rPr lang="en-GB">
                <a:latin typeface="XCCW Joined 1a" panose="03050602040000000000" pitchFamily="66" charset="0"/>
              </a:rPr>
            </a:br>
            <a:br>
              <a:rPr lang="en-GB">
                <a:latin typeface="XCCW Joined 1a" panose="03050602040000000000" pitchFamily="66" charset="0"/>
              </a:rPr>
            </a:br>
            <a:br>
              <a:rPr lang="en-GB">
                <a:latin typeface="XCCW Joined 1a" panose="03050602040000000000" pitchFamily="66" charset="0"/>
              </a:rPr>
            </a:br>
            <a:br>
              <a:rPr lang="en-GB">
                <a:latin typeface="XCCW Joined 1a" panose="03050602040000000000" pitchFamily="66" charset="0"/>
              </a:rPr>
            </a:br>
            <a:r>
              <a:rPr lang="en-GB">
                <a:latin typeface="XCCW Joined 1a" panose="03050602040000000000" pitchFamily="66" charset="0"/>
              </a:rPr>
              <a:t>Challenge: </a:t>
            </a:r>
            <a:br>
              <a:rPr lang="en-GB">
                <a:latin typeface="XCCW Joined 1a" panose="03050602040000000000" pitchFamily="66" charset="0"/>
              </a:rPr>
            </a:br>
            <a:r>
              <a:rPr lang="en-GB">
                <a:latin typeface="XCCW Joined 1a" panose="03050602040000000000" pitchFamily="66" charset="0"/>
              </a:rPr>
              <a:t>Deepen </a:t>
            </a:r>
            <a:br>
              <a:rPr lang="en-GB">
                <a:latin typeface="XCCW Joined 1a" panose="03050602040000000000" pitchFamily="66" charset="0"/>
              </a:rPr>
            </a:br>
            <a:r>
              <a:rPr lang="en-GB">
                <a:latin typeface="XCCW Joined 1a" panose="03050602040000000000" pitchFamily="66" charset="0"/>
              </a:rPr>
              <a:t>the moment.</a:t>
            </a:r>
            <a:br>
              <a:rPr lang="en-GB">
                <a:latin typeface="XCCW Joined 1a" panose="03050602040000000000" pitchFamily="66" charset="0"/>
              </a:rPr>
            </a:b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84239" y="836712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>
              <a:latin typeface="XCCW Joined 1a" panose="03050602040000000000" pitchFamily="66" charset="0"/>
            </a:endParaRPr>
          </a:p>
          <a:p>
            <a:r>
              <a:rPr lang="en-GB" sz="3200">
                <a:latin typeface="XCCW Joined 1a" panose="03050602040000000000" pitchFamily="66" charset="0"/>
              </a:rPr>
              <a:t>Write a sentence to describe what Jim could hear inside of the schoolroom </a:t>
            </a:r>
          </a:p>
          <a:p>
            <a:r>
              <a:rPr lang="en-GB" sz="3200">
                <a:latin typeface="XCCW Joined 1a" panose="03050602040000000000" pitchFamily="66" charset="0"/>
              </a:rPr>
              <a:t>using </a:t>
            </a:r>
          </a:p>
          <a:p>
            <a:r>
              <a:rPr lang="en-GB" sz="3200">
                <a:latin typeface="XCCW Joined 1a" panose="03050602040000000000" pitchFamily="66" charset="0"/>
              </a:rPr>
              <a:t>adjectives</a:t>
            </a:r>
            <a:r>
              <a:rPr lang="en-GB"/>
              <a:t>.</a:t>
            </a:r>
          </a:p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700-000051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1" y="224644"/>
            <a:ext cx="1224136" cy="122413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716016" cy="292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25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99" y="4869160"/>
            <a:ext cx="8183880" cy="676656"/>
          </a:xfrm>
        </p:spPr>
        <p:txBody>
          <a:bodyPr>
            <a:normAutofit fontScale="90000"/>
          </a:bodyPr>
          <a:lstStyle/>
          <a:p>
            <a:br>
              <a:rPr lang="en-GB">
                <a:latin typeface="XCCW Joined 1a" panose="03050602040000000000" pitchFamily="66" charset="0"/>
              </a:rPr>
            </a:br>
            <a:br>
              <a:rPr lang="en-GB">
                <a:latin typeface="XCCW Joined 1a" panose="03050602040000000000" pitchFamily="66" charset="0"/>
              </a:rPr>
            </a:br>
            <a:br>
              <a:rPr lang="en-GB" sz="2700">
                <a:latin typeface="XCCW Joined 1a" panose="03050602040000000000" pitchFamily="66" charset="0"/>
              </a:rPr>
            </a:br>
            <a:endParaRPr lang="en-GB" sz="27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84239" y="836712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>
              <a:latin typeface="XCCW Joined 1a" panose="03050602040000000000" pitchFamily="66" charset="0"/>
            </a:endParaRPr>
          </a:p>
          <a:p>
            <a:r>
              <a:rPr lang="en-GB" sz="3200">
                <a:latin typeface="XCCW Joined 1a" panose="03050602040000000000" pitchFamily="66" charset="0"/>
              </a:rPr>
              <a:t>Lens 2: </a:t>
            </a:r>
            <a:r>
              <a:rPr lang="en-GB" sz="2800">
                <a:latin typeface="XCCW Joined 1a" panose="03050602040000000000" pitchFamily="66" charset="0"/>
              </a:rPr>
              <a:t>Past and Present tense.</a:t>
            </a:r>
          </a:p>
          <a:p>
            <a:r>
              <a:rPr lang="en-GB" sz="2800">
                <a:latin typeface="XCCW Joined 1a" panose="03050602040000000000" pitchFamily="66" charset="0"/>
              </a:rPr>
              <a:t>Jim thinks back to his life with Ma, Pa and his sisters in the cottage in the country. </a:t>
            </a:r>
          </a:p>
          <a:p>
            <a:endParaRPr lang="en-GB" sz="28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0" y="385862"/>
            <a:ext cx="10112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61" y="3140968"/>
            <a:ext cx="4340225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18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4392488" cy="4842864"/>
          </a:xfrm>
        </p:spPr>
        <p:txBody>
          <a:bodyPr>
            <a:normAutofit/>
          </a:bodyPr>
          <a:lstStyle/>
          <a:p>
            <a:r>
              <a:rPr lang="en-GB" sz="1800" b="1" u="sng" err="1">
                <a:latin typeface="XCCW Joined 1a" panose="03050602040000000000" pitchFamily="66" charset="0"/>
              </a:rPr>
              <a:t>Chot</a:t>
            </a:r>
            <a:r>
              <a:rPr lang="en-GB" sz="1800" b="1" u="sng">
                <a:latin typeface="XCCW Joined 1a" panose="03050602040000000000" pitchFamily="66" charset="0"/>
              </a:rPr>
              <a:t> down what Jim might be thinking about his life in the countryside.</a:t>
            </a:r>
          </a:p>
          <a:p>
            <a:endParaRPr lang="en-GB" sz="1800">
              <a:latin typeface="XCCW Joined 1a" panose="03050602040000000000" pitchFamily="66" charset="0"/>
            </a:endParaRPr>
          </a:p>
          <a:p>
            <a:r>
              <a:rPr lang="en-GB" sz="1800">
                <a:latin typeface="XCCW Joined 1a" panose="03050602040000000000" pitchFamily="66" charset="0"/>
              </a:rPr>
              <a:t>He was happy when he played with his sisters.</a:t>
            </a:r>
          </a:p>
          <a:p>
            <a:r>
              <a:rPr lang="en-GB" sz="1800">
                <a:latin typeface="XCCW Joined 1a" panose="03050602040000000000" pitchFamily="66" charset="0"/>
              </a:rPr>
              <a:t>They all worked hard on the farm.</a:t>
            </a:r>
          </a:p>
          <a:p>
            <a:r>
              <a:rPr lang="en-GB" sz="1800">
                <a:latin typeface="XCCW Joined 1a" panose="03050602040000000000" pitchFamily="66" charset="0"/>
              </a:rPr>
              <a:t>He loved shoulder carries on his Pa’s, broad shoulders.</a:t>
            </a:r>
          </a:p>
          <a:p>
            <a:pPr marL="0" indent="0">
              <a:buNone/>
            </a:pPr>
            <a:endParaRPr lang="en-GB" sz="1800">
              <a:latin typeface="XCCW Joined 1a" panose="03050602040000000000" pitchFamily="66" charset="0"/>
            </a:endParaRPr>
          </a:p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err="1">
                <a:latin typeface="XCCW Joined 1a" panose="03050602040000000000" pitchFamily="66" charset="0"/>
              </a:rPr>
              <a:t>Chot</a:t>
            </a:r>
            <a:r>
              <a:rPr lang="en-GB" sz="1800" b="1" u="sng">
                <a:latin typeface="XCCW Joined 1a" panose="03050602040000000000" pitchFamily="66" charset="0"/>
              </a:rPr>
              <a:t> down what he might think about his life now.</a:t>
            </a:r>
          </a:p>
          <a:p>
            <a:pPr marL="0" indent="0">
              <a:buNone/>
            </a:pPr>
            <a:endParaRPr lang="en-GB" sz="1800" b="1" u="sng">
              <a:latin typeface="XCCW Joined 1a" panose="03050602040000000000" pitchFamily="66" charset="0"/>
            </a:endParaRPr>
          </a:p>
          <a:p>
            <a:r>
              <a:rPr lang="en-GB" sz="1800">
                <a:latin typeface="XCCW Joined 1a" panose="03050602040000000000" pitchFamily="66" charset="0"/>
              </a:rPr>
              <a:t>He feels lonely and isolated </a:t>
            </a:r>
          </a:p>
          <a:p>
            <a:r>
              <a:rPr lang="en-GB" sz="1800">
                <a:latin typeface="XCCW Joined 1a" panose="03050602040000000000" pitchFamily="66" charset="0"/>
              </a:rPr>
              <a:t>He is miserable and unhappy.</a:t>
            </a:r>
          </a:p>
          <a:p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4716016" y="476672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6" y="5210398"/>
            <a:ext cx="10112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46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XCCW Joined 1a" panose="03050602040000000000" pitchFamily="66" charset="0"/>
              </a:rPr>
              <a:t>Share write a sentence together to describe Jim thinking back to his life in the countryside and compare it to his life now.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XCCW Joined 1a" panose="03050602040000000000" pitchFamily="66" charset="0"/>
              </a:rPr>
              <a:t>Gazing out of the window, his thoughts drifted back to a happier time in his life, a time when he had laughed, played and run freely across the open fields. He had never felt as alone and afraid as he did now.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14" y="5373216"/>
            <a:ext cx="10112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33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Application>Microsoft Office PowerPoint</Application>
  <PresentationFormat>On-screen Show (4:3)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Monday 16th November 2020</vt:lpstr>
      <vt:lpstr>   Watch the video, listening to the sounds of the schoolroom.</vt:lpstr>
      <vt:lpstr>Read Chapter 6</vt:lpstr>
      <vt:lpstr>Lens 1: </vt:lpstr>
      <vt:lpstr>Share write a sentence to describe what Jim could hear.</vt:lpstr>
      <vt:lpstr>         Your turn      Challenge:  Deepen  the moment. </vt:lpstr>
      <vt:lpstr>   </vt:lpstr>
      <vt:lpstr>PowerPoint Presentation</vt:lpstr>
      <vt:lpstr>Share write a sentence together to describe Jim thinking back to his life in the countryside and compare it to his life now.</vt:lpstr>
      <vt:lpstr>PowerPoint Presentation</vt:lpstr>
      <vt:lpstr>   </vt:lpstr>
      <vt:lpstr>Using repetition, share write a sentence together describing what Jim is thinking and feeling. </vt:lpstr>
      <vt:lpstr>PowerPoint Presentation</vt:lpstr>
    </vt:vector>
  </TitlesOfParts>
  <Company>East Sussex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9th November 2020</dc:title>
  <dc:creator>User</dc:creator>
  <cp:revision>1</cp:revision>
  <dcterms:created xsi:type="dcterms:W3CDTF">2020-11-07T12:24:48Z</dcterms:created>
  <dcterms:modified xsi:type="dcterms:W3CDTF">2020-11-16T12:35:16Z</dcterms:modified>
</cp:coreProperties>
</file>