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58" r:id="rId5"/>
    <p:sldId id="264" r:id="rId6"/>
    <p:sldId id="265" r:id="rId7"/>
    <p:sldId id="303" r:id="rId8"/>
    <p:sldId id="304" r:id="rId9"/>
    <p:sldId id="30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FEE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B888A-E85F-4CEB-9915-06E6A6E9A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4FC8A-D257-4BBD-AA24-DC8AD54BC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7C88C-B5BD-4D98-81F0-923953E78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CAC4-07DA-4688-8337-331071119379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BF168-D3A3-492F-962C-BDCD03DFB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40AB2-E78B-487C-82FB-5B116D42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A8-11F5-4803-AEB7-C5B9D0331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30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E7AFA-C7A4-4C23-838E-88F8AC5CC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8928B-70ED-441F-81B6-BA41DB605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2BCD0-EBDF-4810-9A3E-014802D7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CAC4-07DA-4688-8337-331071119379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DCBB1-DB80-4B5B-A66A-967E921CE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27DE4-1793-4CDB-A594-B1CEB84C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A8-11F5-4803-AEB7-C5B9D0331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34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9908D2-BEBF-45AE-8933-AA95B1D16F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DD7B44-2AA0-45B6-B5D6-057BC8E1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64C55-32CC-45F6-9096-03AB7304D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CAC4-07DA-4688-8337-331071119379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C6B8C-8B95-4A48-96FD-5A77D47C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38B75-3328-46B1-B304-AAA2E126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A8-11F5-4803-AEB7-C5B9D0331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704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A3E6ADDA-5FEA-4A4F-99C0-F44E9886FFE1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162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A3E6ADDA-5FEA-4A4F-99C0-F44E9886FFE1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565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A3E6ADDA-5FEA-4A4F-99C0-F44E9886FFE1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27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A63B-948F-44B0-A974-B4F8BAB2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D33CB-B220-4BD4-97A0-5349131F4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08974-DEBF-408E-AED2-B2EC9395A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CAC4-07DA-4688-8337-331071119379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08C14-03B7-4AEF-A787-2A56FBBC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A24AC-7F89-479C-B60D-8A4374BF9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A8-11F5-4803-AEB7-C5B9D0331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1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EB101-CD1D-4855-B5A3-05B48201A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42F98-68C0-4F69-BE1C-599550BAC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3B169-79B0-4C8B-B214-B7E4B61A1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CAC4-07DA-4688-8337-331071119379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A07C7-9867-44E9-B007-64661E86C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767D0-76C2-49A8-8346-7CA25B29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A8-11F5-4803-AEB7-C5B9D0331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04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F6E72-187E-4DC1-9A4A-076707FA6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1F779-7A64-46B1-AD2E-F4C374B1A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6D430-DC9F-4D7F-BE83-B233908D6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8815D-B28C-4954-B590-40B668474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CAC4-07DA-4688-8337-331071119379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224F4-EC1F-4A7B-8520-15180C3B8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B2240-F9F5-4B8C-A0B2-FE9EF5625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A8-11F5-4803-AEB7-C5B9D0331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57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FED4-3DCA-45A7-8347-DA171B22D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A4E71-8168-434D-B3DC-FB56AB657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D84C2-90DE-439A-8581-B9B2932FF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2B6B1-6AFC-4C49-AAB7-A4C69EC5C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35ACFB-398F-4F8B-B725-3DBB77195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34668D-C841-4162-8743-1BC42A281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CAC4-07DA-4688-8337-331071119379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FBD412-3170-41BF-89FE-D60387F3D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E5045A-7FF9-443B-912B-B601E5CF6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A8-11F5-4803-AEB7-C5B9D0331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29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2D1D3-9A20-423A-BB2F-AC3BBCCD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A9E12-CB85-48EA-A090-A6C223AE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CAC4-07DA-4688-8337-331071119379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B41B3-401C-471D-B6A5-8F998E599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B99A6F-9861-4F0A-95B1-92F57A02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A8-11F5-4803-AEB7-C5B9D0331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69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0CAE3A-F324-4061-8E5F-E664A1F45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CAC4-07DA-4688-8337-331071119379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76CD1-AB53-417C-BE5F-58E19CD71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00D2B-556A-4E8B-9178-9C481E44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A8-11F5-4803-AEB7-C5B9D0331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51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9121B-EF60-42DE-A058-D8473E6D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1A35A-56FC-42D0-88CF-9163B906D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62845E-B1C8-4D5F-9BED-5286B6135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D5E4C-F9A2-4A47-99B5-49D41FD8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CAC4-07DA-4688-8337-331071119379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5651A-46D5-4DD0-B969-86AAA0A09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2A290-6A14-42C1-BAFD-EA8148311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A8-11F5-4803-AEB7-C5B9D0331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4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0501A-313A-4644-BAEF-8BC1D52C9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2E08D7-815A-40EB-B902-00AA8F7C5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A7A3D-7221-44E8-84A7-A52CD1B53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62127-CE76-4CF9-90FB-82DF78FFE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CAC4-07DA-4688-8337-331071119379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1513B-29F5-485B-B97A-B84B2E8CC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91EB6-B0D1-4F53-97C9-7B9575ED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A8-11F5-4803-AEB7-C5B9D0331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96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FE3F64-9C0D-4FFC-86DC-2C7EFCCA0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185F5-FC79-4798-96AE-960AAA8CC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BF87E-4963-4583-B276-C4AEF99EC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DCAC4-07DA-4688-8337-331071119379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9E909-675F-4D73-8AE5-54D6F3D10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64C89-563C-4DDC-B5A3-3D5763048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A42A8-11F5-4803-AEB7-C5B9D0331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02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topics/z8mxrwx/articles/z9hjwx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D0472-34AA-4D17-85FA-F476F4E5F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4740" y="1590674"/>
            <a:ext cx="9144000" cy="1116013"/>
          </a:xfrm>
        </p:spPr>
        <p:txBody>
          <a:bodyPr/>
          <a:lstStyle/>
          <a:p>
            <a:pPr algn="l"/>
            <a:r>
              <a:rPr lang="en-GB" u="sng" dirty="0">
                <a:latin typeface="Sassoon Infant Std"/>
              </a:rPr>
              <a:t>Monday 7</a:t>
            </a:r>
            <a:r>
              <a:rPr lang="en-GB" u="sng" baseline="30000" dirty="0">
                <a:latin typeface="Sassoon Infant Std"/>
              </a:rPr>
              <a:t>th</a:t>
            </a:r>
            <a:r>
              <a:rPr lang="en-GB" u="sng" dirty="0">
                <a:latin typeface="Sassoon Infant Std"/>
              </a:rPr>
              <a:t> December</a:t>
            </a:r>
            <a:endParaRPr lang="en-GB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0D15D-7397-433E-965E-DD5BCD804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28368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LI: I can understand the meaning of </a:t>
            </a:r>
            <a:r>
              <a:rPr lang="en-GB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prefixes</a:t>
            </a:r>
            <a:r>
              <a:rPr lang="en-GB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en-GB" sz="4000" u="sng" dirty="0">
              <a:latin typeface="Sassoon Infant Std"/>
            </a:endParaRPr>
          </a:p>
          <a:p>
            <a:r>
              <a:rPr lang="en-GB" sz="4000" dirty="0">
                <a:solidFill>
                  <a:srgbClr val="7030A0"/>
                </a:solidFill>
                <a:latin typeface="Sassoon Infant Std"/>
              </a:rPr>
              <a:t>*back of English books*</a:t>
            </a:r>
          </a:p>
          <a:p>
            <a:endParaRPr lang="en-GB" sz="4000" dirty="0">
              <a:solidFill>
                <a:srgbClr val="7030A0"/>
              </a:solidFill>
              <a:latin typeface="Sassoon Infant Std"/>
            </a:endParaRPr>
          </a:p>
          <a:p>
            <a:r>
              <a:rPr lang="en-GB" sz="4000" dirty="0">
                <a:solidFill>
                  <a:srgbClr val="7030A0"/>
                </a:solidFill>
                <a:latin typeface="Sassoon Infant Std"/>
              </a:rPr>
              <a:t>In your books, under the date, please write:</a:t>
            </a:r>
          </a:p>
          <a:p>
            <a:r>
              <a:rPr lang="en-GB" sz="4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 Infant Std"/>
              </a:rPr>
              <a:t>LI: Year 5 and 6 prefixes (GPS)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9239D6-D0EA-43B7-BE08-76A35B7E61D7}"/>
              </a:ext>
            </a:extLst>
          </p:cNvPr>
          <p:cNvSpPr/>
          <p:nvPr/>
        </p:nvSpPr>
        <p:spPr>
          <a:xfrm>
            <a:off x="9315450" y="152996"/>
            <a:ext cx="24955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u="sng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GPS</a:t>
            </a:r>
            <a:endParaRPr lang="en-GB" sz="54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46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81D6F-8120-4C44-B9A1-AD260D2A2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1393"/>
            <a:ext cx="10515600" cy="1325563"/>
          </a:xfrm>
        </p:spPr>
        <p:txBody>
          <a:bodyPr>
            <a:noAutofit/>
          </a:bodyPr>
          <a:lstStyle/>
          <a:p>
            <a:pPr algn="ctr"/>
            <a:br>
              <a:rPr lang="en-GB" sz="3500" dirty="0">
                <a:solidFill>
                  <a:srgbClr val="7030A0"/>
                </a:solidFill>
                <a:latin typeface="Sassoon Infant Std"/>
              </a:rPr>
            </a:br>
            <a:br>
              <a:rPr lang="en-GB" sz="3500" dirty="0">
                <a:solidFill>
                  <a:srgbClr val="7030A0"/>
                </a:solidFill>
                <a:latin typeface="Sassoon Infant Std"/>
              </a:rPr>
            </a:br>
            <a:br>
              <a:rPr lang="en-GB" sz="3500" dirty="0">
                <a:solidFill>
                  <a:srgbClr val="7030A0"/>
                </a:solidFill>
                <a:latin typeface="Sassoon Infant Std"/>
              </a:rPr>
            </a:br>
            <a:r>
              <a:rPr lang="en-GB" sz="3500" dirty="0">
                <a:solidFill>
                  <a:srgbClr val="7030A0"/>
                </a:solidFill>
                <a:latin typeface="Sassoon Infant Std"/>
              </a:rPr>
              <a:t>What is a </a:t>
            </a:r>
            <a:r>
              <a:rPr lang="en-GB" sz="3500" b="1" dirty="0">
                <a:solidFill>
                  <a:srgbClr val="7030A0"/>
                </a:solidFill>
                <a:latin typeface="Sassoon Infant Std"/>
              </a:rPr>
              <a:t>prefix?</a:t>
            </a:r>
            <a:br>
              <a:rPr lang="en-GB" sz="3500" b="1" dirty="0">
                <a:solidFill>
                  <a:srgbClr val="7030A0"/>
                </a:solidFill>
                <a:latin typeface="Sassoon Infant Std"/>
              </a:rPr>
            </a:br>
            <a:br>
              <a:rPr lang="en-GB" sz="3500" b="1" dirty="0">
                <a:solidFill>
                  <a:srgbClr val="7030A0"/>
                </a:solidFill>
                <a:latin typeface="Sassoon Infant Std"/>
              </a:rPr>
            </a:br>
            <a:r>
              <a:rPr lang="en-GB" sz="3600" dirty="0">
                <a:hlinkClick r:id="rId2"/>
              </a:rPr>
              <a:t>What are prefixes? - BBC Bitesize</a:t>
            </a:r>
            <a:br>
              <a:rPr lang="en-GB" sz="3600" dirty="0"/>
            </a:br>
            <a:br>
              <a:rPr lang="en-GB" sz="3600" dirty="0"/>
            </a:br>
            <a:r>
              <a:rPr lang="en-GB" sz="3500" dirty="0">
                <a:solidFill>
                  <a:srgbClr val="7030A0"/>
                </a:solidFill>
                <a:latin typeface="Sassoon Infant Std"/>
              </a:rPr>
              <a:t>A </a:t>
            </a:r>
            <a:r>
              <a:rPr lang="en-GB" sz="3500" b="1" dirty="0">
                <a:solidFill>
                  <a:srgbClr val="7030A0"/>
                </a:solidFill>
                <a:latin typeface="Sassoon Infant Std"/>
              </a:rPr>
              <a:t>prefix</a:t>
            </a:r>
            <a:r>
              <a:rPr lang="en-GB" sz="3500" dirty="0">
                <a:solidFill>
                  <a:srgbClr val="7030A0"/>
                </a:solidFill>
                <a:latin typeface="Sassoon Infant Std"/>
              </a:rPr>
              <a:t> is a group of letters before the </a:t>
            </a:r>
            <a:r>
              <a:rPr lang="en-GB" sz="3500" b="1" dirty="0">
                <a:solidFill>
                  <a:srgbClr val="7030A0"/>
                </a:solidFill>
                <a:latin typeface="Sassoon Infant Std"/>
              </a:rPr>
              <a:t>root word</a:t>
            </a:r>
            <a:r>
              <a:rPr lang="en-GB" sz="3500" dirty="0">
                <a:solidFill>
                  <a:srgbClr val="7030A0"/>
                </a:solidFill>
                <a:latin typeface="Sassoon Infant Std"/>
              </a:rPr>
              <a:t>. </a:t>
            </a:r>
            <a:br>
              <a:rPr lang="en-GB" sz="3500" dirty="0">
                <a:solidFill>
                  <a:srgbClr val="7030A0"/>
                </a:solidFill>
                <a:latin typeface="Sassoon Infant Std"/>
              </a:rPr>
            </a:br>
            <a:br>
              <a:rPr lang="en-GB" sz="3500" dirty="0">
                <a:solidFill>
                  <a:srgbClr val="7030A0"/>
                </a:solidFill>
                <a:latin typeface="Sassoon Infant Std"/>
              </a:rPr>
            </a:br>
            <a:r>
              <a:rPr lang="en-GB" sz="3500" dirty="0">
                <a:solidFill>
                  <a:srgbClr val="7030A0"/>
                </a:solidFill>
                <a:latin typeface="Sassoon Infant Std"/>
              </a:rPr>
              <a:t>We have looked at lots of different prefixes. </a:t>
            </a:r>
            <a:br>
              <a:rPr lang="en-GB" sz="3500" dirty="0">
                <a:solidFill>
                  <a:srgbClr val="7030A0"/>
                </a:solidFill>
                <a:latin typeface="Sassoon Infant Std"/>
              </a:rPr>
            </a:br>
            <a:br>
              <a:rPr lang="en-GB" sz="3500" dirty="0">
                <a:solidFill>
                  <a:srgbClr val="7030A0"/>
                </a:solidFill>
                <a:latin typeface="Sassoon Infant Std"/>
              </a:rPr>
            </a:br>
            <a:r>
              <a:rPr lang="en-GB" sz="3500" dirty="0">
                <a:solidFill>
                  <a:srgbClr val="7030A0"/>
                </a:solidFill>
                <a:latin typeface="Sassoon Infant Std"/>
              </a:rPr>
              <a:t>On your whiteboards, list the ones that you can remember. </a:t>
            </a:r>
            <a:br>
              <a:rPr lang="en-GB" sz="3500" dirty="0">
                <a:solidFill>
                  <a:srgbClr val="7030A0"/>
                </a:solidFill>
                <a:latin typeface="Sassoon Infant Std"/>
              </a:rPr>
            </a:br>
            <a:br>
              <a:rPr lang="en-GB" sz="3500" dirty="0">
                <a:solidFill>
                  <a:srgbClr val="7030A0"/>
                </a:solidFill>
                <a:latin typeface="Sassoon Infant Std"/>
              </a:rPr>
            </a:br>
            <a:r>
              <a:rPr lang="en-GB" sz="3500" dirty="0">
                <a:solidFill>
                  <a:srgbClr val="7030A0"/>
                </a:solidFill>
                <a:latin typeface="Sassoon Infant Std"/>
              </a:rPr>
              <a:t>Example: </a:t>
            </a:r>
            <a:r>
              <a:rPr lang="en-GB" sz="3500" b="1" dirty="0">
                <a:solidFill>
                  <a:srgbClr val="7030A0"/>
                </a:solidFill>
                <a:latin typeface="Sassoon Infant Std"/>
              </a:rPr>
              <a:t>auto, super-</a:t>
            </a:r>
            <a:endParaRPr lang="en-GB" sz="3500" dirty="0">
              <a:solidFill>
                <a:srgbClr val="7030A0"/>
              </a:solidFill>
              <a:latin typeface="Sassoon Infant Std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6AF7B-4075-47F7-ABD7-734DECEE5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06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D627D-80A1-4F64-BABE-594479F02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30951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>
                <a:latin typeface="Sassoon Infant Std"/>
              </a:rPr>
              <a:t>Your prefix spellings for the week:</a:t>
            </a:r>
          </a:p>
          <a:p>
            <a:pPr marL="0" indent="0">
              <a:buNone/>
            </a:pPr>
            <a:endParaRPr lang="en-GB" b="1" u="sng" dirty="0">
              <a:latin typeface="Sassoon Infant Std"/>
            </a:endParaRPr>
          </a:p>
          <a:p>
            <a:pPr marL="0" indent="0">
              <a:buNone/>
            </a:pPr>
            <a:endParaRPr lang="en-GB" b="1" u="sng" dirty="0">
              <a:latin typeface="Sassoon Infant Std"/>
            </a:endParaRPr>
          </a:p>
          <a:p>
            <a:pPr marL="0" indent="0">
              <a:buNone/>
            </a:pPr>
            <a:endParaRPr lang="en-GB" dirty="0">
              <a:latin typeface="Sassoon Infant Std"/>
            </a:endParaRPr>
          </a:p>
          <a:p>
            <a:pPr marL="0" indent="0">
              <a:buNone/>
            </a:pPr>
            <a:endParaRPr lang="en-GB" dirty="0">
              <a:latin typeface="Sassoon Infant Std"/>
            </a:endParaRPr>
          </a:p>
          <a:p>
            <a:pPr marL="0" indent="0">
              <a:buNone/>
            </a:pPr>
            <a:endParaRPr lang="en-GB" dirty="0">
              <a:latin typeface="Sassoon Infant Std"/>
            </a:endParaRP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BD736967-65F3-47B2-812F-D64D089ADC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783613"/>
              </p:ext>
            </p:extLst>
          </p:nvPr>
        </p:nvGraphicFramePr>
        <p:xfrm>
          <a:off x="1252537" y="1142162"/>
          <a:ext cx="9548814" cy="5277688"/>
        </p:xfrm>
        <a:graphic>
          <a:graphicData uri="http://schemas.openxmlformats.org/drawingml/2006/table">
            <a:tbl>
              <a:tblPr firstRow="1" firstCol="1" bandRow="1"/>
              <a:tblGrid>
                <a:gridCol w="4774407">
                  <a:extLst>
                    <a:ext uri="{9D8B030D-6E8A-4147-A177-3AD203B41FA5}">
                      <a16:colId xmlns:a16="http://schemas.microsoft.com/office/drawing/2014/main" val="1080625987"/>
                    </a:ext>
                  </a:extLst>
                </a:gridCol>
                <a:gridCol w="4774407">
                  <a:extLst>
                    <a:ext uri="{9D8B030D-6E8A-4147-A177-3AD203B41FA5}">
                      <a16:colId xmlns:a16="http://schemas.microsoft.com/office/drawing/2014/main" val="3418074071"/>
                    </a:ext>
                  </a:extLst>
                </a:gridCol>
              </a:tblGrid>
              <a:tr h="1191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dirty="0">
                          <a:solidFill>
                            <a:schemeClr val="bg1"/>
                          </a:solidFill>
                          <a:effectLst/>
                          <a:latin typeface="Sassoon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Disable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dirty="0">
                          <a:solidFill>
                            <a:schemeClr val="bg1"/>
                          </a:solidFill>
                          <a:effectLst/>
                          <a:latin typeface="Sassoon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Mistreat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089228"/>
                  </a:ext>
                </a:extLst>
              </a:tr>
              <a:tr h="1191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dirty="0">
                          <a:solidFill>
                            <a:schemeClr val="bg1"/>
                          </a:solidFill>
                          <a:effectLst/>
                          <a:latin typeface="Sassoon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Misbehave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dirty="0">
                          <a:solidFill>
                            <a:schemeClr val="bg1"/>
                          </a:solidFill>
                          <a:effectLst/>
                          <a:latin typeface="Sassoon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Disown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09345"/>
                  </a:ext>
                </a:extLst>
              </a:tr>
              <a:tr h="1191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dirty="0">
                          <a:solidFill>
                            <a:schemeClr val="bg1"/>
                          </a:solidFill>
                          <a:effectLst/>
                          <a:latin typeface="Sassoon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Mistake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dirty="0">
                          <a:solidFill>
                            <a:schemeClr val="bg1"/>
                          </a:solidFill>
                          <a:effectLst/>
                          <a:latin typeface="Sassoon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Disappear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177394"/>
                  </a:ext>
                </a:extLst>
              </a:tr>
              <a:tr h="1191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dirty="0">
                          <a:solidFill>
                            <a:schemeClr val="bg1"/>
                          </a:solidFill>
                          <a:effectLst/>
                          <a:latin typeface="Sassoon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Misplace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dirty="0">
                          <a:solidFill>
                            <a:schemeClr val="bg1"/>
                          </a:solidFill>
                          <a:effectLst/>
                          <a:latin typeface="Sassoon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Unhappy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093536"/>
                  </a:ext>
                </a:extLst>
              </a:tr>
              <a:tr h="50994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dirty="0">
                          <a:solidFill>
                            <a:schemeClr val="bg1"/>
                          </a:solidFill>
                          <a:effectLst/>
                          <a:latin typeface="Sassoon Infan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 you think of any other words beginning with un-?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 dirty="0">
                        <a:solidFill>
                          <a:schemeClr val="bg1"/>
                        </a:solidFill>
                        <a:effectLst/>
                        <a:latin typeface="Sassoon Infan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342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41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285AE-9689-4685-9442-6D43FD29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rgbClr val="7030A0"/>
                </a:solidFill>
                <a:latin typeface="Sassoon Infant Std"/>
              </a:rPr>
              <a:t>Task one: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B12B2-D526-4AE2-849C-5D84A0F33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9788"/>
            <a:ext cx="10515600" cy="39415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500" dirty="0">
                <a:solidFill>
                  <a:srgbClr val="7030A0"/>
                </a:solidFill>
                <a:latin typeface="Sassoon Infant Std"/>
              </a:rPr>
              <a:t>Match the prefix to the root word.</a:t>
            </a:r>
          </a:p>
          <a:p>
            <a:pPr marL="0" indent="0" algn="ctr">
              <a:buNone/>
            </a:pPr>
            <a:r>
              <a:rPr lang="en-GB" sz="3500" dirty="0">
                <a:solidFill>
                  <a:srgbClr val="7030A0"/>
                </a:solidFill>
                <a:latin typeface="Sassoon Infant Std"/>
              </a:rPr>
              <a:t>Write them neatly in your book and underline the prefix.</a:t>
            </a:r>
          </a:p>
          <a:p>
            <a:pPr marL="0" indent="0" algn="ctr">
              <a:buNone/>
            </a:pPr>
            <a:r>
              <a:rPr lang="en-GB" sz="3500" dirty="0">
                <a:solidFill>
                  <a:srgbClr val="7030A0"/>
                </a:solidFill>
                <a:latin typeface="Sassoon Infant Std"/>
              </a:rPr>
              <a:t>Example: </a:t>
            </a:r>
            <a:r>
              <a:rPr lang="en-GB" sz="3500" u="sng" dirty="0">
                <a:solidFill>
                  <a:srgbClr val="7030A0"/>
                </a:solidFill>
                <a:latin typeface="Sassoon Infant Std"/>
              </a:rPr>
              <a:t>Mis</a:t>
            </a:r>
            <a:r>
              <a:rPr lang="en-GB" sz="3500" dirty="0">
                <a:solidFill>
                  <a:srgbClr val="7030A0"/>
                </a:solidFill>
                <a:latin typeface="Sassoon Infant Std"/>
              </a:rPr>
              <a:t>take.</a:t>
            </a:r>
            <a:endParaRPr lang="en-GB" sz="3500" u="sng" dirty="0">
              <a:solidFill>
                <a:srgbClr val="7030A0"/>
              </a:solidFill>
              <a:latin typeface="Sassoon Infant Std"/>
            </a:endParaRPr>
          </a:p>
          <a:p>
            <a:pPr marL="0" indent="0" algn="ctr">
              <a:buNone/>
            </a:pPr>
            <a:endParaRPr lang="en-GB" sz="3500" u="sng" dirty="0">
              <a:solidFill>
                <a:srgbClr val="7030A0"/>
              </a:solidFill>
              <a:latin typeface="Sassoon Infant Std"/>
            </a:endParaRPr>
          </a:p>
          <a:p>
            <a:pPr marL="0" indent="0" algn="ctr">
              <a:buNone/>
            </a:pPr>
            <a:r>
              <a:rPr lang="en-GB" sz="3500" i="1" u="sng" dirty="0">
                <a:solidFill>
                  <a:srgbClr val="7030A0"/>
                </a:solidFill>
                <a:latin typeface="Sassoon Infant Std"/>
              </a:rPr>
              <a:t>Year 6 – Put each one into a sentence.</a:t>
            </a:r>
            <a:endParaRPr lang="en-GB" sz="3500" i="1" dirty="0">
              <a:solidFill>
                <a:srgbClr val="7030A0"/>
              </a:solidFill>
              <a:latin typeface="Sassoon Infant Std"/>
            </a:endParaRPr>
          </a:p>
          <a:p>
            <a:pPr marL="0" indent="0" algn="ctr">
              <a:buNone/>
            </a:pPr>
            <a:endParaRPr lang="en-GB" sz="3200" i="1" dirty="0">
              <a:solidFill>
                <a:srgbClr val="7030A0"/>
              </a:solidFill>
              <a:latin typeface="Sassoon Infant Std"/>
            </a:endParaRPr>
          </a:p>
          <a:p>
            <a:pPr marL="0" indent="0">
              <a:buNone/>
            </a:pPr>
            <a:endParaRPr lang="en-GB" dirty="0">
              <a:latin typeface="Sassoon Infant Std"/>
            </a:endParaRPr>
          </a:p>
          <a:p>
            <a:endParaRPr lang="en-GB" dirty="0">
              <a:latin typeface="Sassoon Infant Std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010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485D09B-0E93-4B54-8B87-842FD0B608C7}"/>
              </a:ext>
            </a:extLst>
          </p:cNvPr>
          <p:cNvSpPr/>
          <p:nvPr/>
        </p:nvSpPr>
        <p:spPr>
          <a:xfrm>
            <a:off x="647700" y="1114425"/>
            <a:ext cx="5133975" cy="47625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Sassoon Infant Std"/>
              </a:rPr>
              <a:t>Dis </a:t>
            </a:r>
          </a:p>
          <a:p>
            <a:pPr algn="ctr"/>
            <a:endParaRPr lang="en-GB" sz="2400" dirty="0">
              <a:latin typeface="Sassoon Infant Std"/>
            </a:endParaRPr>
          </a:p>
          <a:p>
            <a:pPr algn="ctr"/>
            <a:r>
              <a:rPr lang="en-GB" sz="2400" dirty="0">
                <a:latin typeface="Sassoon Infant Std"/>
              </a:rPr>
              <a:t>Pre</a:t>
            </a:r>
          </a:p>
          <a:p>
            <a:pPr algn="ctr"/>
            <a:endParaRPr lang="en-GB" sz="2400" dirty="0">
              <a:latin typeface="Sassoon Infant Std"/>
            </a:endParaRPr>
          </a:p>
          <a:p>
            <a:pPr algn="ctr"/>
            <a:r>
              <a:rPr lang="en-GB" sz="2400" dirty="0">
                <a:latin typeface="Sassoon Infant Std"/>
              </a:rPr>
              <a:t>Auto</a:t>
            </a:r>
          </a:p>
          <a:p>
            <a:pPr algn="ctr"/>
            <a:endParaRPr lang="en-GB" sz="2400" dirty="0">
              <a:latin typeface="Sassoon Infant Std"/>
            </a:endParaRPr>
          </a:p>
          <a:p>
            <a:pPr algn="ctr"/>
            <a:r>
              <a:rPr lang="en-GB" sz="2400" dirty="0">
                <a:latin typeface="Sassoon Infant Std"/>
              </a:rPr>
              <a:t>Sub</a:t>
            </a:r>
          </a:p>
          <a:p>
            <a:pPr algn="ctr"/>
            <a:endParaRPr lang="en-GB" sz="2400" dirty="0">
              <a:latin typeface="Sassoon Infant Std"/>
            </a:endParaRPr>
          </a:p>
          <a:p>
            <a:pPr algn="ctr"/>
            <a:r>
              <a:rPr lang="en-GB" sz="2400" dirty="0">
                <a:latin typeface="Sassoon Infant Std"/>
              </a:rPr>
              <a:t>Mis </a:t>
            </a:r>
          </a:p>
          <a:p>
            <a:pPr algn="ctr"/>
            <a:endParaRPr lang="en-GB" sz="2400" dirty="0">
              <a:latin typeface="Sassoon Infant Std"/>
            </a:endParaRPr>
          </a:p>
          <a:p>
            <a:pPr algn="ctr"/>
            <a:r>
              <a:rPr lang="en-GB" sz="2400" dirty="0">
                <a:latin typeface="Sassoon Infant Std"/>
              </a:rPr>
              <a:t>Un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6F24B5-6D58-449F-8A0A-7E825D8E19F9}"/>
              </a:ext>
            </a:extLst>
          </p:cNvPr>
          <p:cNvSpPr/>
          <p:nvPr/>
        </p:nvSpPr>
        <p:spPr>
          <a:xfrm>
            <a:off x="6410325" y="1190625"/>
            <a:ext cx="5133975" cy="47625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Sassoon Infant Std"/>
              </a:rPr>
              <a:t>Fair </a:t>
            </a:r>
          </a:p>
          <a:p>
            <a:pPr algn="ctr"/>
            <a:r>
              <a:rPr lang="en-GB" sz="2800" dirty="0">
                <a:latin typeface="Sassoon Infant Std"/>
              </a:rPr>
              <a:t>Order</a:t>
            </a:r>
          </a:p>
          <a:p>
            <a:pPr algn="ctr"/>
            <a:r>
              <a:rPr lang="en-GB" sz="2800" dirty="0">
                <a:latin typeface="Sassoon Infant Std"/>
              </a:rPr>
              <a:t>Mobile </a:t>
            </a:r>
          </a:p>
          <a:p>
            <a:pPr algn="ctr"/>
            <a:r>
              <a:rPr lang="en-GB" sz="2800" dirty="0">
                <a:latin typeface="Sassoon Infant Std"/>
              </a:rPr>
              <a:t>Way</a:t>
            </a:r>
          </a:p>
          <a:p>
            <a:pPr algn="ctr"/>
            <a:r>
              <a:rPr lang="en-GB" sz="2800" dirty="0">
                <a:latin typeface="Sassoon Infant Std"/>
              </a:rPr>
              <a:t>Graph  </a:t>
            </a:r>
          </a:p>
          <a:p>
            <a:pPr algn="ctr"/>
            <a:r>
              <a:rPr lang="en-GB" sz="2800" dirty="0">
                <a:latin typeface="Sassoon Infant Std"/>
              </a:rPr>
              <a:t>Like </a:t>
            </a:r>
          </a:p>
          <a:p>
            <a:pPr algn="ctr"/>
            <a:r>
              <a:rPr lang="en-GB" sz="2800" dirty="0">
                <a:latin typeface="Sassoon Infant Std"/>
              </a:rPr>
              <a:t>Spelt </a:t>
            </a:r>
          </a:p>
          <a:p>
            <a:pPr algn="ctr"/>
            <a:r>
              <a:rPr lang="en-GB" sz="2800" dirty="0">
                <a:latin typeface="Sassoon Infant Std"/>
              </a:rPr>
              <a:t>Marine </a:t>
            </a:r>
          </a:p>
        </p:txBody>
      </p:sp>
    </p:spTree>
    <p:extLst>
      <p:ext uri="{BB962C8B-B14F-4D97-AF65-F5344CB8AC3E}">
        <p14:creationId xmlns:p14="http://schemas.microsoft.com/office/powerpoint/2010/main" val="413831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C7A67-CA8F-914E-AD8A-357AE3618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60875"/>
            <a:ext cx="9144000" cy="1158875"/>
          </a:xfrm>
        </p:spPr>
        <p:txBody>
          <a:bodyPr>
            <a:noAutofit/>
          </a:bodyPr>
          <a:lstStyle/>
          <a:p>
            <a:pPr algn="l"/>
            <a:br>
              <a:rPr lang="en-GB" sz="4500" dirty="0">
                <a:latin typeface="Sassoon Infant Std"/>
              </a:rPr>
            </a:br>
            <a:br>
              <a:rPr lang="en-GB" sz="4500" dirty="0">
                <a:latin typeface="Sassoon Infant Std"/>
              </a:rPr>
            </a:br>
            <a:br>
              <a:rPr lang="en-GB" sz="4500" dirty="0">
                <a:latin typeface="Sassoon Infant Std"/>
              </a:rPr>
            </a:br>
            <a:r>
              <a:rPr lang="en-GB" sz="4500" dirty="0">
                <a:latin typeface="Sassoon Infant Std"/>
              </a:rPr>
              <a:t>Prefixes can be added to </a:t>
            </a:r>
            <a:r>
              <a:rPr lang="en-GB" sz="4500" b="1" dirty="0">
                <a:latin typeface="Sassoon Infant Std"/>
              </a:rPr>
              <a:t>certain words </a:t>
            </a:r>
            <a:r>
              <a:rPr lang="en-GB" sz="4500" dirty="0">
                <a:latin typeface="Sassoon Infant Std"/>
              </a:rPr>
              <a:t>to turn them into </a:t>
            </a:r>
            <a:r>
              <a:rPr lang="en-GB" sz="4500" b="1" dirty="0">
                <a:solidFill>
                  <a:srgbClr val="FF0000"/>
                </a:solidFill>
                <a:latin typeface="Sassoon Infant Std"/>
              </a:rPr>
              <a:t>verbs.</a:t>
            </a:r>
            <a:br>
              <a:rPr lang="en-GB" sz="4500" dirty="0">
                <a:latin typeface="Sassoon Infant Std"/>
              </a:rPr>
            </a:br>
            <a:br>
              <a:rPr lang="en-GB" sz="4500" dirty="0">
                <a:latin typeface="Sassoon Infant Std"/>
              </a:rPr>
            </a:br>
            <a:r>
              <a:rPr lang="en-GB" sz="4500" dirty="0">
                <a:latin typeface="Sassoon Infant Std"/>
              </a:rPr>
              <a:t>This works with the </a:t>
            </a:r>
            <a:r>
              <a:rPr lang="en-GB" sz="4500" b="1" dirty="0">
                <a:latin typeface="Sassoon Infant Std"/>
              </a:rPr>
              <a:t>suffixes:</a:t>
            </a:r>
            <a:br>
              <a:rPr lang="en-GB" sz="4500" b="1" dirty="0">
                <a:latin typeface="Sassoon Infant Std"/>
              </a:rPr>
            </a:br>
            <a:r>
              <a:rPr lang="en-GB" sz="4500" b="1" dirty="0">
                <a:latin typeface="Sassoon Infant Std"/>
              </a:rPr>
              <a:t>dis- and mis-</a:t>
            </a:r>
            <a:br>
              <a:rPr lang="en-GB" sz="4500" b="1" dirty="0"/>
            </a:br>
            <a:endParaRPr lang="en-US" sz="45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35F50E-6E83-40F5-9EE4-77BCF6679CF9}"/>
              </a:ext>
            </a:extLst>
          </p:cNvPr>
          <p:cNvSpPr/>
          <p:nvPr/>
        </p:nvSpPr>
        <p:spPr>
          <a:xfrm>
            <a:off x="4488137" y="63500"/>
            <a:ext cx="2701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ssoon Infant Std"/>
              </a:rPr>
              <a:t>Our rule:</a:t>
            </a:r>
          </a:p>
        </p:txBody>
      </p:sp>
    </p:spTree>
    <p:extLst>
      <p:ext uri="{BB962C8B-B14F-4D97-AF65-F5344CB8AC3E}">
        <p14:creationId xmlns:p14="http://schemas.microsoft.com/office/powerpoint/2010/main" val="2250869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4F4B66FC-983B-4B23-8041-550082644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r>
              <a:rPr lang="en-GB" altLang="en-US" sz="3600">
                <a:latin typeface="Twinkl" pitchFamily="2" charset="0"/>
              </a:rPr>
              <a:t>The Prefix </a:t>
            </a:r>
            <a:r>
              <a:rPr lang="en-GB" altLang="en-US" sz="3600">
                <a:solidFill>
                  <a:srgbClr val="F5862B"/>
                </a:solidFill>
                <a:latin typeface="Twinkl" pitchFamily="2" charset="0"/>
              </a:rPr>
              <a:t>dis-</a:t>
            </a: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53B0588F-5A08-40A5-83D0-3BE4B72B5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5" y="1514476"/>
            <a:ext cx="7632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dirty="0"/>
              <a:t>Prefixes change the meaning of the root word. 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dirty="0"/>
              <a:t>How does this prefix change the meaning of these root words?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C6908EE0-3B04-4F05-A449-1598BB16B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2714625"/>
            <a:ext cx="1196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/>
              <a:t>connect</a:t>
            </a:r>
          </a:p>
        </p:txBody>
      </p:sp>
      <p:pic>
        <p:nvPicPr>
          <p:cNvPr id="9234" name="Picture 4">
            <a:extLst>
              <a:ext uri="{FF2B5EF4-FFF2-40B4-BE49-F238E27FC236}">
                <a16:creationId xmlns:a16="http://schemas.microsoft.com/office/drawing/2014/main" id="{8A5F9CC8-3AB6-4B42-838F-239155D37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4146551"/>
            <a:ext cx="1404938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Rectangle 4">
            <a:extLst>
              <a:ext uri="{FF2B5EF4-FFF2-40B4-BE49-F238E27FC236}">
                <a16:creationId xmlns:a16="http://schemas.microsoft.com/office/drawing/2014/main" id="{8FD4DC41-3EF0-4C5C-AABB-3244F95BD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514" y="5141914"/>
            <a:ext cx="549433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b="1"/>
              <a:t>E.g: </a:t>
            </a:r>
            <a:r>
              <a:rPr lang="en-GB" altLang="en-US"/>
              <a:t>I tried to </a:t>
            </a:r>
            <a:r>
              <a:rPr lang="en-GB" altLang="en-US" b="1">
                <a:solidFill>
                  <a:srgbClr val="F5862B"/>
                </a:solidFill>
              </a:rPr>
              <a:t>discourage</a:t>
            </a:r>
            <a:r>
              <a:rPr lang="en-GB" altLang="en-US"/>
              <a:t> my friend from playing a practical joke.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1CCAA642-9958-4140-ABC5-E65913E04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5" y="271462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F5862B"/>
                </a:solidFill>
              </a:rPr>
              <a:t>dis</a:t>
            </a:r>
          </a:p>
        </p:txBody>
      </p:sp>
      <p:sp>
        <p:nvSpPr>
          <p:cNvPr id="10248" name="Rectangle 4">
            <a:extLst>
              <a:ext uri="{FF2B5EF4-FFF2-40B4-BE49-F238E27FC236}">
                <a16:creationId xmlns:a16="http://schemas.microsoft.com/office/drawing/2014/main" id="{8DB97DAF-00A9-4E45-BC3A-2C6B99ACC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9" y="3230563"/>
            <a:ext cx="1196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dirty="0"/>
              <a:t>appoint</a:t>
            </a: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4402BEDF-F48E-4110-B27F-1AF1D3248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164" y="3230563"/>
            <a:ext cx="4206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F5862B"/>
                </a:solidFill>
              </a:rPr>
              <a:t>dis</a:t>
            </a:r>
          </a:p>
        </p:txBody>
      </p:sp>
      <p:sp>
        <p:nvSpPr>
          <p:cNvPr id="10250" name="Rectangle 4">
            <a:extLst>
              <a:ext uri="{FF2B5EF4-FFF2-40B4-BE49-F238E27FC236}">
                <a16:creationId xmlns:a16="http://schemas.microsoft.com/office/drawing/2014/main" id="{FCE0CF11-803A-48A3-ACA9-39CCBFAF3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9" y="3822700"/>
            <a:ext cx="1196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/>
              <a:t>courage</a:t>
            </a: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82EAFD2A-F0EC-41FE-B47A-8A82BC774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164" y="3822700"/>
            <a:ext cx="4206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F5862B"/>
                </a:solidFill>
              </a:rPr>
              <a:t>dis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F9A54C-EAA5-4389-8CE7-CB80B6654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1" y="2806700"/>
            <a:ext cx="36512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4">
            <a:extLst>
              <a:ext uri="{FF2B5EF4-FFF2-40B4-BE49-F238E27FC236}">
                <a16:creationId xmlns:a16="http://schemas.microsoft.com/office/drawing/2014/main" id="{C694C1D7-8AAF-47FB-9647-179406460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3551" y="3263900"/>
            <a:ext cx="51165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/>
              <a:t>The prefix dis- means ‘not’ or ‘the opposite of’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5" grpId="0"/>
      <p:bldP spid="27" grpId="0"/>
      <p:bldP spid="29" grpId="0"/>
      <p:bldP spid="3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id="{E1A2A4CD-8EA8-4014-83A9-529F20640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r>
              <a:rPr lang="en-GB" altLang="en-US" sz="3600">
                <a:latin typeface="Twinkl" pitchFamily="2" charset="0"/>
              </a:rPr>
              <a:t>The Prefix </a:t>
            </a:r>
            <a:r>
              <a:rPr lang="en-GB" altLang="en-US" sz="3600">
                <a:solidFill>
                  <a:srgbClr val="F5862B"/>
                </a:solidFill>
                <a:latin typeface="Twinkl" pitchFamily="2" charset="0"/>
              </a:rPr>
              <a:t>mis-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867C1047-B82E-40AB-91AE-97649392C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5" y="1514476"/>
            <a:ext cx="7632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/>
              <a:t>Prefixes change the meaning of the root word. 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/>
              <a:t>How does this prefix change the meaning of these root words?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2514F023-8E8B-475C-95DE-053F9F3E7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1" y="2714625"/>
            <a:ext cx="11985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/>
              <a:t>treat</a:t>
            </a:r>
          </a:p>
        </p:txBody>
      </p:sp>
      <p:pic>
        <p:nvPicPr>
          <p:cNvPr id="9234" name="Picture 4">
            <a:extLst>
              <a:ext uri="{FF2B5EF4-FFF2-40B4-BE49-F238E27FC236}">
                <a16:creationId xmlns:a16="http://schemas.microsoft.com/office/drawing/2014/main" id="{ED973B11-586E-4BA5-B338-DC60D0395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4395788"/>
            <a:ext cx="216693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Rectangle 4">
            <a:extLst>
              <a:ext uri="{FF2B5EF4-FFF2-40B4-BE49-F238E27FC236}">
                <a16:creationId xmlns:a16="http://schemas.microsoft.com/office/drawing/2014/main" id="{29DAD34F-4591-4056-A798-FFC782650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514" y="5141914"/>
            <a:ext cx="549433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b="1"/>
              <a:t>E.g: </a:t>
            </a:r>
            <a:r>
              <a:rPr lang="en-GB" altLang="en-US"/>
              <a:t>My nan will often </a:t>
            </a:r>
            <a:r>
              <a:rPr lang="en-GB" altLang="en-US" b="1">
                <a:solidFill>
                  <a:srgbClr val="F5862B"/>
                </a:solidFill>
              </a:rPr>
              <a:t>misplace</a:t>
            </a:r>
            <a:r>
              <a:rPr lang="en-GB" altLang="en-US"/>
              <a:t> her reading glasses that she needs when using the laptop.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7F6C315F-61EB-4D94-AEB7-273E56B35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5" y="271462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F5862B"/>
                </a:solidFill>
              </a:rPr>
              <a:t>mis</a:t>
            </a:r>
          </a:p>
        </p:txBody>
      </p:sp>
      <p:sp>
        <p:nvSpPr>
          <p:cNvPr id="11272" name="Rectangle 4">
            <a:extLst>
              <a:ext uri="{FF2B5EF4-FFF2-40B4-BE49-F238E27FC236}">
                <a16:creationId xmlns:a16="http://schemas.microsoft.com/office/drawing/2014/main" id="{EEE38837-CC64-44A4-B0C4-BD03DD5EF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3230563"/>
            <a:ext cx="11985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/>
              <a:t>read</a:t>
            </a: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C7A8DD8F-02C2-4FD4-9BDC-556E28C1C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164" y="3230563"/>
            <a:ext cx="4206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F5862B"/>
                </a:solidFill>
              </a:rPr>
              <a:t>mis</a:t>
            </a:r>
          </a:p>
        </p:txBody>
      </p:sp>
      <p:sp>
        <p:nvSpPr>
          <p:cNvPr id="11274" name="Rectangle 4">
            <a:extLst>
              <a:ext uri="{FF2B5EF4-FFF2-40B4-BE49-F238E27FC236}">
                <a16:creationId xmlns:a16="http://schemas.microsoft.com/office/drawing/2014/main" id="{AC561B33-29B3-448A-96F5-589D4F018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3822700"/>
            <a:ext cx="11985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/>
              <a:t>place</a:t>
            </a: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C26030F2-109D-4B5B-A88D-829243302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164" y="3822700"/>
            <a:ext cx="4206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F5862B"/>
                </a:solidFill>
              </a:rPr>
              <a:t>mis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42575E-7EE5-4E91-9FB3-1BFE95552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4" y="2806700"/>
            <a:ext cx="36512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4">
            <a:extLst>
              <a:ext uri="{FF2B5EF4-FFF2-40B4-BE49-F238E27FC236}">
                <a16:creationId xmlns:a16="http://schemas.microsoft.com/office/drawing/2014/main" id="{727873B9-00C8-45B8-B327-10251DAD2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063" y="3263900"/>
            <a:ext cx="51165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/>
              <a:t>The prefix mis- means ‘wrong’ or ‘false’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5" grpId="0"/>
      <p:bldP spid="27" grpId="0"/>
      <p:bldP spid="29" grpId="0"/>
      <p:bldP spid="31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2A6B9854-0A57-47A2-9EFE-24EAB57AC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u="sng" dirty="0">
                <a:solidFill>
                  <a:schemeClr val="tx1"/>
                </a:solidFill>
                <a:latin typeface="Twinkl" pitchFamily="2" charset="0"/>
              </a:rPr>
              <a:t>Task 1: in your books</a:t>
            </a: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7CD40DB9-6753-4641-9E9F-D0B078629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6" y="1514476"/>
            <a:ext cx="7578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/>
              <a:t>Make the following root words into verbs by matching with one of the verb prefixes: dis–, de–, mis–, over– or re–.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029B955F-557D-4368-A5F7-5CC372906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164" y="2019300"/>
            <a:ext cx="796925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250000"/>
              </a:lnSpc>
              <a:buFont typeface="Arial" panose="020B0604020202020204" pitchFamily="34" charset="0"/>
              <a:buNone/>
            </a:pPr>
            <a:r>
              <a:rPr lang="en-GB" altLang="en-US" b="1"/>
              <a:t>dis-</a:t>
            </a:r>
          </a:p>
          <a:p>
            <a:pPr>
              <a:lnSpc>
                <a:spcPct val="250000"/>
              </a:lnSpc>
              <a:buFont typeface="Arial" panose="020B0604020202020204" pitchFamily="34" charset="0"/>
              <a:buNone/>
            </a:pPr>
            <a:r>
              <a:rPr lang="en-GB" altLang="en-US" b="1"/>
              <a:t>de-</a:t>
            </a:r>
          </a:p>
          <a:p>
            <a:pPr>
              <a:lnSpc>
                <a:spcPct val="250000"/>
              </a:lnSpc>
              <a:buFont typeface="Arial" panose="020B0604020202020204" pitchFamily="34" charset="0"/>
              <a:buNone/>
            </a:pPr>
            <a:r>
              <a:rPr lang="en-GB" altLang="en-US" b="1"/>
              <a:t>mis-</a:t>
            </a:r>
          </a:p>
          <a:p>
            <a:pPr>
              <a:lnSpc>
                <a:spcPct val="250000"/>
              </a:lnSpc>
              <a:buFont typeface="Arial" panose="020B0604020202020204" pitchFamily="34" charset="0"/>
              <a:buNone/>
            </a:pPr>
            <a:r>
              <a:rPr lang="en-GB" altLang="en-US" b="1"/>
              <a:t>over-</a:t>
            </a:r>
          </a:p>
          <a:p>
            <a:pPr>
              <a:lnSpc>
                <a:spcPct val="250000"/>
              </a:lnSpc>
              <a:buFont typeface="Arial" panose="020B0604020202020204" pitchFamily="34" charset="0"/>
              <a:buNone/>
            </a:pPr>
            <a:r>
              <a:rPr lang="en-GB" altLang="en-US" b="1"/>
              <a:t>re-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16EDF0-0F82-4391-B312-2233F9D7874C}"/>
              </a:ext>
            </a:extLst>
          </p:cNvPr>
          <p:cNvGrpSpPr>
            <a:grpSpLocks/>
          </p:cNvGrpSpPr>
          <p:nvPr/>
        </p:nvGrpSpPr>
        <p:grpSpPr bwMode="auto">
          <a:xfrm>
            <a:off x="6986588" y="4110038"/>
            <a:ext cx="989012" cy="393700"/>
            <a:chOff x="5523865" y="2856547"/>
            <a:chExt cx="989012" cy="39370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EF118C6-57CA-402A-8982-8D71A29F63E5}"/>
                </a:ext>
              </a:extLst>
            </p:cNvPr>
            <p:cNvSpPr/>
            <p:nvPr/>
          </p:nvSpPr>
          <p:spPr>
            <a:xfrm>
              <a:off x="5523865" y="2856547"/>
              <a:ext cx="989012" cy="393700"/>
            </a:xfrm>
            <a:prstGeom prst="roundRect">
              <a:avLst/>
            </a:prstGeom>
            <a:noFill/>
            <a:ln w="25400">
              <a:solidFill>
                <a:srgbClr val="E84D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468" name="Rectangle 4">
              <a:extLst>
                <a:ext uri="{FF2B5EF4-FFF2-40B4-BE49-F238E27FC236}">
                  <a16:creationId xmlns:a16="http://schemas.microsoft.com/office/drawing/2014/main" id="{58348191-76C5-4817-85E4-3D9EAD502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3865" y="2856547"/>
              <a:ext cx="989012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b="1">
                  <a:solidFill>
                    <a:srgbClr val="E84D15"/>
                  </a:solidFill>
                </a:rPr>
                <a:t>react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4BD687-1149-4EFB-AC2A-2626D395B71F}"/>
              </a:ext>
            </a:extLst>
          </p:cNvPr>
          <p:cNvGrpSpPr>
            <a:grpSpLocks/>
          </p:cNvGrpSpPr>
          <p:nvPr/>
        </p:nvGrpSpPr>
        <p:grpSpPr bwMode="auto">
          <a:xfrm>
            <a:off x="7435851" y="3511550"/>
            <a:ext cx="989013" cy="393700"/>
            <a:chOff x="5523865" y="2856547"/>
            <a:chExt cx="989012" cy="39370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A26D691-A1C9-4C20-9DBB-1EC2A4A84C2D}"/>
                </a:ext>
              </a:extLst>
            </p:cNvPr>
            <p:cNvSpPr/>
            <p:nvPr/>
          </p:nvSpPr>
          <p:spPr>
            <a:xfrm>
              <a:off x="5523865" y="2856547"/>
              <a:ext cx="989012" cy="393700"/>
            </a:xfrm>
            <a:prstGeom prst="roundRect">
              <a:avLst/>
            </a:prstGeom>
            <a:noFill/>
            <a:ln w="25400">
              <a:solidFill>
                <a:srgbClr val="E84D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466" name="Rectangle 4">
              <a:extLst>
                <a:ext uri="{FF2B5EF4-FFF2-40B4-BE49-F238E27FC236}">
                  <a16:creationId xmlns:a16="http://schemas.microsoft.com/office/drawing/2014/main" id="{CB5AAF24-4DC3-41B4-AB93-BF5A4D76D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3865" y="2856547"/>
              <a:ext cx="989012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b="1">
                  <a:solidFill>
                    <a:srgbClr val="E84D15"/>
                  </a:solidFill>
                </a:rPr>
                <a:t>estimate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08CA7D0-A2FF-42E3-B815-6D86C1E77BB8}"/>
              </a:ext>
            </a:extLst>
          </p:cNvPr>
          <p:cNvGrpSpPr>
            <a:grpSpLocks/>
          </p:cNvGrpSpPr>
          <p:nvPr/>
        </p:nvGrpSpPr>
        <p:grpSpPr bwMode="auto">
          <a:xfrm>
            <a:off x="7119938" y="2601913"/>
            <a:ext cx="989012" cy="393700"/>
            <a:chOff x="5523865" y="2856547"/>
            <a:chExt cx="989012" cy="39370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884CC0F-E466-419D-8F1C-155C90D4FCB5}"/>
                </a:ext>
              </a:extLst>
            </p:cNvPr>
            <p:cNvSpPr/>
            <p:nvPr/>
          </p:nvSpPr>
          <p:spPr>
            <a:xfrm>
              <a:off x="5523865" y="2856547"/>
              <a:ext cx="989012" cy="393700"/>
            </a:xfrm>
            <a:prstGeom prst="roundRect">
              <a:avLst/>
            </a:prstGeom>
            <a:noFill/>
            <a:ln w="25400">
              <a:solidFill>
                <a:srgbClr val="E84D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464" name="Rectangle 4">
              <a:extLst>
                <a:ext uri="{FF2B5EF4-FFF2-40B4-BE49-F238E27FC236}">
                  <a16:creationId xmlns:a16="http://schemas.microsoft.com/office/drawing/2014/main" id="{47B18525-A5BE-477C-A9A2-4997AE684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3865" y="2856547"/>
              <a:ext cx="989012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b="1">
                  <a:solidFill>
                    <a:srgbClr val="E84D15"/>
                  </a:solidFill>
                </a:rPr>
                <a:t>form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C83FFE0-A393-4BA6-8AE3-8FF714598E73}"/>
              </a:ext>
            </a:extLst>
          </p:cNvPr>
          <p:cNvGrpSpPr>
            <a:grpSpLocks/>
          </p:cNvGrpSpPr>
          <p:nvPr/>
        </p:nvGrpSpPr>
        <p:grpSpPr bwMode="auto">
          <a:xfrm>
            <a:off x="8564563" y="2986088"/>
            <a:ext cx="989012" cy="393700"/>
            <a:chOff x="5523865" y="2856547"/>
            <a:chExt cx="989012" cy="3937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CF4E7E6-52A6-46E1-A43A-9A687F75E0FD}"/>
                </a:ext>
              </a:extLst>
            </p:cNvPr>
            <p:cNvSpPr/>
            <p:nvPr/>
          </p:nvSpPr>
          <p:spPr>
            <a:xfrm>
              <a:off x="5523865" y="2856547"/>
              <a:ext cx="989012" cy="393700"/>
            </a:xfrm>
            <a:prstGeom prst="roundRect">
              <a:avLst/>
            </a:prstGeom>
            <a:noFill/>
            <a:ln w="25400">
              <a:solidFill>
                <a:srgbClr val="E84D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462" name="Rectangle 4">
              <a:extLst>
                <a:ext uri="{FF2B5EF4-FFF2-40B4-BE49-F238E27FC236}">
                  <a16:creationId xmlns:a16="http://schemas.microsoft.com/office/drawing/2014/main" id="{F2B3EA4E-DF71-4E7F-BE04-9D4FBE392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3865" y="2856547"/>
              <a:ext cx="989012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b="1">
                  <a:solidFill>
                    <a:srgbClr val="E84D15"/>
                  </a:solidFill>
                </a:rPr>
                <a:t>engage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76DECD-9546-4ADB-9537-B5F79F88982B}"/>
              </a:ext>
            </a:extLst>
          </p:cNvPr>
          <p:cNvGrpSpPr>
            <a:grpSpLocks/>
          </p:cNvGrpSpPr>
          <p:nvPr/>
        </p:nvGrpSpPr>
        <p:grpSpPr bwMode="auto">
          <a:xfrm>
            <a:off x="8813801" y="2078038"/>
            <a:ext cx="989013" cy="393700"/>
            <a:chOff x="5523865" y="2856547"/>
            <a:chExt cx="989012" cy="39370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955B5507-8A42-4728-B310-76CCFF4223D1}"/>
                </a:ext>
              </a:extLst>
            </p:cNvPr>
            <p:cNvSpPr/>
            <p:nvPr/>
          </p:nvSpPr>
          <p:spPr>
            <a:xfrm>
              <a:off x="5523865" y="2856547"/>
              <a:ext cx="989012" cy="393700"/>
            </a:xfrm>
            <a:prstGeom prst="roundRect">
              <a:avLst/>
            </a:prstGeom>
            <a:noFill/>
            <a:ln w="25400">
              <a:solidFill>
                <a:srgbClr val="E84D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460" name="Rectangle 4">
              <a:extLst>
                <a:ext uri="{FF2B5EF4-FFF2-40B4-BE49-F238E27FC236}">
                  <a16:creationId xmlns:a16="http://schemas.microsoft.com/office/drawing/2014/main" id="{A762E01C-73AC-4195-8C30-2431130E3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3865" y="2856547"/>
              <a:ext cx="989012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b="1">
                  <a:solidFill>
                    <a:srgbClr val="E84D15"/>
                  </a:solidFill>
                </a:rPr>
                <a:t>flate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269AB0F-FE22-4AA4-902E-61F814DEDA00}"/>
              </a:ext>
            </a:extLst>
          </p:cNvPr>
          <p:cNvGrpSpPr>
            <a:grpSpLocks/>
          </p:cNvGrpSpPr>
          <p:nvPr/>
        </p:nvGrpSpPr>
        <p:grpSpPr bwMode="auto">
          <a:xfrm>
            <a:off x="5362576" y="2397125"/>
            <a:ext cx="989013" cy="393700"/>
            <a:chOff x="5523865" y="2856547"/>
            <a:chExt cx="989012" cy="39370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EFEE535-D3E3-49B0-93AF-3FAE68880E38}"/>
                </a:ext>
              </a:extLst>
            </p:cNvPr>
            <p:cNvSpPr/>
            <p:nvPr/>
          </p:nvSpPr>
          <p:spPr>
            <a:xfrm>
              <a:off x="5523865" y="2856547"/>
              <a:ext cx="989012" cy="393700"/>
            </a:xfrm>
            <a:prstGeom prst="roundRect">
              <a:avLst/>
            </a:prstGeom>
            <a:noFill/>
            <a:ln w="25400">
              <a:solidFill>
                <a:srgbClr val="E84D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8458" name="Rectangle 4">
              <a:extLst>
                <a:ext uri="{FF2B5EF4-FFF2-40B4-BE49-F238E27FC236}">
                  <a16:creationId xmlns:a16="http://schemas.microsoft.com/office/drawing/2014/main" id="{B298E916-C564-45E4-8FF6-B40C1C8E0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3865" y="2856547"/>
              <a:ext cx="989012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b="1">
                  <a:solidFill>
                    <a:srgbClr val="E84D15"/>
                  </a:solidFill>
                </a:rPr>
                <a:t>play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0000F9E-5878-4D12-BD36-E2BFA2443359}"/>
              </a:ext>
            </a:extLst>
          </p:cNvPr>
          <p:cNvGrpSpPr>
            <a:grpSpLocks/>
          </p:cNvGrpSpPr>
          <p:nvPr/>
        </p:nvGrpSpPr>
        <p:grpSpPr bwMode="auto">
          <a:xfrm>
            <a:off x="5638801" y="3708400"/>
            <a:ext cx="989013" cy="393700"/>
            <a:chOff x="5523865" y="2856547"/>
            <a:chExt cx="989012" cy="39370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E2ACC65-46AB-472C-ABEE-05478DB28AC8}"/>
                </a:ext>
              </a:extLst>
            </p:cNvPr>
            <p:cNvSpPr/>
            <p:nvPr/>
          </p:nvSpPr>
          <p:spPr>
            <a:xfrm>
              <a:off x="5523865" y="2856547"/>
              <a:ext cx="989012" cy="393700"/>
            </a:xfrm>
            <a:prstGeom prst="roundRect">
              <a:avLst/>
            </a:prstGeom>
            <a:noFill/>
            <a:ln w="25400">
              <a:solidFill>
                <a:srgbClr val="E84D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456" name="Rectangle 4">
              <a:extLst>
                <a:ext uri="{FF2B5EF4-FFF2-40B4-BE49-F238E27FC236}">
                  <a16:creationId xmlns:a16="http://schemas.microsoft.com/office/drawing/2014/main" id="{6C396189-4EB4-4990-B74F-32B422C39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3865" y="2856547"/>
              <a:ext cx="989012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b="1">
                  <a:solidFill>
                    <a:srgbClr val="E84D15"/>
                  </a:solidFill>
                </a:rPr>
                <a:t>embark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5117ECD-67C1-4E00-8D4D-9ED8559A7B03}"/>
              </a:ext>
            </a:extLst>
          </p:cNvPr>
          <p:cNvGrpSpPr>
            <a:grpSpLocks/>
          </p:cNvGrpSpPr>
          <p:nvPr/>
        </p:nvGrpSpPr>
        <p:grpSpPr bwMode="auto">
          <a:xfrm>
            <a:off x="5856288" y="3052763"/>
            <a:ext cx="989012" cy="393700"/>
            <a:chOff x="5523865" y="2856547"/>
            <a:chExt cx="989012" cy="39370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E0EF18C-83C1-4FC7-844A-7F73CB910CAD}"/>
                </a:ext>
              </a:extLst>
            </p:cNvPr>
            <p:cNvSpPr/>
            <p:nvPr/>
          </p:nvSpPr>
          <p:spPr>
            <a:xfrm>
              <a:off x="5523865" y="2856547"/>
              <a:ext cx="989012" cy="393700"/>
            </a:xfrm>
            <a:prstGeom prst="roundRect">
              <a:avLst/>
            </a:prstGeom>
            <a:noFill/>
            <a:ln w="25400">
              <a:solidFill>
                <a:srgbClr val="E84D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454" name="Rectangle 4">
              <a:extLst>
                <a:ext uri="{FF2B5EF4-FFF2-40B4-BE49-F238E27FC236}">
                  <a16:creationId xmlns:a16="http://schemas.microsoft.com/office/drawing/2014/main" id="{5606023A-F0F7-4E15-B7D3-904C9CB87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3865" y="2856547"/>
              <a:ext cx="989012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b="1">
                  <a:solidFill>
                    <a:srgbClr val="E84D15"/>
                  </a:solidFill>
                </a:rPr>
                <a:t>manage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7A45864-402A-423D-A2CC-D8782BC8619F}"/>
              </a:ext>
            </a:extLst>
          </p:cNvPr>
          <p:cNvGrpSpPr>
            <a:grpSpLocks/>
          </p:cNvGrpSpPr>
          <p:nvPr/>
        </p:nvGrpSpPr>
        <p:grpSpPr bwMode="auto">
          <a:xfrm>
            <a:off x="7615238" y="5164138"/>
            <a:ext cx="989012" cy="393700"/>
            <a:chOff x="5523865" y="2856547"/>
            <a:chExt cx="989012" cy="39370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FF7CF02-1254-4B97-967E-9E1264834E48}"/>
                </a:ext>
              </a:extLst>
            </p:cNvPr>
            <p:cNvSpPr/>
            <p:nvPr/>
          </p:nvSpPr>
          <p:spPr>
            <a:xfrm>
              <a:off x="5523865" y="2856547"/>
              <a:ext cx="989012" cy="393700"/>
            </a:xfrm>
            <a:prstGeom prst="roundRect">
              <a:avLst/>
            </a:prstGeom>
            <a:noFill/>
            <a:ln w="25400">
              <a:solidFill>
                <a:srgbClr val="E84D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452" name="Rectangle 4">
              <a:extLst>
                <a:ext uri="{FF2B5EF4-FFF2-40B4-BE49-F238E27FC236}">
                  <a16:creationId xmlns:a16="http://schemas.microsoft.com/office/drawing/2014/main" id="{B355BCB6-155A-4BC1-8A5B-37E2EC08A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3865" y="2856547"/>
              <a:ext cx="989012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b="1">
                  <a:solidFill>
                    <a:srgbClr val="E84D15"/>
                  </a:solidFill>
                </a:rPr>
                <a:t>inform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E12DA94-38F8-40DF-836C-D46F888763B6}"/>
              </a:ext>
            </a:extLst>
          </p:cNvPr>
          <p:cNvGrpSpPr>
            <a:grpSpLocks/>
          </p:cNvGrpSpPr>
          <p:nvPr/>
        </p:nvGrpSpPr>
        <p:grpSpPr bwMode="auto">
          <a:xfrm>
            <a:off x="6132513" y="4749800"/>
            <a:ext cx="989012" cy="393700"/>
            <a:chOff x="5523865" y="2856547"/>
            <a:chExt cx="989012" cy="393700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8DD1994F-DA90-4CF9-B5C3-F3FADF697E07}"/>
                </a:ext>
              </a:extLst>
            </p:cNvPr>
            <p:cNvSpPr/>
            <p:nvPr/>
          </p:nvSpPr>
          <p:spPr>
            <a:xfrm>
              <a:off x="5523865" y="2856547"/>
              <a:ext cx="989012" cy="393700"/>
            </a:xfrm>
            <a:prstGeom prst="roundRect">
              <a:avLst/>
            </a:prstGeom>
            <a:noFill/>
            <a:ln w="25400">
              <a:solidFill>
                <a:srgbClr val="E84D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450" name="Rectangle 4">
              <a:extLst>
                <a:ext uri="{FF2B5EF4-FFF2-40B4-BE49-F238E27FC236}">
                  <a16:creationId xmlns:a16="http://schemas.microsoft.com/office/drawing/2014/main" id="{F376BE9A-19A7-47E5-98B2-1003015CD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3865" y="2856547"/>
              <a:ext cx="989012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b="1">
                  <a:solidFill>
                    <a:srgbClr val="E84D15"/>
                  </a:solidFill>
                </a:rPr>
                <a:t>treat</a:t>
              </a:r>
            </a:p>
          </p:txBody>
        </p:sp>
      </p:grpSp>
      <p:pic>
        <p:nvPicPr>
          <p:cNvPr id="18447" name="Picture 46">
            <a:extLst>
              <a:ext uri="{FF2B5EF4-FFF2-40B4-BE49-F238E27FC236}">
                <a16:creationId xmlns:a16="http://schemas.microsoft.com/office/drawing/2014/main" id="{3C8282FE-C30F-47D0-A660-095B84598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3560763"/>
            <a:ext cx="10906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8" name="Rectangle 4">
            <a:extLst>
              <a:ext uri="{FF2B5EF4-FFF2-40B4-BE49-F238E27FC236}">
                <a16:creationId xmlns:a16="http://schemas.microsoft.com/office/drawing/2014/main" id="{8E686285-7B9C-4CCC-8CF1-46BEAD46C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814" y="5849938"/>
            <a:ext cx="3336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sz="1600">
                <a:solidFill>
                  <a:srgbClr val="E84D15"/>
                </a:solidFill>
              </a:rPr>
              <a:t>Click on the words to reveal 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0.26927 0.4648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2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-0.46441 0.07408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-0.32778 0.1243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9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-0.30555 -0.19814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8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-0.44531 0.10393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4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-0.21945 0.12129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2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-0.3816 -0.1837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80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49479 -0.09514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0" y="-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-0.51424 0.14792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2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36198 0.1912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8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387</Words>
  <Application>Microsoft Office PowerPoint</Application>
  <PresentationFormat>Widescreen</PresentationFormat>
  <Paragraphs>91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Sassoon Infant Std</vt:lpstr>
      <vt:lpstr>Twinkl</vt:lpstr>
      <vt:lpstr>Twinkl SemiBold</vt:lpstr>
      <vt:lpstr>Office Theme</vt:lpstr>
      <vt:lpstr>Monday 7th December</vt:lpstr>
      <vt:lpstr>   What is a prefix?  What are prefixes? - BBC Bitesize  A prefix is a group of letters before the root word.   We have looked at lots of different prefixes.   On your whiteboards, list the ones that you can remember.   Example: auto, super-</vt:lpstr>
      <vt:lpstr>PowerPoint Presentation</vt:lpstr>
      <vt:lpstr>Task one:</vt:lpstr>
      <vt:lpstr>PowerPoint Presentation</vt:lpstr>
      <vt:lpstr>   Prefixes can be added to certain words to turn them into verbs.  This works with the suffixes: dis- and mis- </vt:lpstr>
      <vt:lpstr>The Prefix dis-</vt:lpstr>
      <vt:lpstr>The Prefix mis-</vt:lpstr>
      <vt:lpstr>Task 1: in your books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2nd November</dc:title>
  <dc:creator>kate Brunton</dc:creator>
  <cp:lastModifiedBy>kate Brunton</cp:lastModifiedBy>
  <cp:revision>28</cp:revision>
  <dcterms:created xsi:type="dcterms:W3CDTF">2020-11-01T13:59:29Z</dcterms:created>
  <dcterms:modified xsi:type="dcterms:W3CDTF">2020-12-06T09:34:29Z</dcterms:modified>
</cp:coreProperties>
</file>