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9" r:id="rId2"/>
    <p:sldId id="701" r:id="rId3"/>
    <p:sldId id="715" r:id="rId4"/>
    <p:sldId id="681" r:id="rId5"/>
    <p:sldId id="716" r:id="rId6"/>
    <p:sldId id="717" r:id="rId7"/>
    <p:sldId id="718" r:id="rId8"/>
    <p:sldId id="719" r:id="rId9"/>
    <p:sldId id="720" r:id="rId10"/>
    <p:sldId id="703" r:id="rId11"/>
    <p:sldId id="721" r:id="rId12"/>
    <p:sldId id="722" r:id="rId13"/>
    <p:sldId id="723" r:id="rId14"/>
    <p:sldId id="725" r:id="rId15"/>
    <p:sldId id="726" r:id="rId16"/>
    <p:sldId id="727" r:id="rId17"/>
    <p:sldId id="728" r:id="rId18"/>
    <p:sldId id="729" r:id="rId19"/>
    <p:sldId id="686" r:id="rId20"/>
    <p:sldId id="730" r:id="rId21"/>
    <p:sldId id="649" r:id="rId22"/>
    <p:sldId id="72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388CDA"/>
    <a:srgbClr val="FADF47"/>
    <a:srgbClr val="13BD8A"/>
    <a:srgbClr val="C73A43"/>
    <a:srgbClr val="EE7C3E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6" autoAdjust="0"/>
    <p:restoredTop sz="94660"/>
  </p:normalViewPr>
  <p:slideViewPr>
    <p:cSldViewPr snapToGrid="0">
      <p:cViewPr>
        <p:scale>
          <a:sx n="81" d="100"/>
          <a:sy n="81" d="100"/>
        </p:scale>
        <p:origin x="-82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5 Number: Fractions Lesson 2      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10563976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convert improper fractions into mixed numbers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05/12/2020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5  Number: Fractions Lesson 2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05/12/2020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Number: 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Y5 LI:I can convert improper fractions to mixed numbers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Y6 (Recap)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Spr2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Use cubes to convert these improper fractions into mixed numbers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 Write your answers in your books fully.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a)    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= 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3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b)    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=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5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c)    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=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4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d)    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=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3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Use cubes to convert these improper fractions into mixed numbers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did you do? Use your purple pen to mark.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a)    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= 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3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b)    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=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5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c)    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=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4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d)    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=  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3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C4404B9-7F5C-446C-A05F-6D7453B885D9}"/>
              </a:ext>
            </a:extLst>
          </p:cNvPr>
          <p:cNvSpPr/>
          <p:nvPr/>
        </p:nvSpPr>
        <p:spPr>
          <a:xfrm>
            <a:off x="1524428" y="253523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56B5941-4F8A-49D4-9F53-58FBBAC2E255}"/>
              </a:ext>
            </a:extLst>
          </p:cNvPr>
          <p:cNvSpPr/>
          <p:nvPr/>
        </p:nvSpPr>
        <p:spPr>
          <a:xfrm>
            <a:off x="1524428" y="336608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A0723C0-87B9-4005-89BE-E7CE6113EF0C}"/>
              </a:ext>
            </a:extLst>
          </p:cNvPr>
          <p:cNvSpPr/>
          <p:nvPr/>
        </p:nvSpPr>
        <p:spPr>
          <a:xfrm>
            <a:off x="1524428" y="420924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959BD55-11B7-4232-86A6-9376F1CE9C5E}"/>
              </a:ext>
            </a:extLst>
          </p:cNvPr>
          <p:cNvSpPr/>
          <p:nvPr/>
        </p:nvSpPr>
        <p:spPr>
          <a:xfrm>
            <a:off x="1524428" y="501205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CB5443C-53D6-4A62-805B-F2AF2F7B9665}"/>
              </a:ext>
            </a:extLst>
          </p:cNvPr>
          <p:cNvSpPr/>
          <p:nvPr/>
        </p:nvSpPr>
        <p:spPr>
          <a:xfrm>
            <a:off x="1787325" y="250605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2ED5352-31F0-49A0-A641-DA17E3442624}"/>
              </a:ext>
            </a:extLst>
          </p:cNvPr>
          <p:cNvSpPr/>
          <p:nvPr/>
        </p:nvSpPr>
        <p:spPr>
          <a:xfrm>
            <a:off x="1787325" y="333804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4B1676F-CE1D-428B-BC09-D02B873E535C}"/>
              </a:ext>
            </a:extLst>
          </p:cNvPr>
          <p:cNvSpPr/>
          <p:nvPr/>
        </p:nvSpPr>
        <p:spPr>
          <a:xfrm>
            <a:off x="1787325" y="414775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A2C80DC-5539-41B7-8513-BBE5B0EE2D92}"/>
              </a:ext>
            </a:extLst>
          </p:cNvPr>
          <p:cNvSpPr/>
          <p:nvPr/>
        </p:nvSpPr>
        <p:spPr>
          <a:xfrm>
            <a:off x="1787325" y="504023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2104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Use a bar model to convert        into a mixed number.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4B1676F-CE1D-428B-BC09-D02B873E535C}"/>
              </a:ext>
            </a:extLst>
          </p:cNvPr>
          <p:cNvSpPr/>
          <p:nvPr/>
        </p:nvSpPr>
        <p:spPr>
          <a:xfrm>
            <a:off x="3140592" y="1695037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2CD59B-FB08-40D3-B754-A8B1D6DF2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338141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17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Use a bar model to convert        into a mixed number.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4B1676F-CE1D-428B-BC09-D02B873E535C}"/>
              </a:ext>
            </a:extLst>
          </p:cNvPr>
          <p:cNvSpPr/>
          <p:nvPr/>
        </p:nvSpPr>
        <p:spPr>
          <a:xfrm>
            <a:off x="3140592" y="1695037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2CD59B-FB08-40D3-B754-A8B1D6DF2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338141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3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Use a bar model to convert        into a mixed number.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4B1676F-CE1D-428B-BC09-D02B873E535C}"/>
              </a:ext>
            </a:extLst>
          </p:cNvPr>
          <p:cNvSpPr/>
          <p:nvPr/>
        </p:nvSpPr>
        <p:spPr>
          <a:xfrm>
            <a:off x="3140592" y="1695037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2CD59B-FB08-40D3-B754-A8B1D6DF2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338141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3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Use a bar model to convert        into a mixed number.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4B1676F-CE1D-428B-BC09-D02B873E535C}"/>
              </a:ext>
            </a:extLst>
          </p:cNvPr>
          <p:cNvSpPr/>
          <p:nvPr/>
        </p:nvSpPr>
        <p:spPr>
          <a:xfrm>
            <a:off x="3140592" y="1695037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2CD59B-FB08-40D3-B754-A8B1D6DF2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338141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99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Use a bar model to convert        into a mixed number.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4B1676F-CE1D-428B-BC09-D02B873E535C}"/>
              </a:ext>
            </a:extLst>
          </p:cNvPr>
          <p:cNvSpPr/>
          <p:nvPr/>
        </p:nvSpPr>
        <p:spPr>
          <a:xfrm>
            <a:off x="3140592" y="1695037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2CD59B-FB08-40D3-B754-A8B1D6DF2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338141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8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Use bar models to convert these improper fractions into mixed numbers.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9A40AE-674E-4CF6-83D4-4B2B4DF6C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547249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Use bar models to convert these improper fractions into mixed numbers.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9A40AE-674E-4CF6-83D4-4B2B4DF6C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547249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34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B1E1E4-B5B2-4710-B8B3-E860597E5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2" y="2934076"/>
            <a:ext cx="1264204" cy="871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2C7A74-EFFF-488A-B08C-0BAFBBC938D4}"/>
              </a:ext>
            </a:extLst>
          </p:cNvPr>
          <p:cNvSpPr txBox="1"/>
          <p:nvPr/>
        </p:nvSpPr>
        <p:spPr>
          <a:xfrm>
            <a:off x="180831" y="1808585"/>
            <a:ext cx="648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Isla says,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="" xmlns:a16="http://schemas.microsoft.com/office/drawing/2014/main" id="{8E4FB72D-F6D0-40B2-AC5E-42D0A90674CB}"/>
              </a:ext>
            </a:extLst>
          </p:cNvPr>
          <p:cNvSpPr/>
          <p:nvPr/>
        </p:nvSpPr>
        <p:spPr>
          <a:xfrm>
            <a:off x="927847" y="2326341"/>
            <a:ext cx="5325035" cy="1613647"/>
          </a:xfrm>
          <a:prstGeom prst="wedgeRoundRectCallout">
            <a:avLst>
              <a:gd name="adj1" fmla="val -45075"/>
              <a:gd name="adj2" fmla="val 7107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is larger than 21, so 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7F1602-95AC-4A6B-AF4E-261BFE8FD9B7}"/>
              </a:ext>
            </a:extLst>
          </p:cNvPr>
          <p:cNvSpPr txBox="1"/>
          <p:nvPr/>
        </p:nvSpPr>
        <p:spPr>
          <a:xfrm>
            <a:off x="345909" y="4547723"/>
            <a:ext cx="648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think Isla is right? 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299984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focus task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1F6348-EE0C-41A0-BA98-F2EA8D2AA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116362"/>
            <a:ext cx="6443758" cy="3841707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="" xmlns:a16="http://schemas.microsoft.com/office/drawing/2014/main" id="{782C658A-374A-48BE-B0EA-5284E5AF6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45121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=""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an improper fraction has a greater numerator than denominator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a mixed number is a whole number and a proper fraction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convert improper fractions to mixed numbers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329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B1E1E4-B5B2-4710-B8B3-E860597E5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2" y="2934076"/>
            <a:ext cx="1264204" cy="871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2C7A74-EFFF-488A-B08C-0BAFBBC938D4}"/>
              </a:ext>
            </a:extLst>
          </p:cNvPr>
          <p:cNvSpPr txBox="1"/>
          <p:nvPr/>
        </p:nvSpPr>
        <p:spPr>
          <a:xfrm>
            <a:off x="180831" y="1808585"/>
            <a:ext cx="648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Isla says,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="" xmlns:a16="http://schemas.microsoft.com/office/drawing/2014/main" id="{8E4FB72D-F6D0-40B2-AC5E-42D0A90674CB}"/>
              </a:ext>
            </a:extLst>
          </p:cNvPr>
          <p:cNvSpPr/>
          <p:nvPr/>
        </p:nvSpPr>
        <p:spPr>
          <a:xfrm>
            <a:off x="927847" y="2326341"/>
            <a:ext cx="5325035" cy="1613647"/>
          </a:xfrm>
          <a:prstGeom prst="wedgeRoundRectCallout">
            <a:avLst>
              <a:gd name="adj1" fmla="val -45075"/>
              <a:gd name="adj2" fmla="val 7107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is larger than 21, so 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7F1602-95AC-4A6B-AF4E-261BFE8FD9B7}"/>
              </a:ext>
            </a:extLst>
          </p:cNvPr>
          <p:cNvSpPr txBox="1"/>
          <p:nvPr/>
        </p:nvSpPr>
        <p:spPr>
          <a:xfrm>
            <a:off x="345909" y="4547723"/>
            <a:ext cx="648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think Isla is right? Explain your answer.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57985D-F054-46D3-A220-BC5126FDBFE6}"/>
              </a:ext>
            </a:extLst>
          </p:cNvPr>
          <p:cNvSpPr txBox="1"/>
          <p:nvPr/>
        </p:nvSpPr>
        <p:spPr>
          <a:xfrm>
            <a:off x="345908" y="5063125"/>
            <a:ext cx="8313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 is not right.       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fractions can be converted into these mixed numbers: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we can see that the second fraction is actually larger.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E5D6E6F-7DC4-4616-9656-ACD729244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29" y="4732389"/>
            <a:ext cx="1595597" cy="14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1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798" y="1096107"/>
            <a:ext cx="488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Lightbulb challenge</a:t>
            </a:r>
            <a:r>
              <a:rPr lang="en-GB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1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or False?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there are more than eight eighths, the fraction will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be an improper fraction.     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b)            is equal to five and three fifths. 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Six thirds is the same as two wholes.  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 startAt="4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4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4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DDE7582-1AB9-43A4-B919-DFD65D175849}"/>
              </a:ext>
            </a:extLst>
          </p:cNvPr>
          <p:cNvSpPr/>
          <p:nvPr/>
        </p:nvSpPr>
        <p:spPr>
          <a:xfrm>
            <a:off x="634243" y="4419225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endParaRPr lang="en-GB" sz="24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1367ECE-B371-4997-9EE8-8756D404A95F}"/>
              </a:ext>
            </a:extLst>
          </p:cNvPr>
          <p:cNvSpPr/>
          <p:nvPr/>
        </p:nvSpPr>
        <p:spPr>
          <a:xfrm>
            <a:off x="1978927" y="4419224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17866D1-1CF6-46A5-8E85-917A41F71ACC}"/>
              </a:ext>
            </a:extLst>
          </p:cNvPr>
          <p:cNvSpPr/>
          <p:nvPr/>
        </p:nvSpPr>
        <p:spPr>
          <a:xfrm>
            <a:off x="1306585" y="4533036"/>
            <a:ext cx="2646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2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AB14035-12E3-458A-8029-6A293C980E1B}"/>
              </a:ext>
            </a:extLst>
          </p:cNvPr>
          <p:cNvSpPr/>
          <p:nvPr/>
        </p:nvSpPr>
        <p:spPr>
          <a:xfrm>
            <a:off x="634243" y="3063180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endParaRPr lang="en-GB" sz="24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8D5DA0-9AB7-4336-AD96-5D019565BF0E}"/>
              </a:ext>
            </a:extLst>
          </p:cNvPr>
          <p:cNvSpPr/>
          <p:nvPr/>
        </p:nvSpPr>
        <p:spPr>
          <a:xfrm>
            <a:off x="634243" y="5287467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endParaRPr lang="en-GB" sz="24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093FA47-1552-405C-9562-0C133F8D6F3D}"/>
              </a:ext>
            </a:extLst>
          </p:cNvPr>
          <p:cNvSpPr/>
          <p:nvPr/>
        </p:nvSpPr>
        <p:spPr>
          <a:xfrm>
            <a:off x="1978927" y="5287466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6E0042-26F2-4F70-BB7A-8C4AFEEDAB7C}"/>
              </a:ext>
            </a:extLst>
          </p:cNvPr>
          <p:cNvSpPr/>
          <p:nvPr/>
        </p:nvSpPr>
        <p:spPr>
          <a:xfrm>
            <a:off x="1306585" y="5401278"/>
            <a:ext cx="3628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7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6">
            <a:extLst>
              <a:ext uri="{FF2B5EF4-FFF2-40B4-BE49-F238E27FC236}">
                <a16:creationId xmlns="" xmlns:a16="http://schemas.microsoft.com/office/drawing/2014/main" id="{2E8EF873-FD4E-435B-9257-C19B9C536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732307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=""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an improper fraction has a greater numerator than denominator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a mixed number is a whole number and a proper fraction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convert improper fractions to mixed numbers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6085870"/>
                  </a:ext>
                </a:extLst>
              </a:tr>
            </a:tbl>
          </a:graphicData>
        </a:graphic>
      </p:graphicFrame>
      <p:pic>
        <p:nvPicPr>
          <p:cNvPr id="14" name="Picture 13" descr="Best Light Bulb Illustrations, Royalty-Free Vector Graphics &amp; Clip Art -  iStock | Light bulb illustration, Light bulb graphic, Light bulb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28" y="723101"/>
            <a:ext cx="1128812" cy="103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619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Lightbulb challenge</a:t>
            </a:r>
            <a:r>
              <a:rPr lang="en-GB" sz="1400" b="1" dirty="0" smtClean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are more than eight eighths, the fraction will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be an improper fraction.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          is equal to five and three fifths.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thirds is the same as two wholes.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 startAt="4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4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DDE7582-1AB9-43A4-B919-DFD65D175849}"/>
              </a:ext>
            </a:extLst>
          </p:cNvPr>
          <p:cNvSpPr/>
          <p:nvPr/>
        </p:nvSpPr>
        <p:spPr>
          <a:xfrm>
            <a:off x="634243" y="4419225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endParaRPr lang="en-GB" sz="24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1367ECE-B371-4997-9EE8-8756D404A95F}"/>
              </a:ext>
            </a:extLst>
          </p:cNvPr>
          <p:cNvSpPr/>
          <p:nvPr/>
        </p:nvSpPr>
        <p:spPr>
          <a:xfrm>
            <a:off x="1978927" y="4419224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17866D1-1CF6-46A5-8E85-917A41F71ACC}"/>
              </a:ext>
            </a:extLst>
          </p:cNvPr>
          <p:cNvSpPr/>
          <p:nvPr/>
        </p:nvSpPr>
        <p:spPr>
          <a:xfrm>
            <a:off x="1306585" y="4533036"/>
            <a:ext cx="2646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2            TRUE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AB14035-12E3-458A-8029-6A293C980E1B}"/>
              </a:ext>
            </a:extLst>
          </p:cNvPr>
          <p:cNvSpPr/>
          <p:nvPr/>
        </p:nvSpPr>
        <p:spPr>
          <a:xfrm>
            <a:off x="634243" y="3063180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endParaRPr lang="en-GB" sz="24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8D5DA0-9AB7-4336-AD96-5D019565BF0E}"/>
              </a:ext>
            </a:extLst>
          </p:cNvPr>
          <p:cNvSpPr/>
          <p:nvPr/>
        </p:nvSpPr>
        <p:spPr>
          <a:xfrm>
            <a:off x="634243" y="5287467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endParaRPr lang="en-GB" sz="24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093FA47-1552-405C-9562-0C133F8D6F3D}"/>
              </a:ext>
            </a:extLst>
          </p:cNvPr>
          <p:cNvSpPr/>
          <p:nvPr/>
        </p:nvSpPr>
        <p:spPr>
          <a:xfrm>
            <a:off x="1978927" y="5287466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6E0042-26F2-4F70-BB7A-8C4AFEEDAB7C}"/>
              </a:ext>
            </a:extLst>
          </p:cNvPr>
          <p:cNvSpPr/>
          <p:nvPr/>
        </p:nvSpPr>
        <p:spPr>
          <a:xfrm>
            <a:off x="1306585" y="5401278"/>
            <a:ext cx="3628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7            FALSE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6">
            <a:extLst>
              <a:ext uri="{FF2B5EF4-FFF2-40B4-BE49-F238E27FC236}">
                <a16:creationId xmlns="" xmlns:a16="http://schemas.microsoft.com/office/drawing/2014/main" id="{725065E9-F352-4AB3-B3D1-3E27FE60C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732307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=""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an improper fraction has a greater numerator than denominator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a mixed number is a whole number and a proper fraction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convert improper fractions to mixed numbers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608587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28" y="1341239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77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focus task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1F6348-EE0C-41A0-BA98-F2EA8D2AA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116362"/>
            <a:ext cx="6443758" cy="38417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38FA07-0C1A-4B67-9CD5-3ECCE17DC599}"/>
              </a:ext>
            </a:extLst>
          </p:cNvPr>
          <p:cNvSpPr/>
          <p:nvPr/>
        </p:nvSpPr>
        <p:spPr>
          <a:xfrm>
            <a:off x="1256430" y="5215393"/>
            <a:ext cx="5399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several possible answers. </a:t>
            </a:r>
          </a:p>
          <a:p>
            <a:r>
              <a:rPr lang="en-GB" sz="16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is that nine fifths is different</a:t>
            </a:r>
          </a:p>
          <a:p>
            <a:r>
              <a:rPr lang="en-GB" sz="16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is the only fraction where the numerator is larger than the denominator.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409C983-6C1C-4CA2-A823-690D6BF0D3B4}"/>
              </a:ext>
            </a:extLst>
          </p:cNvPr>
          <p:cNvSpPr/>
          <p:nvPr/>
        </p:nvSpPr>
        <p:spPr>
          <a:xfrm>
            <a:off x="6357471" y="4680084"/>
            <a:ext cx="2554941" cy="1635604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draw nine fifths?</a:t>
            </a:r>
          </a:p>
          <a:p>
            <a:pPr algn="ctr"/>
            <a:endParaRPr lang="en-GB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the name for a fraction where the numerator is larger than the denominator?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4A4B052F-0658-47F7-B390-41EB7B942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732307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=""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an improper fraction has a greater numerator than denominator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a mixed number is a whole number and a proper fraction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convert improper fractions to mixed numbers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79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model the improper fraction         using cubes?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7670FA-D275-4004-A858-1DB97917C989}"/>
              </a:ext>
            </a:extLst>
          </p:cNvPr>
          <p:cNvSpPr txBox="1"/>
          <p:nvPr/>
        </p:nvSpPr>
        <p:spPr>
          <a:xfrm>
            <a:off x="4710789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E90500E-D4C9-43CE-B0BA-FC5FD2D83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7" y="2380044"/>
            <a:ext cx="6443758" cy="38417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41FABBB-C049-49C3-BF5C-18EFF44D7C7B}"/>
              </a:ext>
            </a:extLst>
          </p:cNvPr>
          <p:cNvSpPr txBox="1"/>
          <p:nvPr/>
        </p:nvSpPr>
        <p:spPr>
          <a:xfrm>
            <a:off x="4710789" y="5113829"/>
            <a:ext cx="2463757" cy="117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model the improper fraction         using cubes?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7670FA-D275-4004-A858-1DB97917C989}"/>
              </a:ext>
            </a:extLst>
          </p:cNvPr>
          <p:cNvSpPr txBox="1"/>
          <p:nvPr/>
        </p:nvSpPr>
        <p:spPr>
          <a:xfrm>
            <a:off x="4710789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17D145-BC9D-4A69-80E7-233FBADA5DAE}"/>
              </a:ext>
            </a:extLst>
          </p:cNvPr>
          <p:cNvSpPr txBox="1"/>
          <p:nvPr/>
        </p:nvSpPr>
        <p:spPr>
          <a:xfrm>
            <a:off x="4004278" y="2731915"/>
            <a:ext cx="2463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6 cubes.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represent the six quarters of the fraction.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162AEF-704C-46C0-B4AB-8EE5E1EFE29F}"/>
              </a:ext>
            </a:extLst>
          </p:cNvPr>
          <p:cNvSpPr txBox="1"/>
          <p:nvPr/>
        </p:nvSpPr>
        <p:spPr>
          <a:xfrm>
            <a:off x="4004277" y="4449251"/>
            <a:ext cx="49363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six quarters to make one whole and two quarters. 1 2/4 is a mixed number.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645220-1A38-488B-BFAC-3713DFBD1517}"/>
              </a:ext>
            </a:extLst>
          </p:cNvPr>
          <p:cNvSpPr txBox="1"/>
          <p:nvPr/>
        </p:nvSpPr>
        <p:spPr>
          <a:xfrm>
            <a:off x="4366032" y="5112156"/>
            <a:ext cx="689514" cy="135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16AA56-7498-4BE6-8718-C1E2E7FF43D8}"/>
              </a:ext>
            </a:extLst>
          </p:cNvPr>
          <p:cNvSpPr txBox="1"/>
          <p:nvPr/>
        </p:nvSpPr>
        <p:spPr>
          <a:xfrm>
            <a:off x="5236156" y="5112156"/>
            <a:ext cx="689514" cy="135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06FA58E-B7BE-46A1-8C2D-8A8E4585EEE4}"/>
              </a:ext>
            </a:extLst>
          </p:cNvPr>
          <p:cNvSpPr/>
          <p:nvPr/>
        </p:nvSpPr>
        <p:spPr>
          <a:xfrm>
            <a:off x="4503393" y="5781469"/>
            <a:ext cx="3724835" cy="573793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meant by an ‘improper fraction’?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meant by a ‘mixed number’?</a:t>
            </a:r>
          </a:p>
        </p:txBody>
      </p:sp>
    </p:spTree>
    <p:extLst>
      <p:ext uri="{BB962C8B-B14F-4D97-AF65-F5344CB8AC3E}">
        <p14:creationId xmlns:p14="http://schemas.microsoft.com/office/powerpoint/2010/main" val="15067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values.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7CDA1F1-AEAF-408F-B34A-DDC29351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3" y="2301523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8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values.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7CDA1F1-AEAF-408F-B34A-DDC29351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3" y="2301523"/>
            <a:ext cx="6443758" cy="38417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7A81905-557C-46D1-94CF-9E2E6190D0A5}"/>
              </a:ext>
            </a:extLst>
          </p:cNvPr>
          <p:cNvSpPr/>
          <p:nvPr/>
        </p:nvSpPr>
        <p:spPr>
          <a:xfrm>
            <a:off x="930313" y="5706815"/>
            <a:ext cx="4806618" cy="330914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the cubes being grouped into threes?</a:t>
            </a:r>
          </a:p>
        </p:txBody>
      </p:sp>
    </p:spTree>
    <p:extLst>
      <p:ext uri="{BB962C8B-B14F-4D97-AF65-F5344CB8AC3E}">
        <p14:creationId xmlns:p14="http://schemas.microsoft.com/office/powerpoint/2010/main" val="410696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values.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7CDA1F1-AEAF-408F-B34A-DDC29351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3" y="2301523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0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values.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7CDA1F1-AEAF-408F-B34A-DDC29351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3" y="2301523"/>
            <a:ext cx="6443758" cy="38417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E0964F-BAAF-4D57-A7B5-680D08977413}"/>
              </a:ext>
            </a:extLst>
          </p:cNvPr>
          <p:cNvSpPr/>
          <p:nvPr/>
        </p:nvSpPr>
        <p:spPr>
          <a:xfrm>
            <a:off x="930313" y="5706815"/>
            <a:ext cx="4806618" cy="330914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same and 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141032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18230</TotalTime>
  <Words>777</Words>
  <Application>Microsoft Office PowerPoint</Application>
  <PresentationFormat>On-screen Show (4:3)</PresentationFormat>
  <Paragraphs>214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User</cp:lastModifiedBy>
  <cp:revision>429</cp:revision>
  <dcterms:created xsi:type="dcterms:W3CDTF">2018-09-08T23:27:11Z</dcterms:created>
  <dcterms:modified xsi:type="dcterms:W3CDTF">2020-12-05T08:29:24Z</dcterms:modified>
</cp:coreProperties>
</file>