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6" r:id="rId7"/>
    <p:sldId id="270" r:id="rId8"/>
    <p:sldId id="267" r:id="rId9"/>
    <p:sldId id="268" r:id="rId10"/>
    <p:sldId id="269" r:id="rId11"/>
    <p:sldId id="261" r:id="rId12"/>
    <p:sldId id="262" r:id="rId13"/>
    <p:sldId id="264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8"/>
    <p:restoredTop sz="94599"/>
  </p:normalViewPr>
  <p:slideViewPr>
    <p:cSldViewPr snapToGrid="0" snapToObjects="1">
      <p:cViewPr varScale="1">
        <p:scale>
          <a:sx n="94" d="100"/>
          <a:sy n="94" d="100"/>
        </p:scale>
        <p:origin x="224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029EC-F7A3-5B4B-A280-D255F40D8F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45DCDB-A450-B744-88B7-679A862BAC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CD94FD-ABC2-4D45-A800-659D8B86D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F984-CD7A-4849-9341-58E99882B96E}" type="datetimeFigureOut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A0F9C-FAFC-5845-8749-72C572435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7312C-7028-1244-A3D1-2ABFBD112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2F49-085E-1B42-8E08-BD000656B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16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73789-BA5A-8D4C-9FE8-C154CAC6E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44D384-3435-EB40-841D-FDF8C6305F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2160D-3A2A-2B4E-9023-736BA5691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F984-CD7A-4849-9341-58E99882B96E}" type="datetimeFigureOut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37202-BDDD-6D45-BFCA-E7470650F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886D9-5C7E-4041-8DBD-9D569E206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2F49-085E-1B42-8E08-BD000656B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231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96BFD6-F33E-D34E-B417-B5EBC4489F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3DE184-F5A8-9A42-8567-3AFF99A34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F1B13-B42D-724D-BB20-57ED255C5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F984-CD7A-4849-9341-58E99882B96E}" type="datetimeFigureOut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1C47C-9663-DF41-9090-D91FA1F55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3E86E3-FA9E-0F42-8935-8102344A7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2F49-085E-1B42-8E08-BD000656B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035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BC98-56DA-A342-A89B-B5E503BAB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7EC5C-764C-BB48-8D5B-90492E9B9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244C6-A7E7-DD49-95E6-30FB60FBD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F984-CD7A-4849-9341-58E99882B96E}" type="datetimeFigureOut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5C2479-FA51-474D-8159-FF6980D43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195C7-890A-A042-988F-A10E4683F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2F49-085E-1B42-8E08-BD000656B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57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368D7-7E92-134C-B5B8-FC9AEF12D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7624CC-F254-A747-829F-44A1EACA3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C4D639-6E42-1E4B-8E92-6A4CA8B9A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F984-CD7A-4849-9341-58E99882B96E}" type="datetimeFigureOut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47311-26F5-6B43-9B17-922817EC8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A609A-3272-7244-804B-DE5B972BB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2F49-085E-1B42-8E08-BD000656B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23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4F01F-E301-DB4A-A655-07965B630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881FC-6EB0-E64E-A233-438B2E17D2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5D4213-60DF-2A4D-AD7A-7B9DF38CEE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E2431F-48DB-A642-9D3A-8E1DB08B0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F984-CD7A-4849-9341-58E99882B96E}" type="datetimeFigureOut">
              <a:rPr lang="en-US" smtClean="0"/>
              <a:t>9/12/20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1A9F03-3FC3-5E46-9432-639FFB669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A31097-A808-6747-9433-F2DBD342B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2F49-085E-1B42-8E08-BD000656B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70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3FBBD-EFAE-2746-A1BC-A87358842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A7476A-5B63-7F40-8E5E-F2512738A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ACABAB-4D6A-1347-AB2B-7E9D356F67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1C7FA7-B742-C84E-AADB-9C4CBB179E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79C531-EC4D-0848-8A3F-CE8F70BCFD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46C919-8B9D-5B40-9EEC-67CF27F97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F984-CD7A-4849-9341-58E99882B96E}" type="datetimeFigureOut">
              <a:rPr lang="en-US" smtClean="0"/>
              <a:t>9/12/20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D8D089-49A0-E947-A237-F413F2476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A61C77-E973-4546-ABB6-7CCAF7364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2F49-085E-1B42-8E08-BD000656B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758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EAE6C-52FE-1B42-B2FD-E21416C8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5AEE05-B776-5E48-91FB-887BC3431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F984-CD7A-4849-9341-58E99882B96E}" type="datetimeFigureOut">
              <a:rPr lang="en-US" smtClean="0"/>
              <a:t>9/12/20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51635D-C87C-E344-8B78-5AA9E6B43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F3CE8D-9B39-B246-995A-63D596292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2F49-085E-1B42-8E08-BD000656B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643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0542CF-EB9B-044F-9737-272CE26A4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F984-CD7A-4849-9341-58E99882B96E}" type="datetimeFigureOut">
              <a:rPr lang="en-US" smtClean="0"/>
              <a:t>9/12/20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A80168-B3D6-1B4B-8A09-1F00577B8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304274-CE46-0149-B010-1CAE77779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2F49-085E-1B42-8E08-BD000656B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65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98491-0BB6-2642-A606-59256CB0C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54450-020E-3341-AF36-2303518F1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5164D3-3A18-C14D-9992-2B704A7754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D4989F-9FDE-9547-B347-6AC2A154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F984-CD7A-4849-9341-58E99882B96E}" type="datetimeFigureOut">
              <a:rPr lang="en-US" smtClean="0"/>
              <a:t>9/12/20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C4EF0-3E69-A847-A6E2-65EBE45B2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427645-61F9-644C-8437-920A23E6D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2F49-085E-1B42-8E08-BD000656B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96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70A66-60F0-1B4B-83AF-C0D3DCE24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5904A3-DEAE-2C46-9B67-5D78C89942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28E087-0401-654C-821B-4C0C1C2734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1E6ED7-923D-7248-8ED9-3ADF32136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F984-CD7A-4849-9341-58E99882B96E}" type="datetimeFigureOut">
              <a:rPr lang="en-US" smtClean="0"/>
              <a:t>9/12/20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A6A7F5-F5F3-FE4B-A275-1CAAE953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7DEBAD-405B-D649-8F57-C97C96512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2F49-085E-1B42-8E08-BD000656B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59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934128-1859-A845-9D1D-B82998FED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E93785-1D19-8643-AAB7-09904D702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94ACFF-9926-F948-9E8E-C2BEAB0704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7F984-CD7A-4849-9341-58E99882B96E}" type="datetimeFigureOut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BC058B-619B-CF45-A040-229C9F739B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6B095-8962-CE48-A82C-F5458DF913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02F49-085E-1B42-8E08-BD000656B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7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D9A9F-9BE1-8545-9EB8-FCFA4EA05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focus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5EB08C-D0BE-1C4A-AD06-8847D6FAE074}"/>
              </a:ext>
            </a:extLst>
          </p:cNvPr>
          <p:cNvSpPr txBox="1"/>
          <p:nvPr/>
        </p:nvSpPr>
        <p:spPr>
          <a:xfrm>
            <a:off x="1992572" y="1787857"/>
            <a:ext cx="701494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Complete the missing numbers:</a:t>
            </a:r>
          </a:p>
          <a:p>
            <a:endParaRPr lang="en-US" sz="2800" dirty="0"/>
          </a:p>
          <a:p>
            <a:r>
              <a:rPr lang="en-US" sz="2800" dirty="0"/>
              <a:t>1)	 59,000 = 50,000 + ________</a:t>
            </a:r>
          </a:p>
          <a:p>
            <a:endParaRPr lang="en-US" sz="2800" dirty="0"/>
          </a:p>
          <a:p>
            <a:r>
              <a:rPr lang="en-US" sz="2800" dirty="0"/>
              <a:t>2) 	______ = 30,000 + 2700 + 230</a:t>
            </a:r>
          </a:p>
          <a:p>
            <a:endParaRPr lang="en-US" sz="2800" dirty="0"/>
          </a:p>
          <a:p>
            <a:r>
              <a:rPr lang="en-US" sz="2800" dirty="0"/>
              <a:t>3) 	75,480 = ______ + 400 + ______</a:t>
            </a:r>
          </a:p>
        </p:txBody>
      </p:sp>
    </p:spTree>
    <p:extLst>
      <p:ext uri="{BB962C8B-B14F-4D97-AF65-F5344CB8AC3E}">
        <p14:creationId xmlns:p14="http://schemas.microsoft.com/office/powerpoint/2010/main" val="3938789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5EC6ED5-42F1-004B-987B-FD94AFF62A7D}"/>
              </a:ext>
            </a:extLst>
          </p:cNvPr>
          <p:cNvSpPr txBox="1"/>
          <p:nvPr/>
        </p:nvSpPr>
        <p:spPr>
          <a:xfrm>
            <a:off x="3675563" y="739709"/>
            <a:ext cx="4813305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err="1">
                <a:latin typeface="Century Gothic" panose="020B0502020202020204" pitchFamily="34" charset="0"/>
              </a:rPr>
              <a:t>Acis</a:t>
            </a:r>
            <a:r>
              <a:rPr lang="en-GB" sz="2000" dirty="0">
                <a:latin typeface="Century Gothic" panose="020B0502020202020204" pitchFamily="34" charset="0"/>
              </a:rPr>
              <a:t> is thinking of a five-digit number. 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He subtracts 1000 from it.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entury Gothic" panose="020B0502020202020204" pitchFamily="34" charset="0"/>
              </a:rPr>
              <a:t>He adds 100 to it.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entury Gothic" panose="020B0502020202020204" pitchFamily="34" charset="0"/>
              </a:rPr>
              <a:t>He adds 10 from it. 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His answer is: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		85,482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What number did he start with?</a:t>
            </a:r>
          </a:p>
          <a:p>
            <a:endParaRPr lang="en-GB" b="1" dirty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p:cxnSp>
        <p:nvCxnSpPr>
          <p:cNvPr id="5" name="Curved Connector 4">
            <a:extLst>
              <a:ext uri="{FF2B5EF4-FFF2-40B4-BE49-F238E27FC236}">
                <a16:creationId xmlns:a16="http://schemas.microsoft.com/office/drawing/2014/main" id="{0DEF2A2E-E278-274B-B61A-D81C8B2B8873}"/>
              </a:ext>
            </a:extLst>
          </p:cNvPr>
          <p:cNvCxnSpPr>
            <a:cxnSpLocks/>
          </p:cNvCxnSpPr>
          <p:nvPr/>
        </p:nvCxnSpPr>
        <p:spPr>
          <a:xfrm rot="5400000">
            <a:off x="1127963" y="3402826"/>
            <a:ext cx="4380932" cy="714270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A3E9871-F3D1-4741-A17E-8A8ABF40A20A}"/>
              </a:ext>
            </a:extLst>
          </p:cNvPr>
          <p:cNvSpPr txBox="1"/>
          <p:nvPr/>
        </p:nvSpPr>
        <p:spPr>
          <a:xfrm>
            <a:off x="847965" y="3305722"/>
            <a:ext cx="2297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Work backwards</a:t>
            </a:r>
          </a:p>
          <a:p>
            <a:r>
              <a:rPr lang="en-US" dirty="0"/>
              <a:t>Doing the opposite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275BF7-021A-8E47-8E3F-DE5F9FC6F510}"/>
              </a:ext>
            </a:extLst>
          </p:cNvPr>
          <p:cNvSpPr txBox="1"/>
          <p:nvPr/>
        </p:nvSpPr>
        <p:spPr>
          <a:xfrm>
            <a:off x="2961294" y="4760769"/>
            <a:ext cx="72472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Subtract 10: 		85,482 – 10 = </a:t>
            </a:r>
            <a:r>
              <a:rPr lang="en-US" sz="2800" b="1" dirty="0">
                <a:solidFill>
                  <a:srgbClr val="C00000"/>
                </a:solidFill>
              </a:rPr>
              <a:t>85,472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Subtract 100		85,472 – 100 = </a:t>
            </a:r>
            <a:r>
              <a:rPr lang="en-US" sz="2800" b="1" dirty="0">
                <a:solidFill>
                  <a:srgbClr val="002060"/>
                </a:solidFill>
              </a:rPr>
              <a:t>85,372</a:t>
            </a:r>
          </a:p>
          <a:p>
            <a:r>
              <a:rPr lang="en-US" sz="2800" b="1" dirty="0">
                <a:solidFill>
                  <a:srgbClr val="002060"/>
                </a:solidFill>
              </a:rPr>
              <a:t>Add 1000			85,372 + 1000 = </a:t>
            </a:r>
            <a:r>
              <a:rPr lang="en-US" sz="2800" b="1" u="sng" dirty="0">
                <a:solidFill>
                  <a:srgbClr val="002060"/>
                </a:solidFill>
              </a:rPr>
              <a:t>86,372</a:t>
            </a:r>
          </a:p>
        </p:txBody>
      </p:sp>
    </p:spTree>
    <p:extLst>
      <p:ext uri="{BB962C8B-B14F-4D97-AF65-F5344CB8AC3E}">
        <p14:creationId xmlns:p14="http://schemas.microsoft.com/office/powerpoint/2010/main" val="991073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C4B3D9-41F5-334C-A263-FF74DA43DAAA}"/>
              </a:ext>
            </a:extLst>
          </p:cNvPr>
          <p:cNvSpPr txBox="1"/>
          <p:nvPr/>
        </p:nvSpPr>
        <p:spPr>
          <a:xfrm>
            <a:off x="2470245" y="696035"/>
            <a:ext cx="66509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Rudolph thinks he can order the following numbers </a:t>
            </a:r>
          </a:p>
          <a:p>
            <a:r>
              <a:rPr lang="en-US" sz="2400" dirty="0"/>
              <a:t>by only looking at the first three digits.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E0EF4F-E2A4-0D47-9CD2-044A09F6DF27}"/>
              </a:ext>
            </a:extLst>
          </p:cNvPr>
          <p:cNvSpPr txBox="1"/>
          <p:nvPr/>
        </p:nvSpPr>
        <p:spPr>
          <a:xfrm>
            <a:off x="2470245" y="4244454"/>
            <a:ext cx="4486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Is he correct? Explain your answer.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FA6797-C0F1-A24D-8C79-855DC2E188D4}"/>
              </a:ext>
            </a:extLst>
          </p:cNvPr>
          <p:cNvSpPr txBox="1"/>
          <p:nvPr/>
        </p:nvSpPr>
        <p:spPr>
          <a:xfrm>
            <a:off x="2470245" y="222458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12,516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B3FDF5-B603-8949-9D17-72D260049716}"/>
              </a:ext>
            </a:extLst>
          </p:cNvPr>
          <p:cNvSpPr txBox="1"/>
          <p:nvPr/>
        </p:nvSpPr>
        <p:spPr>
          <a:xfrm>
            <a:off x="4713583" y="219324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12,832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8D18AE-9E2E-AD40-865D-8C5194792235}"/>
              </a:ext>
            </a:extLst>
          </p:cNvPr>
          <p:cNvSpPr txBox="1"/>
          <p:nvPr/>
        </p:nvSpPr>
        <p:spPr>
          <a:xfrm>
            <a:off x="3509312" y="3003686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12,679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B32F88-F1C3-564A-A5E7-484B672A0A93}"/>
              </a:ext>
            </a:extLst>
          </p:cNvPr>
          <p:cNvSpPr txBox="1"/>
          <p:nvPr/>
        </p:nvSpPr>
        <p:spPr>
          <a:xfrm>
            <a:off x="5917854" y="3004528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12,538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46EB69-83DE-8848-AA00-E73EF34568BD}"/>
              </a:ext>
            </a:extLst>
          </p:cNvPr>
          <p:cNvSpPr txBox="1"/>
          <p:nvPr/>
        </p:nvSpPr>
        <p:spPr>
          <a:xfrm>
            <a:off x="6956921" y="222458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12,794</a:t>
            </a:r>
          </a:p>
        </p:txBody>
      </p:sp>
    </p:spTree>
    <p:extLst>
      <p:ext uri="{BB962C8B-B14F-4D97-AF65-F5344CB8AC3E}">
        <p14:creationId xmlns:p14="http://schemas.microsoft.com/office/powerpoint/2010/main" val="796244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C4B3D9-41F5-334C-A263-FF74DA43DAAA}"/>
              </a:ext>
            </a:extLst>
          </p:cNvPr>
          <p:cNvSpPr txBox="1"/>
          <p:nvPr/>
        </p:nvSpPr>
        <p:spPr>
          <a:xfrm>
            <a:off x="2470245" y="696035"/>
            <a:ext cx="66509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Rudolph thinks he can order the following numbers </a:t>
            </a:r>
          </a:p>
          <a:p>
            <a:r>
              <a:rPr lang="en-US" sz="2400" dirty="0"/>
              <a:t>by only looking at the first three digits.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E0EF4F-E2A4-0D47-9CD2-044A09F6DF27}"/>
              </a:ext>
            </a:extLst>
          </p:cNvPr>
          <p:cNvSpPr txBox="1"/>
          <p:nvPr/>
        </p:nvSpPr>
        <p:spPr>
          <a:xfrm>
            <a:off x="2470245" y="4244454"/>
            <a:ext cx="4486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Is he correct? Explain your answer.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FA6797-C0F1-A24D-8C79-855DC2E188D4}"/>
              </a:ext>
            </a:extLst>
          </p:cNvPr>
          <p:cNvSpPr txBox="1"/>
          <p:nvPr/>
        </p:nvSpPr>
        <p:spPr>
          <a:xfrm>
            <a:off x="2470245" y="222458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12,516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B3FDF5-B603-8949-9D17-72D260049716}"/>
              </a:ext>
            </a:extLst>
          </p:cNvPr>
          <p:cNvSpPr txBox="1"/>
          <p:nvPr/>
        </p:nvSpPr>
        <p:spPr>
          <a:xfrm>
            <a:off x="4713583" y="219324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12,832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8D18AE-9E2E-AD40-865D-8C5194792235}"/>
              </a:ext>
            </a:extLst>
          </p:cNvPr>
          <p:cNvSpPr txBox="1"/>
          <p:nvPr/>
        </p:nvSpPr>
        <p:spPr>
          <a:xfrm>
            <a:off x="3509312" y="3003686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12,679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B32F88-F1C3-564A-A5E7-484B672A0A93}"/>
              </a:ext>
            </a:extLst>
          </p:cNvPr>
          <p:cNvSpPr txBox="1"/>
          <p:nvPr/>
        </p:nvSpPr>
        <p:spPr>
          <a:xfrm>
            <a:off x="5917854" y="3004528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12,538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46EB69-83DE-8848-AA00-E73EF34568BD}"/>
              </a:ext>
            </a:extLst>
          </p:cNvPr>
          <p:cNvSpPr txBox="1"/>
          <p:nvPr/>
        </p:nvSpPr>
        <p:spPr>
          <a:xfrm>
            <a:off x="6956921" y="222458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12,794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05390C-8CD6-E940-A503-D08C014EB897}"/>
              </a:ext>
            </a:extLst>
          </p:cNvPr>
          <p:cNvSpPr txBox="1"/>
          <p:nvPr/>
        </p:nvSpPr>
        <p:spPr>
          <a:xfrm>
            <a:off x="491318" y="5351776"/>
            <a:ext cx="113908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Rudolph is incorrect because two of the numbers start with twelve thousand five hundred</a:t>
            </a:r>
          </a:p>
          <a:p>
            <a:r>
              <a:rPr lang="en-US" sz="2400" dirty="0">
                <a:solidFill>
                  <a:srgbClr val="C00000"/>
                </a:solidFill>
              </a:rPr>
              <a:t> therefore you need to look at the tens to compare and order. </a:t>
            </a:r>
          </a:p>
        </p:txBody>
      </p:sp>
    </p:spTree>
    <p:extLst>
      <p:ext uri="{BB962C8B-B14F-4D97-AF65-F5344CB8AC3E}">
        <p14:creationId xmlns:p14="http://schemas.microsoft.com/office/powerpoint/2010/main" val="4064389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E789611-412F-3243-9C2D-FCD6EC6E8E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8114" y="707325"/>
            <a:ext cx="7101613" cy="477668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9EDFB3B-0FCC-EA4A-8AA0-EB2DA9D4BAEB}"/>
              </a:ext>
            </a:extLst>
          </p:cNvPr>
          <p:cNvSpPr txBox="1"/>
          <p:nvPr/>
        </p:nvSpPr>
        <p:spPr>
          <a:xfrm>
            <a:off x="2661313" y="245660"/>
            <a:ext cx="64672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Find the odd one out in the representations below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0C92FD-CBFA-8142-A72B-F062CD7E6210}"/>
              </a:ext>
            </a:extLst>
          </p:cNvPr>
          <p:cNvSpPr txBox="1"/>
          <p:nvPr/>
        </p:nvSpPr>
        <p:spPr>
          <a:xfrm>
            <a:off x="1931385" y="5506547"/>
            <a:ext cx="9901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Explain how you know.</a:t>
            </a:r>
          </a:p>
        </p:txBody>
      </p:sp>
    </p:spTree>
    <p:extLst>
      <p:ext uri="{BB962C8B-B14F-4D97-AF65-F5344CB8AC3E}">
        <p14:creationId xmlns:p14="http://schemas.microsoft.com/office/powerpoint/2010/main" val="2036096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E789611-412F-3243-9C2D-FCD6EC6E8E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8114" y="707325"/>
            <a:ext cx="7101613" cy="477668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9EDFB3B-0FCC-EA4A-8AA0-EB2DA9D4BAEB}"/>
              </a:ext>
            </a:extLst>
          </p:cNvPr>
          <p:cNvSpPr txBox="1"/>
          <p:nvPr/>
        </p:nvSpPr>
        <p:spPr>
          <a:xfrm>
            <a:off x="2661313" y="245660"/>
            <a:ext cx="64672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Find the odd one out in the representations below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0C92FD-CBFA-8142-A72B-F062CD7E6210}"/>
              </a:ext>
            </a:extLst>
          </p:cNvPr>
          <p:cNvSpPr txBox="1"/>
          <p:nvPr/>
        </p:nvSpPr>
        <p:spPr>
          <a:xfrm>
            <a:off x="1931385" y="5506547"/>
            <a:ext cx="99012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Explain how you know.</a:t>
            </a:r>
          </a:p>
          <a:p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C is the odd one out because it represents 36,205. A and B represent 36,025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2318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5EC6ED5-42F1-004B-987B-FD94AFF62A7D}"/>
              </a:ext>
            </a:extLst>
          </p:cNvPr>
          <p:cNvSpPr txBox="1"/>
          <p:nvPr/>
        </p:nvSpPr>
        <p:spPr>
          <a:xfrm>
            <a:off x="3547708" y="739709"/>
            <a:ext cx="5069016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Hafsa is thinking of a five-digit number. </a:t>
            </a:r>
          </a:p>
          <a:p>
            <a:endParaRPr lang="en-GB" sz="2000" b="1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latin typeface="Century Gothic" panose="020B0502020202020204" pitchFamily="34" charset="0"/>
              </a:rPr>
              <a:t>She adds 100 to it.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latin typeface="Century Gothic" panose="020B0502020202020204" pitchFamily="34" charset="0"/>
              </a:rPr>
              <a:t>She subtracts 1,000 from it.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latin typeface="Century Gothic" panose="020B0502020202020204" pitchFamily="34" charset="0"/>
              </a:rPr>
              <a:t>She subtracts 10 from it. </a:t>
            </a:r>
          </a:p>
          <a:p>
            <a:endParaRPr lang="en-GB" sz="2000" b="1" dirty="0">
              <a:latin typeface="Century Gothic" panose="020B0502020202020204" pitchFamily="34" charset="0"/>
            </a:endParaRPr>
          </a:p>
          <a:p>
            <a:r>
              <a:rPr lang="en-GB" sz="2000" b="1" dirty="0">
                <a:latin typeface="Century Gothic" panose="020B0502020202020204" pitchFamily="34" charset="0"/>
              </a:rPr>
              <a:t>Her answer is:</a:t>
            </a:r>
          </a:p>
          <a:p>
            <a:endParaRPr lang="en-GB" sz="2000" b="1" dirty="0">
              <a:latin typeface="Century Gothic" panose="020B0502020202020204" pitchFamily="34" charset="0"/>
            </a:endParaRPr>
          </a:p>
          <a:p>
            <a:r>
              <a:rPr lang="en-GB" sz="2000" b="1" dirty="0">
                <a:latin typeface="Century Gothic" panose="020B0502020202020204" pitchFamily="34" charset="0"/>
              </a:rPr>
              <a:t>		71, 647</a:t>
            </a:r>
          </a:p>
          <a:p>
            <a:endParaRPr lang="en-GB" sz="2000" b="1" dirty="0">
              <a:latin typeface="Century Gothic" panose="020B0502020202020204" pitchFamily="34" charset="0"/>
            </a:endParaRPr>
          </a:p>
          <a:p>
            <a:r>
              <a:rPr lang="en-GB" sz="2000" b="1" dirty="0">
                <a:latin typeface="Century Gothic" panose="020B0502020202020204" pitchFamily="34" charset="0"/>
              </a:rPr>
              <a:t>What number did she start with?</a:t>
            </a:r>
          </a:p>
          <a:p>
            <a:endParaRPr lang="en-GB" b="1" dirty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13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5EC6ED5-42F1-004B-987B-FD94AFF62A7D}"/>
              </a:ext>
            </a:extLst>
          </p:cNvPr>
          <p:cNvSpPr txBox="1"/>
          <p:nvPr/>
        </p:nvSpPr>
        <p:spPr>
          <a:xfrm>
            <a:off x="3547708" y="739709"/>
            <a:ext cx="5069016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entury Gothic" panose="020B0502020202020204" pitchFamily="34" charset="0"/>
              </a:rPr>
              <a:t>Hafsa is thinking of a five-digit number. 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entury Gothic" panose="020B0502020202020204" pitchFamily="34" charset="0"/>
              </a:rPr>
              <a:t>She adds 100 to it.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entury Gothic" panose="020B0502020202020204" pitchFamily="34" charset="0"/>
              </a:rPr>
              <a:t>She subtracts 1,000 from it.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entury Gothic" panose="020B0502020202020204" pitchFamily="34" charset="0"/>
              </a:rPr>
              <a:t>She subtracts 10 from it. 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Her answer is: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		71, 647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What number did she start with?</a:t>
            </a:r>
          </a:p>
          <a:p>
            <a:endParaRPr lang="en-GB" b="1" dirty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p:cxnSp>
        <p:nvCxnSpPr>
          <p:cNvPr id="5" name="Curved Connector 4">
            <a:extLst>
              <a:ext uri="{FF2B5EF4-FFF2-40B4-BE49-F238E27FC236}">
                <a16:creationId xmlns:a16="http://schemas.microsoft.com/office/drawing/2014/main" id="{0DEF2A2E-E278-274B-B61A-D81C8B2B8873}"/>
              </a:ext>
            </a:extLst>
          </p:cNvPr>
          <p:cNvCxnSpPr>
            <a:cxnSpLocks/>
          </p:cNvCxnSpPr>
          <p:nvPr/>
        </p:nvCxnSpPr>
        <p:spPr>
          <a:xfrm rot="5400000">
            <a:off x="1796097" y="3171688"/>
            <a:ext cx="2808607" cy="914400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A3E9871-F3D1-4741-A17E-8A8ABF40A20A}"/>
              </a:ext>
            </a:extLst>
          </p:cNvPr>
          <p:cNvSpPr txBox="1"/>
          <p:nvPr/>
        </p:nvSpPr>
        <p:spPr>
          <a:xfrm>
            <a:off x="847965" y="3305722"/>
            <a:ext cx="2297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Work backwards</a:t>
            </a:r>
          </a:p>
          <a:p>
            <a:r>
              <a:rPr lang="en-US" dirty="0"/>
              <a:t>Doing the opposite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275BF7-021A-8E47-8E3F-DE5F9FC6F510}"/>
              </a:ext>
            </a:extLst>
          </p:cNvPr>
          <p:cNvSpPr txBox="1"/>
          <p:nvPr/>
        </p:nvSpPr>
        <p:spPr>
          <a:xfrm>
            <a:off x="2961293" y="4771582"/>
            <a:ext cx="52533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Add 10: 	71,647  + 10 = 71,657 </a:t>
            </a:r>
          </a:p>
        </p:txBody>
      </p:sp>
    </p:spTree>
    <p:extLst>
      <p:ext uri="{BB962C8B-B14F-4D97-AF65-F5344CB8AC3E}">
        <p14:creationId xmlns:p14="http://schemas.microsoft.com/office/powerpoint/2010/main" val="1060316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5EC6ED5-42F1-004B-987B-FD94AFF62A7D}"/>
              </a:ext>
            </a:extLst>
          </p:cNvPr>
          <p:cNvSpPr txBox="1"/>
          <p:nvPr/>
        </p:nvSpPr>
        <p:spPr>
          <a:xfrm>
            <a:off x="3547708" y="739709"/>
            <a:ext cx="5069016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entury Gothic" panose="020B0502020202020204" pitchFamily="34" charset="0"/>
              </a:rPr>
              <a:t>Hafsa is thinking of a five-digit number. 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entury Gothic" panose="020B0502020202020204" pitchFamily="34" charset="0"/>
              </a:rPr>
              <a:t>She adds 100 to it.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entury Gothic" panose="020B0502020202020204" pitchFamily="34" charset="0"/>
              </a:rPr>
              <a:t>She subtracts 1,000 from it.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entury Gothic" panose="020B0502020202020204" pitchFamily="34" charset="0"/>
              </a:rPr>
              <a:t>She subtracts 10 from it. 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Her answer is: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		71, 647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What number did she start with?</a:t>
            </a:r>
          </a:p>
          <a:p>
            <a:endParaRPr lang="en-GB" b="1" dirty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p:cxnSp>
        <p:nvCxnSpPr>
          <p:cNvPr id="5" name="Curved Connector 4">
            <a:extLst>
              <a:ext uri="{FF2B5EF4-FFF2-40B4-BE49-F238E27FC236}">
                <a16:creationId xmlns:a16="http://schemas.microsoft.com/office/drawing/2014/main" id="{0DEF2A2E-E278-274B-B61A-D81C8B2B8873}"/>
              </a:ext>
            </a:extLst>
          </p:cNvPr>
          <p:cNvCxnSpPr>
            <a:cxnSpLocks/>
          </p:cNvCxnSpPr>
          <p:nvPr/>
        </p:nvCxnSpPr>
        <p:spPr>
          <a:xfrm rot="5400000">
            <a:off x="1371603" y="3241343"/>
            <a:ext cx="3657597" cy="914402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A3E9871-F3D1-4741-A17E-8A8ABF40A20A}"/>
              </a:ext>
            </a:extLst>
          </p:cNvPr>
          <p:cNvSpPr txBox="1"/>
          <p:nvPr/>
        </p:nvSpPr>
        <p:spPr>
          <a:xfrm>
            <a:off x="847965" y="3305722"/>
            <a:ext cx="2297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Work backwards</a:t>
            </a:r>
          </a:p>
          <a:p>
            <a:r>
              <a:rPr lang="en-US" dirty="0"/>
              <a:t>Doing the opposite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275BF7-021A-8E47-8E3F-DE5F9FC6F510}"/>
              </a:ext>
            </a:extLst>
          </p:cNvPr>
          <p:cNvSpPr txBox="1"/>
          <p:nvPr/>
        </p:nvSpPr>
        <p:spPr>
          <a:xfrm>
            <a:off x="2961293" y="4771582"/>
            <a:ext cx="54617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Add 10: 	71,647  + 10 = </a:t>
            </a:r>
            <a:r>
              <a:rPr lang="en-US" sz="2800" b="1" dirty="0">
                <a:solidFill>
                  <a:srgbClr val="C00000"/>
                </a:solidFill>
              </a:rPr>
              <a:t>71,657</a:t>
            </a:r>
            <a:r>
              <a:rPr lang="en-US" sz="2800" b="1" dirty="0"/>
              <a:t> 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Add 1,000 	71,657 + 1000 = 72,657</a:t>
            </a:r>
          </a:p>
        </p:txBody>
      </p:sp>
    </p:spTree>
    <p:extLst>
      <p:ext uri="{BB962C8B-B14F-4D97-AF65-F5344CB8AC3E}">
        <p14:creationId xmlns:p14="http://schemas.microsoft.com/office/powerpoint/2010/main" val="1043724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5EC6ED5-42F1-004B-987B-FD94AFF62A7D}"/>
              </a:ext>
            </a:extLst>
          </p:cNvPr>
          <p:cNvSpPr txBox="1"/>
          <p:nvPr/>
        </p:nvSpPr>
        <p:spPr>
          <a:xfrm>
            <a:off x="3547708" y="739709"/>
            <a:ext cx="5069016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entury Gothic" panose="020B0502020202020204" pitchFamily="34" charset="0"/>
              </a:rPr>
              <a:t>Hafsa is thinking of a five-digit number. 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entury Gothic" panose="020B0502020202020204" pitchFamily="34" charset="0"/>
              </a:rPr>
              <a:t>She adds 100 to it.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entury Gothic" panose="020B0502020202020204" pitchFamily="34" charset="0"/>
              </a:rPr>
              <a:t>She subtracts 1,000 from it.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entury Gothic" panose="020B0502020202020204" pitchFamily="34" charset="0"/>
              </a:rPr>
              <a:t>She subtracts 10 from it. 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Her answer is: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		71, 647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What number did she start with?</a:t>
            </a:r>
          </a:p>
          <a:p>
            <a:endParaRPr lang="en-GB" b="1" dirty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p:cxnSp>
        <p:nvCxnSpPr>
          <p:cNvPr id="5" name="Curved Connector 4">
            <a:extLst>
              <a:ext uri="{FF2B5EF4-FFF2-40B4-BE49-F238E27FC236}">
                <a16:creationId xmlns:a16="http://schemas.microsoft.com/office/drawing/2014/main" id="{0DEF2A2E-E278-274B-B61A-D81C8B2B8873}"/>
              </a:ext>
            </a:extLst>
          </p:cNvPr>
          <p:cNvCxnSpPr>
            <a:cxnSpLocks/>
          </p:cNvCxnSpPr>
          <p:nvPr/>
        </p:nvCxnSpPr>
        <p:spPr>
          <a:xfrm rot="5400000">
            <a:off x="927693" y="3316765"/>
            <a:ext cx="4408229" cy="831802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A3E9871-F3D1-4741-A17E-8A8ABF40A20A}"/>
              </a:ext>
            </a:extLst>
          </p:cNvPr>
          <p:cNvSpPr txBox="1"/>
          <p:nvPr/>
        </p:nvSpPr>
        <p:spPr>
          <a:xfrm>
            <a:off x="847965" y="3305722"/>
            <a:ext cx="2297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Work backwards</a:t>
            </a:r>
          </a:p>
          <a:p>
            <a:r>
              <a:rPr lang="en-US" dirty="0"/>
              <a:t>Doing the opposite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275BF7-021A-8E47-8E3F-DE5F9FC6F510}"/>
              </a:ext>
            </a:extLst>
          </p:cNvPr>
          <p:cNvSpPr txBox="1"/>
          <p:nvPr/>
        </p:nvSpPr>
        <p:spPr>
          <a:xfrm>
            <a:off x="2961293" y="4771582"/>
            <a:ext cx="638508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Add 10: 		71,647  + 10 = </a:t>
            </a:r>
            <a:r>
              <a:rPr lang="en-US" sz="2800" b="1" dirty="0">
                <a:solidFill>
                  <a:srgbClr val="C00000"/>
                </a:solidFill>
              </a:rPr>
              <a:t>71,657</a:t>
            </a:r>
            <a:r>
              <a:rPr lang="en-US" sz="2800" b="1" dirty="0"/>
              <a:t> 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Add 1,000 		71,657 + 1000 = </a:t>
            </a:r>
            <a:r>
              <a:rPr lang="en-US" sz="2800" b="1" dirty="0">
                <a:solidFill>
                  <a:srgbClr val="7030A0"/>
                </a:solidFill>
              </a:rPr>
              <a:t>72,657</a:t>
            </a:r>
          </a:p>
          <a:p>
            <a:r>
              <a:rPr lang="en-US" sz="2800" b="1" dirty="0">
                <a:solidFill>
                  <a:srgbClr val="7030A0"/>
                </a:solidFill>
              </a:rPr>
              <a:t>Subtract 100	72,657 – 100 = </a:t>
            </a:r>
            <a:r>
              <a:rPr lang="en-US" sz="2800" b="1" u="sng" dirty="0">
                <a:solidFill>
                  <a:srgbClr val="7030A0"/>
                </a:solidFill>
              </a:rPr>
              <a:t>72,557</a:t>
            </a:r>
          </a:p>
        </p:txBody>
      </p:sp>
    </p:spTree>
    <p:extLst>
      <p:ext uri="{BB962C8B-B14F-4D97-AF65-F5344CB8AC3E}">
        <p14:creationId xmlns:p14="http://schemas.microsoft.com/office/powerpoint/2010/main" val="3895282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5EC6ED5-42F1-004B-987B-FD94AFF62A7D}"/>
              </a:ext>
            </a:extLst>
          </p:cNvPr>
          <p:cNvSpPr txBox="1"/>
          <p:nvPr/>
        </p:nvSpPr>
        <p:spPr>
          <a:xfrm>
            <a:off x="3675563" y="739709"/>
            <a:ext cx="4813305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err="1">
                <a:latin typeface="Century Gothic" panose="020B0502020202020204" pitchFamily="34" charset="0"/>
              </a:rPr>
              <a:t>Acis</a:t>
            </a:r>
            <a:r>
              <a:rPr lang="en-GB" sz="2000" dirty="0">
                <a:latin typeface="Century Gothic" panose="020B0502020202020204" pitchFamily="34" charset="0"/>
              </a:rPr>
              <a:t> is thinking of a five-digit number. 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entury Gothic" panose="020B0502020202020204" pitchFamily="34" charset="0"/>
              </a:rPr>
              <a:t>He subtracts 1000 from it.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entury Gothic" panose="020B0502020202020204" pitchFamily="34" charset="0"/>
              </a:rPr>
              <a:t>He adds 100 to it.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entury Gothic" panose="020B0502020202020204" pitchFamily="34" charset="0"/>
              </a:rPr>
              <a:t>He adds 10 from it. 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His answer is: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		85,482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What number did he start with?</a:t>
            </a:r>
          </a:p>
          <a:p>
            <a:endParaRPr lang="en-GB" b="1" dirty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p:cxnSp>
        <p:nvCxnSpPr>
          <p:cNvPr id="5" name="Curved Connector 4">
            <a:extLst>
              <a:ext uri="{FF2B5EF4-FFF2-40B4-BE49-F238E27FC236}">
                <a16:creationId xmlns:a16="http://schemas.microsoft.com/office/drawing/2014/main" id="{0DEF2A2E-E278-274B-B61A-D81C8B2B8873}"/>
              </a:ext>
            </a:extLst>
          </p:cNvPr>
          <p:cNvCxnSpPr>
            <a:cxnSpLocks/>
          </p:cNvCxnSpPr>
          <p:nvPr/>
        </p:nvCxnSpPr>
        <p:spPr>
          <a:xfrm rot="5400000">
            <a:off x="1905887" y="3252701"/>
            <a:ext cx="2825085" cy="714271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A3E9871-F3D1-4741-A17E-8A8ABF40A20A}"/>
              </a:ext>
            </a:extLst>
          </p:cNvPr>
          <p:cNvSpPr txBox="1"/>
          <p:nvPr/>
        </p:nvSpPr>
        <p:spPr>
          <a:xfrm>
            <a:off x="847965" y="3305722"/>
            <a:ext cx="2297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Work backwards</a:t>
            </a:r>
          </a:p>
          <a:p>
            <a:r>
              <a:rPr lang="en-US" dirty="0"/>
              <a:t>Doing the opposite</a:t>
            </a:r>
          </a:p>
        </p:txBody>
      </p:sp>
    </p:spTree>
    <p:extLst>
      <p:ext uri="{BB962C8B-B14F-4D97-AF65-F5344CB8AC3E}">
        <p14:creationId xmlns:p14="http://schemas.microsoft.com/office/powerpoint/2010/main" val="1480302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5EC6ED5-42F1-004B-987B-FD94AFF62A7D}"/>
              </a:ext>
            </a:extLst>
          </p:cNvPr>
          <p:cNvSpPr txBox="1"/>
          <p:nvPr/>
        </p:nvSpPr>
        <p:spPr>
          <a:xfrm>
            <a:off x="3675563" y="739709"/>
            <a:ext cx="4813305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err="1">
                <a:latin typeface="Century Gothic" panose="020B0502020202020204" pitchFamily="34" charset="0"/>
              </a:rPr>
              <a:t>Acis</a:t>
            </a:r>
            <a:r>
              <a:rPr lang="en-GB" sz="2000" dirty="0">
                <a:latin typeface="Century Gothic" panose="020B0502020202020204" pitchFamily="34" charset="0"/>
              </a:rPr>
              <a:t> is thinking of a five-digit number. 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entury Gothic" panose="020B0502020202020204" pitchFamily="34" charset="0"/>
              </a:rPr>
              <a:t>He subtracts 1000 from it.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entury Gothic" panose="020B0502020202020204" pitchFamily="34" charset="0"/>
              </a:rPr>
              <a:t>He adds 100 to it.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entury Gothic" panose="020B0502020202020204" pitchFamily="34" charset="0"/>
              </a:rPr>
              <a:t>He adds 10 from it. 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His answer is: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		85,482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What number did he start with?</a:t>
            </a:r>
          </a:p>
          <a:p>
            <a:endParaRPr lang="en-GB" b="1" dirty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849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5EC6ED5-42F1-004B-987B-FD94AFF62A7D}"/>
              </a:ext>
            </a:extLst>
          </p:cNvPr>
          <p:cNvSpPr txBox="1"/>
          <p:nvPr/>
        </p:nvSpPr>
        <p:spPr>
          <a:xfrm>
            <a:off x="3675563" y="739709"/>
            <a:ext cx="4813305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err="1">
                <a:latin typeface="Century Gothic" panose="020B0502020202020204" pitchFamily="34" charset="0"/>
              </a:rPr>
              <a:t>Acis</a:t>
            </a:r>
            <a:r>
              <a:rPr lang="en-GB" sz="2000" dirty="0">
                <a:latin typeface="Century Gothic" panose="020B0502020202020204" pitchFamily="34" charset="0"/>
              </a:rPr>
              <a:t> is thinking of a five-digit number. 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entury Gothic" panose="020B0502020202020204" pitchFamily="34" charset="0"/>
              </a:rPr>
              <a:t>He subtracts 1000 from it.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entury Gothic" panose="020B0502020202020204" pitchFamily="34" charset="0"/>
              </a:rPr>
              <a:t>He adds 100 to it.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entury Gothic" panose="020B0502020202020204" pitchFamily="34" charset="0"/>
              </a:rPr>
              <a:t>He adds 10 from it. 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His answer is: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		85,482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What number did he start with?</a:t>
            </a:r>
          </a:p>
          <a:p>
            <a:endParaRPr lang="en-GB" b="1" dirty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p:cxnSp>
        <p:nvCxnSpPr>
          <p:cNvPr id="5" name="Curved Connector 4">
            <a:extLst>
              <a:ext uri="{FF2B5EF4-FFF2-40B4-BE49-F238E27FC236}">
                <a16:creationId xmlns:a16="http://schemas.microsoft.com/office/drawing/2014/main" id="{0DEF2A2E-E278-274B-B61A-D81C8B2B8873}"/>
              </a:ext>
            </a:extLst>
          </p:cNvPr>
          <p:cNvCxnSpPr>
            <a:cxnSpLocks/>
          </p:cNvCxnSpPr>
          <p:nvPr/>
        </p:nvCxnSpPr>
        <p:spPr>
          <a:xfrm rot="5400000">
            <a:off x="1905887" y="3252701"/>
            <a:ext cx="2825085" cy="714271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A3E9871-F3D1-4741-A17E-8A8ABF40A20A}"/>
              </a:ext>
            </a:extLst>
          </p:cNvPr>
          <p:cNvSpPr txBox="1"/>
          <p:nvPr/>
        </p:nvSpPr>
        <p:spPr>
          <a:xfrm>
            <a:off x="847965" y="3305722"/>
            <a:ext cx="2297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Work backwards</a:t>
            </a:r>
          </a:p>
          <a:p>
            <a:r>
              <a:rPr lang="en-US" dirty="0"/>
              <a:t>Doing the opposite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275BF7-021A-8E47-8E3F-DE5F9FC6F510}"/>
              </a:ext>
            </a:extLst>
          </p:cNvPr>
          <p:cNvSpPr txBox="1"/>
          <p:nvPr/>
        </p:nvSpPr>
        <p:spPr>
          <a:xfrm>
            <a:off x="2961294" y="4760769"/>
            <a:ext cx="7247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Subtract 10: 		85,482 – 10 = 85,472</a:t>
            </a:r>
          </a:p>
        </p:txBody>
      </p:sp>
    </p:spTree>
    <p:extLst>
      <p:ext uri="{BB962C8B-B14F-4D97-AF65-F5344CB8AC3E}">
        <p14:creationId xmlns:p14="http://schemas.microsoft.com/office/powerpoint/2010/main" val="4255494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5EC6ED5-42F1-004B-987B-FD94AFF62A7D}"/>
              </a:ext>
            </a:extLst>
          </p:cNvPr>
          <p:cNvSpPr txBox="1"/>
          <p:nvPr/>
        </p:nvSpPr>
        <p:spPr>
          <a:xfrm>
            <a:off x="3675563" y="739709"/>
            <a:ext cx="4813305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err="1">
                <a:latin typeface="Century Gothic" panose="020B0502020202020204" pitchFamily="34" charset="0"/>
              </a:rPr>
              <a:t>Acis</a:t>
            </a:r>
            <a:r>
              <a:rPr lang="en-GB" sz="2000" dirty="0">
                <a:latin typeface="Century Gothic" panose="020B0502020202020204" pitchFamily="34" charset="0"/>
              </a:rPr>
              <a:t> is thinking of a five-digit number. 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entury Gothic" panose="020B0502020202020204" pitchFamily="34" charset="0"/>
              </a:rPr>
              <a:t>He subtracts 1000 from it.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He adds 100 to it.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entury Gothic" panose="020B0502020202020204" pitchFamily="34" charset="0"/>
              </a:rPr>
              <a:t>He adds 10 from it. 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His answer is: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		85,482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What number did he start with?</a:t>
            </a:r>
          </a:p>
          <a:p>
            <a:endParaRPr lang="en-GB" b="1" dirty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p:cxnSp>
        <p:nvCxnSpPr>
          <p:cNvPr id="5" name="Curved Connector 4">
            <a:extLst>
              <a:ext uri="{FF2B5EF4-FFF2-40B4-BE49-F238E27FC236}">
                <a16:creationId xmlns:a16="http://schemas.microsoft.com/office/drawing/2014/main" id="{0DEF2A2E-E278-274B-B61A-D81C8B2B8873}"/>
              </a:ext>
            </a:extLst>
          </p:cNvPr>
          <p:cNvCxnSpPr>
            <a:cxnSpLocks/>
          </p:cNvCxnSpPr>
          <p:nvPr/>
        </p:nvCxnSpPr>
        <p:spPr>
          <a:xfrm rot="5400000">
            <a:off x="1542062" y="3288977"/>
            <a:ext cx="3657602" cy="819137"/>
          </a:xfrm>
          <a:prstGeom prst="curvedConnector3">
            <a:avLst>
              <a:gd name="adj1" fmla="val 3768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A3E9871-F3D1-4741-A17E-8A8ABF40A20A}"/>
              </a:ext>
            </a:extLst>
          </p:cNvPr>
          <p:cNvSpPr txBox="1"/>
          <p:nvPr/>
        </p:nvSpPr>
        <p:spPr>
          <a:xfrm>
            <a:off x="847965" y="3305722"/>
            <a:ext cx="2297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Work backwards</a:t>
            </a:r>
          </a:p>
          <a:p>
            <a:r>
              <a:rPr lang="en-US" dirty="0"/>
              <a:t>Doing the opposite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275BF7-021A-8E47-8E3F-DE5F9FC6F510}"/>
              </a:ext>
            </a:extLst>
          </p:cNvPr>
          <p:cNvSpPr txBox="1"/>
          <p:nvPr/>
        </p:nvSpPr>
        <p:spPr>
          <a:xfrm>
            <a:off x="2961294" y="4760769"/>
            <a:ext cx="7247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Subtract 10: 		85,482 – 10 = </a:t>
            </a:r>
            <a:r>
              <a:rPr lang="en-US" sz="2800" b="1" dirty="0">
                <a:solidFill>
                  <a:srgbClr val="C00000"/>
                </a:solidFill>
              </a:rPr>
              <a:t>85,472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Subtract 100		85,472 – 100 = 85,372</a:t>
            </a:r>
          </a:p>
        </p:txBody>
      </p:sp>
    </p:spTree>
    <p:extLst>
      <p:ext uri="{BB962C8B-B14F-4D97-AF65-F5344CB8AC3E}">
        <p14:creationId xmlns:p14="http://schemas.microsoft.com/office/powerpoint/2010/main" val="2686299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682</Words>
  <Application>Microsoft Macintosh PowerPoint</Application>
  <PresentationFormat>Widescreen</PresentationFormat>
  <Paragraphs>156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Office Theme</vt:lpstr>
      <vt:lpstr>In focus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focus</dc:title>
  <dc:creator>Ben Neville</dc:creator>
  <cp:lastModifiedBy>Ben Neville</cp:lastModifiedBy>
  <cp:revision>5</cp:revision>
  <dcterms:created xsi:type="dcterms:W3CDTF">2020-09-12T16:47:05Z</dcterms:created>
  <dcterms:modified xsi:type="dcterms:W3CDTF">2020-09-12T17:23:23Z</dcterms:modified>
</cp:coreProperties>
</file>