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9" r:id="rId4"/>
    <p:sldId id="270" r:id="rId5"/>
    <p:sldId id="271" r:id="rId6"/>
    <p:sldId id="272" r:id="rId7"/>
    <p:sldId id="274" r:id="rId8"/>
    <p:sldId id="275" r:id="rId9"/>
    <p:sldId id="276" r:id="rId10"/>
    <p:sldId id="277" r:id="rId11"/>
    <p:sldId id="278" r:id="rId12"/>
    <p:sldId id="283" r:id="rId13"/>
    <p:sldId id="284" r:id="rId14"/>
    <p:sldId id="280" r:id="rId15"/>
    <p:sldId id="281" r:id="rId16"/>
    <p:sldId id="282" r:id="rId17"/>
    <p:sldId id="285" r:id="rId18"/>
    <p:sldId id="286" r:id="rId19"/>
    <p:sldId id="287" r:id="rId20"/>
    <p:sldId id="288" r:id="rId21"/>
    <p:sldId id="257" r:id="rId22"/>
    <p:sldId id="289" r:id="rId23"/>
    <p:sldId id="290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54"/>
    <p:restoredTop sz="94580"/>
  </p:normalViewPr>
  <p:slideViewPr>
    <p:cSldViewPr snapToGrid="0" snapToObjects="1">
      <p:cViewPr varScale="1">
        <p:scale>
          <a:sx n="99" d="100"/>
          <a:sy n="99" d="100"/>
        </p:scale>
        <p:origin x="200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0B988-C3F3-0E45-A52B-6E11D6452E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802F82-103B-2744-81C5-EEF8264450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C5138-BB35-FD48-A92E-E82FC9EB1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A51A-0ACA-794E-8481-8A54C5DF835C}" type="datetimeFigureOut">
              <a:rPr lang="en-US" smtClean="0"/>
              <a:t>9/27/20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1C0FA-6F1D-5D42-A62A-C2D5D41E8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8D138-7474-AF4B-ABF5-4EB4C00FA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0A97-6D69-4F44-A395-8DD8A4C1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07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2F262-10C4-5E4B-90BF-886FD9075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B8F000-E805-584D-9F34-C53F28DAE4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155222-8C38-8745-ADFA-186B67DD7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A51A-0ACA-794E-8481-8A54C5DF835C}" type="datetimeFigureOut">
              <a:rPr lang="en-US" smtClean="0"/>
              <a:t>9/27/20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EFEE7-200C-184F-AE68-5CA3E6FD2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86DD5-9711-3548-9B94-2E2B9F32A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0A97-6D69-4F44-A395-8DD8A4C1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10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04D719-F549-E942-A7DE-43B4C13F76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E246CB-851F-B441-95BB-A2BFC335AE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F4ED5-5D1F-7541-A878-473B4BC95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A51A-0ACA-794E-8481-8A54C5DF835C}" type="datetimeFigureOut">
              <a:rPr lang="en-US" smtClean="0"/>
              <a:t>9/27/20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FED1A1-4BA9-C347-8797-709603949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B8A151-71EC-C747-8ECF-01035F1D0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0A97-6D69-4F44-A395-8DD8A4C1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478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 userDrawn="1"/>
        </p:nvSpPr>
        <p:spPr bwMode="auto">
          <a:xfrm>
            <a:off x="609598" y="438152"/>
            <a:ext cx="10960100" cy="5957887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latin typeface="Twinkl" pitchFamily="50" charset="0"/>
              </a:rPr>
              <a:t> </a:t>
            </a:r>
          </a:p>
        </p:txBody>
      </p:sp>
      <p:sp>
        <p:nvSpPr>
          <p:cNvPr id="6" name="Rounded Rectangle 1"/>
          <p:cNvSpPr/>
          <p:nvPr userDrawn="1"/>
        </p:nvSpPr>
        <p:spPr>
          <a:xfrm>
            <a:off x="1007534" y="728664"/>
            <a:ext cx="10176933" cy="668337"/>
          </a:xfrm>
          <a:prstGeom prst="roundRect">
            <a:avLst>
              <a:gd name="adj" fmla="val 11817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800"/>
          </a:p>
        </p:txBody>
      </p:sp>
      <p:sp>
        <p:nvSpPr>
          <p:cNvPr id="9" name="Rounded Rectangle 3"/>
          <p:cNvSpPr/>
          <p:nvPr userDrawn="1"/>
        </p:nvSpPr>
        <p:spPr>
          <a:xfrm>
            <a:off x="1007534" y="1651000"/>
            <a:ext cx="10176933" cy="668338"/>
          </a:xfrm>
          <a:prstGeom prst="roundRect">
            <a:avLst>
              <a:gd name="adj" fmla="val 11817"/>
            </a:avLst>
          </a:prstGeom>
          <a:solidFill>
            <a:srgbClr val="CEEAB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800"/>
          </a:p>
        </p:txBody>
      </p:sp>
      <p:sp>
        <p:nvSpPr>
          <p:cNvPr id="10" name="Rectangle 9"/>
          <p:cNvSpPr/>
          <p:nvPr userDrawn="1"/>
        </p:nvSpPr>
        <p:spPr>
          <a:xfrm>
            <a:off x="1292226" y="4978227"/>
            <a:ext cx="9607549" cy="422275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994827" y="4622450"/>
            <a:ext cx="10189640" cy="427839"/>
          </a:xfrm>
          <a:prstGeom prst="rect">
            <a:avLst/>
          </a:prstGeom>
          <a:solidFill>
            <a:srgbClr val="E8F6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2" name="Oval 11"/>
          <p:cNvSpPr/>
          <p:nvPr userDrawn="1"/>
        </p:nvSpPr>
        <p:spPr>
          <a:xfrm>
            <a:off x="838112" y="5600814"/>
            <a:ext cx="877099" cy="65782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/>
              <a:t>  </a:t>
            </a:r>
          </a:p>
        </p:txBody>
      </p:sp>
      <p:sp>
        <p:nvSpPr>
          <p:cNvPr id="13" name="Oval 12"/>
          <p:cNvSpPr/>
          <p:nvPr userDrawn="1"/>
        </p:nvSpPr>
        <p:spPr>
          <a:xfrm>
            <a:off x="10504093" y="5600814"/>
            <a:ext cx="877099" cy="65782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887371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11ED6-EB82-C24D-8B25-3F8E10563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C1DFA-6695-974D-AC53-7649A5C55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7A1DD-C263-E846-9F76-98E6F8C00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A51A-0ACA-794E-8481-8A54C5DF835C}" type="datetimeFigureOut">
              <a:rPr lang="en-US" smtClean="0"/>
              <a:t>9/27/20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AF6FC-2EAB-0642-AF7E-6A6A66E78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3DD91-E530-4C4F-9635-673FAC46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0A97-6D69-4F44-A395-8DD8A4C1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07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8290C-52F6-0645-BC39-E8D6559E3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7945EB-6724-524B-AD4E-B63BAA500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477712-984F-7147-BDB0-C3F6DB753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A51A-0ACA-794E-8481-8A54C5DF835C}" type="datetimeFigureOut">
              <a:rPr lang="en-US" smtClean="0"/>
              <a:t>9/27/20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BF306-7634-4745-8F1A-14FD9333F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57EB5-43E1-524F-8EC8-D1D4135E9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0A97-6D69-4F44-A395-8DD8A4C1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78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BD37F-C8C7-2947-AC37-A1E1D5104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6E3CF-F5D6-9945-9BE2-5C7421ED3C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AB630A-BD87-4F46-8FB6-311367BD1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DEC68-063C-C844-B7FB-987E146B3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A51A-0ACA-794E-8481-8A54C5DF835C}" type="datetimeFigureOut">
              <a:rPr lang="en-US" smtClean="0"/>
              <a:t>9/27/20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91A2E-CB55-6741-9AAA-B1D1AB60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23CAD-F1BF-8E46-8AC7-6A243C26E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0A97-6D69-4F44-A395-8DD8A4C1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65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D4253-954B-544D-B03C-CE633E9F3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49B13D-D55A-C147-9153-42AC32152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FD0709-3DA4-2141-A139-01C674AB28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5FB618-C1B7-364A-B4EC-522BE544BC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AA36D7-E318-2749-9907-7D509EDAD8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73FA91-A471-6C44-8320-FCFBB9CDB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A51A-0ACA-794E-8481-8A54C5DF835C}" type="datetimeFigureOut">
              <a:rPr lang="en-US" smtClean="0"/>
              <a:t>9/27/20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70E780-B2C2-E84A-B64A-CEB35F13F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111906-F839-FA44-8126-10D761AB7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0A97-6D69-4F44-A395-8DD8A4C1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799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05FF5-EB17-A543-8D8F-508500DEB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D226DC-D9D1-8949-9F8A-D1A34EDD8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A51A-0ACA-794E-8481-8A54C5DF835C}" type="datetimeFigureOut">
              <a:rPr lang="en-US" smtClean="0"/>
              <a:t>9/27/20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5593B8-4EA1-3E4C-908F-6A01BCFD7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D54341-C59E-2645-8EF2-1D8CD6B0C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0A97-6D69-4F44-A395-8DD8A4C1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09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4DFABB-7E93-A14B-8BCB-2578764B1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A51A-0ACA-794E-8481-8A54C5DF835C}" type="datetimeFigureOut">
              <a:rPr lang="en-US" smtClean="0"/>
              <a:t>9/27/20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A40074-A657-084A-AB97-EB2BD5A2F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F42038-A138-AF40-8FCC-C7B863E3F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0A97-6D69-4F44-A395-8DD8A4C1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8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23C53-1B25-E54F-A8A9-A06BF940F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9AFE1-176B-4247-BFED-B52678FF9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068208-51F6-044A-A53E-6700235D80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E4180B-4350-5E41-A268-E8DDB96FF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A51A-0ACA-794E-8481-8A54C5DF835C}" type="datetimeFigureOut">
              <a:rPr lang="en-US" smtClean="0"/>
              <a:t>9/27/20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517E7E-DA7C-AE49-B426-9723324D1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ABE440-64D4-2544-A0F5-38E390F92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0A97-6D69-4F44-A395-8DD8A4C1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40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ED11A-27FB-6143-97F9-EC240DE4C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B70DC2-BE2F-D94F-AA93-4994D19B45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2E0D7F-5C15-954A-AC6B-099A9050D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87C312-5250-5145-9C7F-35A6BE2D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A51A-0ACA-794E-8481-8A54C5DF835C}" type="datetimeFigureOut">
              <a:rPr lang="en-US" smtClean="0"/>
              <a:t>9/27/20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9780BF-C840-6042-865C-42DBFE10F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0B397C-831C-2A42-B410-71FD0680E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0A97-6D69-4F44-A395-8DD8A4C1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59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8B9926-BEA6-C449-9DAF-65FC2A70A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9F5787-C4C1-D041-8E46-14003F73B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07386-F2B3-964D-A087-31F6CD699B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8A51A-0ACA-794E-8481-8A54C5DF835C}" type="datetimeFigureOut">
              <a:rPr lang="en-US" smtClean="0"/>
              <a:t>9/27/20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21BEB8-0ECA-4146-A8CE-BB326EBC0A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E2DC2-52A9-6546-B9A0-04B85E8C32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50A97-6D69-4F44-A395-8DD8A4C1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700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F3298A0-975C-3F4F-AF57-CB4292716303}"/>
              </a:ext>
            </a:extLst>
          </p:cNvPr>
          <p:cNvSpPr/>
          <p:nvPr/>
        </p:nvSpPr>
        <p:spPr>
          <a:xfrm>
            <a:off x="1530746" y="494250"/>
            <a:ext cx="8798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3600" b="1" dirty="0">
                <a:solidFill>
                  <a:schemeClr val="bg2">
                    <a:lumMod val="25000"/>
                  </a:schemeClr>
                </a:solidFill>
              </a:rPr>
              <a:t>Year 5 &amp; 6 LI to round within 10, 100 &amp; 1,000.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F37A16-1884-6543-8A22-435649B6524E}"/>
              </a:ext>
            </a:extLst>
          </p:cNvPr>
          <p:cNvSpPr txBox="1"/>
          <p:nvPr/>
        </p:nvSpPr>
        <p:spPr>
          <a:xfrm>
            <a:off x="1793504" y="1140581"/>
            <a:ext cx="726057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 </a:t>
            </a:r>
            <a:endParaRPr lang="en-GB" sz="2800" dirty="0"/>
          </a:p>
          <a:p>
            <a:r>
              <a:rPr lang="en-US" sz="2800" dirty="0"/>
              <a:t>In Focus:</a:t>
            </a:r>
          </a:p>
          <a:p>
            <a:r>
              <a:rPr lang="en-US" sz="2800" dirty="0"/>
              <a:t>How many multiplication sums can you write on </a:t>
            </a:r>
          </a:p>
          <a:p>
            <a:r>
              <a:rPr lang="en-US" sz="2800" dirty="0"/>
              <a:t>your whiteboard to equal: </a:t>
            </a:r>
          </a:p>
          <a:p>
            <a:endParaRPr lang="en-US" sz="2800" dirty="0"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281A276D-FF26-2846-9C52-62CA85427A10}"/>
              </a:ext>
            </a:extLst>
          </p:cNvPr>
          <p:cNvSpPr/>
          <p:nvPr/>
        </p:nvSpPr>
        <p:spPr>
          <a:xfrm>
            <a:off x="1891862" y="3279228"/>
            <a:ext cx="7535917" cy="336331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6DE37BD-9787-2C4A-A661-92282463961E}"/>
              </a:ext>
            </a:extLst>
          </p:cNvPr>
          <p:cNvCxnSpPr/>
          <p:nvPr/>
        </p:nvCxnSpPr>
        <p:spPr>
          <a:xfrm>
            <a:off x="5615189" y="3863662"/>
            <a:ext cx="0" cy="2034862"/>
          </a:xfrm>
          <a:prstGeom prst="line">
            <a:avLst/>
          </a:prstGeom>
          <a:ln w="952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3E7CD5D0-C6F6-8C42-A198-DFA30DCA578E}"/>
              </a:ext>
            </a:extLst>
          </p:cNvPr>
          <p:cNvSpPr/>
          <p:nvPr/>
        </p:nvSpPr>
        <p:spPr>
          <a:xfrm>
            <a:off x="3327440" y="4280928"/>
            <a:ext cx="112082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7200" b="1" dirty="0">
                <a:solidFill>
                  <a:schemeClr val="bg2">
                    <a:lumMod val="25000"/>
                  </a:schemeClr>
                </a:solidFill>
              </a:rPr>
              <a:t>36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E726AF5-B706-2F42-8064-052235D68C6E}"/>
              </a:ext>
            </a:extLst>
          </p:cNvPr>
          <p:cNvSpPr/>
          <p:nvPr/>
        </p:nvSpPr>
        <p:spPr>
          <a:xfrm>
            <a:off x="6782119" y="4252496"/>
            <a:ext cx="112082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7200" b="1" dirty="0">
                <a:solidFill>
                  <a:schemeClr val="bg2">
                    <a:lumMod val="25000"/>
                  </a:schemeClr>
                </a:solidFill>
              </a:rPr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1458301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/>
          <p:cNvSpPr txBox="1">
            <a:spLocks noChangeArrowheads="1"/>
          </p:cNvSpPr>
          <p:nvPr/>
        </p:nvSpPr>
        <p:spPr bwMode="auto">
          <a:xfrm>
            <a:off x="1960228" y="2496730"/>
            <a:ext cx="8254766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9600" b="1" dirty="0">
                <a:solidFill>
                  <a:srgbClr val="00B050"/>
                </a:solidFill>
                <a:latin typeface="Twinkl" pitchFamily="2" charset="0"/>
              </a:rPr>
              <a:t>1950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86063" y="5735309"/>
            <a:ext cx="807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  <a:latin typeface="+mn-lt"/>
              </a:rPr>
              <a:t>1900</a:t>
            </a:r>
          </a:p>
        </p:txBody>
      </p:sp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9342539" y="5735309"/>
            <a:ext cx="7891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  <a:latin typeface="+mn-lt"/>
              </a:rPr>
              <a:t>2000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096000" y="3903663"/>
            <a:ext cx="0" cy="11430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2279650" y="1801813"/>
            <a:ext cx="7632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chemeClr val="tx1"/>
                </a:solidFill>
                <a:latin typeface="+mn-lt"/>
              </a:rPr>
              <a:t>Which hundred is the following number nearest to?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279650" y="877889"/>
            <a:ext cx="7632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  <a:latin typeface="Twinkl" pitchFamily="2" charset="0"/>
              </a:rPr>
              <a:t>Learning Objective: To round to the nearest 100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7DDCD7-57D7-C745-B6D5-D5BEE4F8E89E}"/>
              </a:ext>
            </a:extLst>
          </p:cNvPr>
          <p:cNvSpPr txBox="1"/>
          <p:nvPr/>
        </p:nvSpPr>
        <p:spPr>
          <a:xfrm>
            <a:off x="968991" y="5566196"/>
            <a:ext cx="12234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1900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D6FF13-154E-ED4B-8DAE-F145CAD606FB}"/>
              </a:ext>
            </a:extLst>
          </p:cNvPr>
          <p:cNvSpPr txBox="1"/>
          <p:nvPr/>
        </p:nvSpPr>
        <p:spPr>
          <a:xfrm>
            <a:off x="10345003" y="5564105"/>
            <a:ext cx="12234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2000</a:t>
            </a:r>
          </a:p>
        </p:txBody>
      </p:sp>
    </p:spTree>
    <p:extLst>
      <p:ext uri="{BB962C8B-B14F-4D97-AF65-F5344CB8AC3E}">
        <p14:creationId xmlns:p14="http://schemas.microsoft.com/office/powerpoint/2010/main" val="191254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/>
          <p:cNvSpPr txBox="1">
            <a:spLocks noChangeArrowheads="1"/>
          </p:cNvSpPr>
          <p:nvPr/>
        </p:nvSpPr>
        <p:spPr bwMode="auto">
          <a:xfrm>
            <a:off x="1960228" y="2496730"/>
            <a:ext cx="8254766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9600" b="1" dirty="0">
                <a:solidFill>
                  <a:srgbClr val="00B050"/>
                </a:solidFill>
                <a:latin typeface="Twinkl" pitchFamily="2" charset="0"/>
              </a:rPr>
              <a:t>3370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86063" y="5735309"/>
            <a:ext cx="807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  <a:latin typeface="+mn-lt"/>
              </a:rPr>
              <a:t>3300</a:t>
            </a:r>
          </a:p>
        </p:txBody>
      </p:sp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9342539" y="5735309"/>
            <a:ext cx="7891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  <a:latin typeface="+mn-lt"/>
              </a:rPr>
              <a:t>3400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096000" y="3903663"/>
            <a:ext cx="1912938" cy="12700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2279650" y="1801813"/>
            <a:ext cx="7632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chemeClr val="tx1"/>
                </a:solidFill>
                <a:latin typeface="+mn-lt"/>
              </a:rPr>
              <a:t>Which hundred is the following number nearest to?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279650" y="877889"/>
            <a:ext cx="7632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  <a:latin typeface="Twinkl" pitchFamily="2" charset="0"/>
              </a:rPr>
              <a:t>Learning Objective: To round to the nearest 100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341F54-FDEF-A549-9705-DB6716671C68}"/>
              </a:ext>
            </a:extLst>
          </p:cNvPr>
          <p:cNvSpPr txBox="1"/>
          <p:nvPr/>
        </p:nvSpPr>
        <p:spPr>
          <a:xfrm>
            <a:off x="736816" y="5566032"/>
            <a:ext cx="12234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3300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A81678-6F0D-C64B-8535-BBCCCF13A653}"/>
              </a:ext>
            </a:extLst>
          </p:cNvPr>
          <p:cNvSpPr txBox="1"/>
          <p:nvPr/>
        </p:nvSpPr>
        <p:spPr>
          <a:xfrm>
            <a:off x="10536072" y="5550130"/>
            <a:ext cx="12234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3400</a:t>
            </a:r>
          </a:p>
        </p:txBody>
      </p:sp>
    </p:spTree>
    <p:extLst>
      <p:ext uri="{BB962C8B-B14F-4D97-AF65-F5344CB8AC3E}">
        <p14:creationId xmlns:p14="http://schemas.microsoft.com/office/powerpoint/2010/main" val="231349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790700" y="744637"/>
            <a:ext cx="8458200" cy="1581853"/>
          </a:xfrm>
          <a:prstGeom prst="roundRect">
            <a:avLst/>
          </a:prstGeom>
          <a:solidFill>
            <a:srgbClr val="FFC78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GB" dirty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43099" y="267785"/>
            <a:ext cx="74584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On your whiteboard find the nearest </a:t>
            </a: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ten</a:t>
            </a:r>
            <a:r>
              <a:rPr lang="en-GB" sz="2000" dirty="0">
                <a:latin typeface="Comic Sans MS" panose="030F0702030302020204" pitchFamily="66" charset="0"/>
              </a:rPr>
              <a:t> and nearest </a:t>
            </a:r>
            <a:r>
              <a:rPr lang="en-GB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100</a:t>
            </a:r>
            <a:r>
              <a:rPr lang="en-GB" sz="20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43100" y="976696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76</a:t>
            </a:r>
            <a:endParaRPr lang="en-GB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76500" y="1640515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97</a:t>
            </a:r>
            <a:endParaRPr lang="en-GB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81700" y="80249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54</a:t>
            </a:r>
            <a:endParaRPr lang="en-GB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62700" y="1561472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172</a:t>
            </a:r>
            <a:endParaRPr lang="en-GB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half" idx="1"/>
          </p:nvPr>
        </p:nvSpPr>
        <p:spPr>
          <a:xfrm>
            <a:off x="1790700" y="2929431"/>
            <a:ext cx="8458200" cy="1581853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GB" dirty="0"/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28800" y="2514600"/>
            <a:ext cx="8039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On your whiteboard find the nearest </a:t>
            </a: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ten</a:t>
            </a:r>
            <a:r>
              <a:rPr lang="en-GB" sz="2000" dirty="0">
                <a:latin typeface="Comic Sans MS" panose="030F0702030302020204" pitchFamily="66" charset="0"/>
              </a:rPr>
              <a:t> and nearest </a:t>
            </a:r>
            <a:r>
              <a:rPr lang="en-GB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100</a:t>
            </a:r>
            <a:r>
              <a:rPr lang="en-GB" sz="20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55585" y="3088478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611</a:t>
            </a:r>
            <a:endParaRPr lang="en-GB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9771" y="3729226"/>
            <a:ext cx="4152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152</a:t>
            </a:r>
            <a:endParaRPr lang="en-GB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52671" y="3088479"/>
            <a:ext cx="4400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244</a:t>
            </a:r>
            <a:endParaRPr lang="en-GB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52671" y="3738387"/>
            <a:ext cx="4152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806</a:t>
            </a:r>
            <a:endParaRPr lang="en-GB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51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7" grpId="0"/>
      <p:bldP spid="8" grpId="0"/>
      <p:bldP spid="9" grpId="0"/>
      <p:bldP spid="10" grpId="0"/>
      <p:bldP spid="11" grpId="0"/>
      <p:bldP spid="13" grpId="0" build="p" animBg="1"/>
      <p:bldP spid="14" grpId="0"/>
      <p:bldP spid="15" grpId="0"/>
      <p:bldP spid="16" grpId="0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790700" y="744637"/>
            <a:ext cx="8458200" cy="1581853"/>
          </a:xfrm>
          <a:prstGeom prst="roundRect">
            <a:avLst/>
          </a:prstGeom>
          <a:solidFill>
            <a:srgbClr val="FFC78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GB" dirty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43099" y="267785"/>
            <a:ext cx="51946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Find the nearest </a:t>
            </a: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ten</a:t>
            </a:r>
            <a:r>
              <a:rPr lang="en-GB" sz="2000" dirty="0">
                <a:latin typeface="Comic Sans MS" panose="030F0702030302020204" pitchFamily="66" charset="0"/>
              </a:rPr>
              <a:t> and nearest </a:t>
            </a:r>
            <a:r>
              <a:rPr lang="en-GB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100</a:t>
            </a:r>
            <a:r>
              <a:rPr lang="en-GB" sz="20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43100" y="976696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76 </a:t>
            </a:r>
            <a:r>
              <a:rPr lang="en-GB" sz="3200" dirty="0"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80</a:t>
            </a:r>
            <a:r>
              <a:rPr lang="en-GB" sz="3200" dirty="0">
                <a:latin typeface="Comic Sans MS" panose="030F0702030302020204" pitchFamily="66" charset="0"/>
                <a:sym typeface="Wingdings" panose="05000000000000000000" pitchFamily="2" charset="2"/>
              </a:rPr>
              <a:t>   </a:t>
            </a:r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100</a:t>
            </a:r>
            <a:endParaRPr lang="en-GB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76500" y="1640515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97 </a:t>
            </a:r>
            <a:r>
              <a:rPr lang="en-GB" sz="3200" dirty="0"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100</a:t>
            </a:r>
            <a:r>
              <a:rPr lang="en-GB" sz="3200" dirty="0">
                <a:latin typeface="Comic Sans MS" panose="030F0702030302020204" pitchFamily="66" charset="0"/>
                <a:sym typeface="Wingdings" panose="05000000000000000000" pitchFamily="2" charset="2"/>
              </a:rPr>
              <a:t>   </a:t>
            </a:r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100</a:t>
            </a:r>
            <a:endParaRPr lang="en-GB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81700" y="80249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54 </a:t>
            </a:r>
            <a:r>
              <a:rPr lang="en-GB" sz="3200" dirty="0"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50</a:t>
            </a:r>
            <a:r>
              <a:rPr lang="en-GB" sz="3200" dirty="0">
                <a:latin typeface="Comic Sans MS" panose="030F0702030302020204" pitchFamily="66" charset="0"/>
                <a:sym typeface="Wingdings" panose="05000000000000000000" pitchFamily="2" charset="2"/>
              </a:rPr>
              <a:t>   </a:t>
            </a:r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100</a:t>
            </a:r>
            <a:endParaRPr lang="en-GB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62700" y="1561472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172 </a:t>
            </a:r>
            <a:r>
              <a:rPr lang="en-GB" sz="3200" dirty="0"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170</a:t>
            </a:r>
            <a:r>
              <a:rPr lang="en-GB" sz="3200" dirty="0">
                <a:latin typeface="Comic Sans MS" panose="030F0702030302020204" pitchFamily="66" charset="0"/>
                <a:sym typeface="Wingdings" panose="05000000000000000000" pitchFamily="2" charset="2"/>
              </a:rPr>
              <a:t>   </a:t>
            </a:r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200</a:t>
            </a:r>
            <a:endParaRPr lang="en-GB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half" idx="1"/>
          </p:nvPr>
        </p:nvSpPr>
        <p:spPr>
          <a:xfrm>
            <a:off x="1790700" y="2929431"/>
            <a:ext cx="8458200" cy="1581853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GB" dirty="0"/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28799" y="2514600"/>
            <a:ext cx="54181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Find the nearest </a:t>
            </a: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ten</a:t>
            </a:r>
            <a:r>
              <a:rPr lang="en-GB" sz="2000" dirty="0">
                <a:latin typeface="Comic Sans MS" panose="030F0702030302020204" pitchFamily="66" charset="0"/>
              </a:rPr>
              <a:t> and nearest </a:t>
            </a:r>
            <a:r>
              <a:rPr lang="en-GB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100</a:t>
            </a:r>
            <a:r>
              <a:rPr lang="en-GB" sz="20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55585" y="3088478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611 </a:t>
            </a:r>
            <a:r>
              <a:rPr lang="en-GB" sz="3200" dirty="0"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610</a:t>
            </a:r>
            <a:r>
              <a:rPr lang="en-GB" sz="3200" dirty="0">
                <a:latin typeface="Comic Sans MS" panose="030F0702030302020204" pitchFamily="66" charset="0"/>
                <a:sym typeface="Wingdings" panose="05000000000000000000" pitchFamily="2" charset="2"/>
              </a:rPr>
              <a:t>   </a:t>
            </a:r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600</a:t>
            </a:r>
            <a:endParaRPr lang="en-GB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9771" y="3729226"/>
            <a:ext cx="4152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152 </a:t>
            </a:r>
            <a:r>
              <a:rPr lang="en-GB" sz="3200" dirty="0"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150</a:t>
            </a:r>
            <a:r>
              <a:rPr lang="en-GB" sz="3200" dirty="0">
                <a:latin typeface="Comic Sans MS" panose="030F0702030302020204" pitchFamily="66" charset="0"/>
                <a:sym typeface="Wingdings" panose="05000000000000000000" pitchFamily="2" charset="2"/>
              </a:rPr>
              <a:t>   </a:t>
            </a:r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200</a:t>
            </a:r>
            <a:endParaRPr lang="en-GB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52671" y="3088479"/>
            <a:ext cx="4400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244 </a:t>
            </a:r>
            <a:r>
              <a:rPr lang="en-GB" sz="3200" dirty="0"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240</a:t>
            </a:r>
            <a:r>
              <a:rPr lang="en-GB" sz="3200" dirty="0">
                <a:latin typeface="Comic Sans MS" panose="030F0702030302020204" pitchFamily="66" charset="0"/>
                <a:sym typeface="Wingdings" panose="05000000000000000000" pitchFamily="2" charset="2"/>
              </a:rPr>
              <a:t>   </a:t>
            </a:r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200</a:t>
            </a:r>
            <a:endParaRPr lang="en-GB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52671" y="3738387"/>
            <a:ext cx="4152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806 </a:t>
            </a:r>
            <a:r>
              <a:rPr lang="en-GB" sz="3200" dirty="0"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810</a:t>
            </a:r>
            <a:r>
              <a:rPr lang="en-GB" sz="3200" dirty="0">
                <a:latin typeface="Comic Sans MS" panose="030F0702030302020204" pitchFamily="66" charset="0"/>
                <a:sym typeface="Wingdings" panose="05000000000000000000" pitchFamily="2" charset="2"/>
              </a:rPr>
              <a:t>   </a:t>
            </a:r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800</a:t>
            </a:r>
            <a:endParaRPr lang="en-GB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426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7" grpId="0"/>
      <p:bldP spid="8" grpId="0"/>
      <p:bldP spid="9" grpId="0"/>
      <p:bldP spid="10" grpId="0"/>
      <p:bldP spid="11" grpId="0"/>
      <p:bldP spid="13" grpId="0" build="p" animBg="1"/>
      <p:bldP spid="14" grpId="0"/>
      <p:bldP spid="15" grpId="0"/>
      <p:bldP spid="16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/>
          <p:cNvSpPr txBox="1">
            <a:spLocks noChangeArrowheads="1"/>
          </p:cNvSpPr>
          <p:nvPr/>
        </p:nvSpPr>
        <p:spPr bwMode="auto">
          <a:xfrm>
            <a:off x="1960228" y="2496730"/>
            <a:ext cx="8254766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9600" b="1" dirty="0">
                <a:solidFill>
                  <a:srgbClr val="00B050"/>
                </a:solidFill>
                <a:latin typeface="Twinkl" pitchFamily="2" charset="0"/>
              </a:rPr>
              <a:t>2352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086063" y="5735309"/>
            <a:ext cx="807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  <a:latin typeface="+mn-lt"/>
              </a:rPr>
              <a:t>2000</a:t>
            </a:r>
          </a:p>
        </p:txBody>
      </p:sp>
      <p:sp>
        <p:nvSpPr>
          <p:cNvPr id="4" name="TextBox 18"/>
          <p:cNvSpPr txBox="1">
            <a:spLocks noChangeArrowheads="1"/>
          </p:cNvSpPr>
          <p:nvPr/>
        </p:nvSpPr>
        <p:spPr bwMode="auto">
          <a:xfrm>
            <a:off x="9342539" y="5735309"/>
            <a:ext cx="7891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  <a:latin typeface="+mn-lt"/>
              </a:rPr>
              <a:t>3000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79650" y="1801813"/>
            <a:ext cx="7632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chemeClr val="tx1"/>
                </a:solidFill>
                <a:latin typeface="+mn-lt"/>
              </a:rPr>
              <a:t>Which thousand is the following number nearest to?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79650" y="877889"/>
            <a:ext cx="7632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  <a:latin typeface="Twinkl" pitchFamily="2" charset="0"/>
              </a:rPr>
              <a:t>Learning Objective: To round to the nearest 1000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249738" y="3903664"/>
            <a:ext cx="1846262" cy="125253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D0EB8A9-340F-8148-ACC1-0C9C1E9F5033}"/>
              </a:ext>
            </a:extLst>
          </p:cNvPr>
          <p:cNvSpPr txBox="1"/>
          <p:nvPr/>
        </p:nvSpPr>
        <p:spPr>
          <a:xfrm>
            <a:off x="968991" y="5566196"/>
            <a:ext cx="12234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2000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29D011-DC8E-6E43-9B53-D353BAE9360B}"/>
              </a:ext>
            </a:extLst>
          </p:cNvPr>
          <p:cNvSpPr txBox="1"/>
          <p:nvPr/>
        </p:nvSpPr>
        <p:spPr>
          <a:xfrm>
            <a:off x="10360926" y="5569445"/>
            <a:ext cx="12234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3000</a:t>
            </a:r>
          </a:p>
        </p:txBody>
      </p:sp>
    </p:spTree>
    <p:extLst>
      <p:ext uri="{BB962C8B-B14F-4D97-AF65-F5344CB8AC3E}">
        <p14:creationId xmlns:p14="http://schemas.microsoft.com/office/powerpoint/2010/main" val="130070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/>
          <p:cNvCxnSpPr/>
          <p:nvPr/>
        </p:nvCxnSpPr>
        <p:spPr>
          <a:xfrm>
            <a:off x="6096000" y="3903664"/>
            <a:ext cx="2954338" cy="12858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19"/>
          <p:cNvSpPr txBox="1">
            <a:spLocks noChangeArrowheads="1"/>
          </p:cNvSpPr>
          <p:nvPr/>
        </p:nvSpPr>
        <p:spPr bwMode="auto">
          <a:xfrm>
            <a:off x="1960228" y="2496730"/>
            <a:ext cx="8254766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9600" b="1" dirty="0">
                <a:solidFill>
                  <a:srgbClr val="00B050"/>
                </a:solidFill>
                <a:latin typeface="Twinkl" pitchFamily="2" charset="0"/>
              </a:rPr>
              <a:t>3892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086063" y="5735309"/>
            <a:ext cx="807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  <a:latin typeface="+mn-lt"/>
              </a:rPr>
              <a:t>3000</a:t>
            </a:r>
          </a:p>
        </p:txBody>
      </p:sp>
      <p:sp>
        <p:nvSpPr>
          <p:cNvPr id="5" name="TextBox 18"/>
          <p:cNvSpPr txBox="1">
            <a:spLocks noChangeArrowheads="1"/>
          </p:cNvSpPr>
          <p:nvPr/>
        </p:nvSpPr>
        <p:spPr bwMode="auto">
          <a:xfrm>
            <a:off x="9342539" y="5735309"/>
            <a:ext cx="7891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  <a:latin typeface="+mn-lt"/>
              </a:rPr>
              <a:t>4000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79650" y="1801813"/>
            <a:ext cx="7632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chemeClr val="tx1"/>
                </a:solidFill>
                <a:latin typeface="+mn-lt"/>
              </a:rPr>
              <a:t>Which thousand is the following number nearest to?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79650" y="877889"/>
            <a:ext cx="7632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  <a:latin typeface="Twinkl" pitchFamily="2" charset="0"/>
              </a:rPr>
              <a:t>Learning Objective: To round to the nearest 1000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CA0016-FF19-634C-A87F-6C8EDC9B0CB9}"/>
              </a:ext>
            </a:extLst>
          </p:cNvPr>
          <p:cNvSpPr txBox="1"/>
          <p:nvPr/>
        </p:nvSpPr>
        <p:spPr>
          <a:xfrm>
            <a:off x="968991" y="5566196"/>
            <a:ext cx="12234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3000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25ABFB-3213-F44F-8C25-FD02E03C94F5}"/>
              </a:ext>
            </a:extLst>
          </p:cNvPr>
          <p:cNvSpPr txBox="1"/>
          <p:nvPr/>
        </p:nvSpPr>
        <p:spPr>
          <a:xfrm>
            <a:off x="10214994" y="5569445"/>
            <a:ext cx="12234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4000</a:t>
            </a:r>
          </a:p>
        </p:txBody>
      </p:sp>
    </p:spTree>
    <p:extLst>
      <p:ext uri="{BB962C8B-B14F-4D97-AF65-F5344CB8AC3E}">
        <p14:creationId xmlns:p14="http://schemas.microsoft.com/office/powerpoint/2010/main" val="394638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/>
          <p:cNvCxnSpPr/>
          <p:nvPr/>
        </p:nvCxnSpPr>
        <p:spPr>
          <a:xfrm flipH="1">
            <a:off x="2811464" y="3903663"/>
            <a:ext cx="3284537" cy="13208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19"/>
          <p:cNvSpPr txBox="1">
            <a:spLocks noChangeArrowheads="1"/>
          </p:cNvSpPr>
          <p:nvPr/>
        </p:nvSpPr>
        <p:spPr bwMode="auto">
          <a:xfrm>
            <a:off x="1960228" y="2496730"/>
            <a:ext cx="8254766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9600" b="1" dirty="0">
                <a:solidFill>
                  <a:srgbClr val="00B050"/>
                </a:solidFill>
                <a:latin typeface="Twinkl" pitchFamily="2" charset="0"/>
              </a:rPr>
              <a:t>4090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086063" y="5735309"/>
            <a:ext cx="807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  <a:latin typeface="+mn-lt"/>
              </a:rPr>
              <a:t>4000</a:t>
            </a:r>
          </a:p>
        </p:txBody>
      </p:sp>
      <p:sp>
        <p:nvSpPr>
          <p:cNvPr id="5" name="TextBox 18"/>
          <p:cNvSpPr txBox="1">
            <a:spLocks noChangeArrowheads="1"/>
          </p:cNvSpPr>
          <p:nvPr/>
        </p:nvSpPr>
        <p:spPr bwMode="auto">
          <a:xfrm>
            <a:off x="9342539" y="5735309"/>
            <a:ext cx="7891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  <a:latin typeface="+mn-lt"/>
              </a:rPr>
              <a:t>5000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79650" y="1801813"/>
            <a:ext cx="7632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chemeClr val="tx1"/>
                </a:solidFill>
                <a:latin typeface="+mn-lt"/>
              </a:rPr>
              <a:t>Which thousand is the following number nearest to?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79650" y="877889"/>
            <a:ext cx="7632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  <a:latin typeface="Twinkl" pitchFamily="2" charset="0"/>
              </a:rPr>
              <a:t>Learning Objective: To round to the nearest 1000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AC9868-50A4-6845-9D02-D52DD5B10785}"/>
              </a:ext>
            </a:extLst>
          </p:cNvPr>
          <p:cNvSpPr txBox="1"/>
          <p:nvPr/>
        </p:nvSpPr>
        <p:spPr>
          <a:xfrm>
            <a:off x="968991" y="5566196"/>
            <a:ext cx="12234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4000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C27CBC-01B3-484A-8EBE-B353099B80D3}"/>
              </a:ext>
            </a:extLst>
          </p:cNvPr>
          <p:cNvSpPr txBox="1"/>
          <p:nvPr/>
        </p:nvSpPr>
        <p:spPr>
          <a:xfrm>
            <a:off x="10214994" y="5566032"/>
            <a:ext cx="12234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5000</a:t>
            </a:r>
          </a:p>
        </p:txBody>
      </p:sp>
    </p:spTree>
    <p:extLst>
      <p:ext uri="{BB962C8B-B14F-4D97-AF65-F5344CB8AC3E}">
        <p14:creationId xmlns:p14="http://schemas.microsoft.com/office/powerpoint/2010/main" val="110514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/>
          <p:cNvCxnSpPr/>
          <p:nvPr/>
        </p:nvCxnSpPr>
        <p:spPr>
          <a:xfrm>
            <a:off x="6096000" y="3903664"/>
            <a:ext cx="711200" cy="127793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19"/>
          <p:cNvSpPr txBox="1">
            <a:spLocks noChangeArrowheads="1"/>
          </p:cNvSpPr>
          <p:nvPr/>
        </p:nvSpPr>
        <p:spPr bwMode="auto">
          <a:xfrm>
            <a:off x="1960228" y="2496730"/>
            <a:ext cx="8254766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9600" b="1" dirty="0">
                <a:solidFill>
                  <a:srgbClr val="00B050"/>
                </a:solidFill>
                <a:latin typeface="Twinkl" pitchFamily="2" charset="0"/>
              </a:rPr>
              <a:t>3593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086063" y="5735309"/>
            <a:ext cx="807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  <a:latin typeface="+mn-lt"/>
              </a:rPr>
              <a:t>3000</a:t>
            </a:r>
          </a:p>
        </p:txBody>
      </p:sp>
      <p:sp>
        <p:nvSpPr>
          <p:cNvPr id="5" name="TextBox 18"/>
          <p:cNvSpPr txBox="1">
            <a:spLocks noChangeArrowheads="1"/>
          </p:cNvSpPr>
          <p:nvPr/>
        </p:nvSpPr>
        <p:spPr bwMode="auto">
          <a:xfrm>
            <a:off x="9342539" y="5735309"/>
            <a:ext cx="7891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  <a:latin typeface="+mn-lt"/>
              </a:rPr>
              <a:t>4000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79650" y="1801813"/>
            <a:ext cx="7632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chemeClr val="tx1"/>
                </a:solidFill>
                <a:latin typeface="+mn-lt"/>
              </a:rPr>
              <a:t>Which thousand is the following number nearest to?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79650" y="877889"/>
            <a:ext cx="7632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  <a:latin typeface="Twinkl" pitchFamily="2" charset="0"/>
              </a:rPr>
              <a:t>Learning Objective: To round to the nearest 1000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CE9272-272E-0347-9A1A-21D34139A6AA}"/>
              </a:ext>
            </a:extLst>
          </p:cNvPr>
          <p:cNvSpPr txBox="1"/>
          <p:nvPr/>
        </p:nvSpPr>
        <p:spPr>
          <a:xfrm>
            <a:off x="862651" y="5566032"/>
            <a:ext cx="12234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3000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11C043-1037-A141-AF08-42B35B95A0BF}"/>
              </a:ext>
            </a:extLst>
          </p:cNvPr>
          <p:cNvSpPr txBox="1"/>
          <p:nvPr/>
        </p:nvSpPr>
        <p:spPr>
          <a:xfrm>
            <a:off x="10250725" y="5566032"/>
            <a:ext cx="12234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4000</a:t>
            </a:r>
          </a:p>
        </p:txBody>
      </p:sp>
    </p:spTree>
    <p:extLst>
      <p:ext uri="{BB962C8B-B14F-4D97-AF65-F5344CB8AC3E}">
        <p14:creationId xmlns:p14="http://schemas.microsoft.com/office/powerpoint/2010/main" val="728992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/>
          <p:cNvCxnSpPr/>
          <p:nvPr/>
        </p:nvCxnSpPr>
        <p:spPr>
          <a:xfrm flipH="1">
            <a:off x="5745164" y="3903663"/>
            <a:ext cx="350837" cy="12557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19"/>
          <p:cNvSpPr txBox="1">
            <a:spLocks noChangeArrowheads="1"/>
          </p:cNvSpPr>
          <p:nvPr/>
        </p:nvSpPr>
        <p:spPr bwMode="auto">
          <a:xfrm>
            <a:off x="1960228" y="2496730"/>
            <a:ext cx="8254766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9600" b="1" dirty="0">
                <a:solidFill>
                  <a:srgbClr val="00B050"/>
                </a:solidFill>
                <a:latin typeface="Twinkl" pitchFamily="2" charset="0"/>
              </a:rPr>
              <a:t>7457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086063" y="5735309"/>
            <a:ext cx="807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  <a:latin typeface="+mn-lt"/>
              </a:rPr>
              <a:t>7000</a:t>
            </a:r>
          </a:p>
        </p:txBody>
      </p:sp>
      <p:sp>
        <p:nvSpPr>
          <p:cNvPr id="5" name="TextBox 18"/>
          <p:cNvSpPr txBox="1">
            <a:spLocks noChangeArrowheads="1"/>
          </p:cNvSpPr>
          <p:nvPr/>
        </p:nvSpPr>
        <p:spPr bwMode="auto">
          <a:xfrm>
            <a:off x="9342539" y="5735309"/>
            <a:ext cx="7891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  <a:latin typeface="+mn-lt"/>
              </a:rPr>
              <a:t>8000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79650" y="1801813"/>
            <a:ext cx="7632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chemeClr val="tx1"/>
                </a:solidFill>
                <a:latin typeface="+mn-lt"/>
              </a:rPr>
              <a:t>Which thousand is the following number nearest to?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79650" y="877889"/>
            <a:ext cx="7632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  <a:latin typeface="Twinkl" pitchFamily="2" charset="0"/>
              </a:rPr>
              <a:t>Learning Objective: To round to the nearest 1000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26F732-576C-8749-AC4B-A12F81FE3D57}"/>
              </a:ext>
            </a:extLst>
          </p:cNvPr>
          <p:cNvSpPr txBox="1"/>
          <p:nvPr/>
        </p:nvSpPr>
        <p:spPr>
          <a:xfrm>
            <a:off x="968991" y="5566196"/>
            <a:ext cx="12234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7000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34DC21-BEA5-9941-AB9F-4B86D0946CB1}"/>
              </a:ext>
            </a:extLst>
          </p:cNvPr>
          <p:cNvSpPr txBox="1"/>
          <p:nvPr/>
        </p:nvSpPr>
        <p:spPr>
          <a:xfrm>
            <a:off x="10214994" y="5596741"/>
            <a:ext cx="12234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8000</a:t>
            </a:r>
          </a:p>
        </p:txBody>
      </p:sp>
    </p:spTree>
    <p:extLst>
      <p:ext uri="{BB962C8B-B14F-4D97-AF65-F5344CB8AC3E}">
        <p14:creationId xmlns:p14="http://schemas.microsoft.com/office/powerpoint/2010/main" val="3969068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41D15-5DED-244D-A814-3314DFDE3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626" y="597138"/>
            <a:ext cx="11017914" cy="1325563"/>
          </a:xfrm>
        </p:spPr>
        <p:txBody>
          <a:bodyPr/>
          <a:lstStyle/>
          <a:p>
            <a:r>
              <a:rPr lang="en-US" dirty="0">
                <a:latin typeface="Comic Sans MS" panose="030F0902030302020204" pitchFamily="66" charset="0"/>
              </a:rPr>
              <a:t>Complete the table on your whiteboards: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F29B68C-7A23-F444-B799-F2FB6261A7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553721"/>
              </p:ext>
            </p:extLst>
          </p:nvPr>
        </p:nvGraphicFramePr>
        <p:xfrm>
          <a:off x="517098" y="2753183"/>
          <a:ext cx="10728656" cy="3270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2164">
                  <a:extLst>
                    <a:ext uri="{9D8B030D-6E8A-4147-A177-3AD203B41FA5}">
                      <a16:colId xmlns:a16="http://schemas.microsoft.com/office/drawing/2014/main" val="2455009713"/>
                    </a:ext>
                  </a:extLst>
                </a:gridCol>
                <a:gridCol w="2682164">
                  <a:extLst>
                    <a:ext uri="{9D8B030D-6E8A-4147-A177-3AD203B41FA5}">
                      <a16:colId xmlns:a16="http://schemas.microsoft.com/office/drawing/2014/main" val="320735531"/>
                    </a:ext>
                  </a:extLst>
                </a:gridCol>
                <a:gridCol w="2682164">
                  <a:extLst>
                    <a:ext uri="{9D8B030D-6E8A-4147-A177-3AD203B41FA5}">
                      <a16:colId xmlns:a16="http://schemas.microsoft.com/office/drawing/2014/main" val="3358287106"/>
                    </a:ext>
                  </a:extLst>
                </a:gridCol>
                <a:gridCol w="2682164">
                  <a:extLst>
                    <a:ext uri="{9D8B030D-6E8A-4147-A177-3AD203B41FA5}">
                      <a16:colId xmlns:a16="http://schemas.microsoft.com/office/drawing/2014/main" val="3178635903"/>
                    </a:ext>
                  </a:extLst>
                </a:gridCol>
              </a:tblGrid>
              <a:tr h="73448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902030302020204" pitchFamily="66" charset="0"/>
                        </a:rPr>
                        <a:t>Start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902030302020204" pitchFamily="66" charset="0"/>
                        </a:rPr>
                        <a:t>Nearest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902030302020204" pitchFamily="66" charset="0"/>
                        </a:rPr>
                        <a:t>Nearest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902030302020204" pitchFamily="66" charset="0"/>
                        </a:rPr>
                        <a:t>Nearest 1,000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268341"/>
                  </a:ext>
                </a:extLst>
              </a:tr>
              <a:tr h="73448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902030302020204" pitchFamily="66" charset="0"/>
                        </a:rPr>
                        <a:t>365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679387"/>
                  </a:ext>
                </a:extLst>
              </a:tr>
              <a:tr h="73448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902030302020204" pitchFamily="66" charset="0"/>
                        </a:rPr>
                        <a:t>1,242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095435"/>
                  </a:ext>
                </a:extLst>
              </a:tr>
              <a:tr h="734484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902030302020204" pitchFamily="66" charset="0"/>
                        </a:rPr>
                        <a:t>4,770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293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2094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2279650" y="877889"/>
            <a:ext cx="7632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  <a:latin typeface="Twinkl" pitchFamily="2" charset="0"/>
              </a:rPr>
              <a:t>Learning Objective: To round to the nearest 10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79650" y="1801813"/>
            <a:ext cx="7632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chemeClr val="tx1"/>
                </a:solidFill>
                <a:latin typeface="Twinkl" pitchFamily="2" charset="0"/>
              </a:rPr>
              <a:t>Which ten is the following number nearest to?</a:t>
            </a:r>
          </a:p>
        </p:txBody>
      </p:sp>
      <p:sp>
        <p:nvSpPr>
          <p:cNvPr id="16" name="TextBox 19"/>
          <p:cNvSpPr txBox="1">
            <a:spLocks noChangeArrowheads="1"/>
          </p:cNvSpPr>
          <p:nvPr/>
        </p:nvSpPr>
        <p:spPr bwMode="auto">
          <a:xfrm>
            <a:off x="1960228" y="2496730"/>
            <a:ext cx="8254766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9600" b="1" dirty="0">
                <a:solidFill>
                  <a:srgbClr val="00B050"/>
                </a:solidFill>
                <a:latin typeface="Twinkl" pitchFamily="2" charset="0"/>
              </a:rPr>
              <a:t>36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096001" y="3903664"/>
            <a:ext cx="627063" cy="127793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2"/>
          <p:cNvSpPr txBox="1">
            <a:spLocks noChangeArrowheads="1"/>
          </p:cNvSpPr>
          <p:nvPr/>
        </p:nvSpPr>
        <p:spPr bwMode="auto">
          <a:xfrm>
            <a:off x="2163654" y="5735310"/>
            <a:ext cx="652463" cy="369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  <a:latin typeface="+mn-lt"/>
              </a:rPr>
              <a:t>30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9410890" y="5735310"/>
            <a:ext cx="652462" cy="369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  <a:latin typeface="+mn-lt"/>
              </a:rPr>
              <a:t>40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18BAC4-F30A-9348-9585-47C703A960AD}"/>
              </a:ext>
            </a:extLst>
          </p:cNvPr>
          <p:cNvSpPr txBox="1"/>
          <p:nvPr/>
        </p:nvSpPr>
        <p:spPr>
          <a:xfrm>
            <a:off x="968991" y="5566196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30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1E5B6B-61CC-4C4C-BDC0-8CB80F1B2948}"/>
              </a:ext>
            </a:extLst>
          </p:cNvPr>
          <p:cNvSpPr txBox="1"/>
          <p:nvPr/>
        </p:nvSpPr>
        <p:spPr>
          <a:xfrm>
            <a:off x="10579290" y="5610390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237225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41D15-5DED-244D-A814-3314DFDE3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626" y="597138"/>
            <a:ext cx="11017914" cy="1325563"/>
          </a:xfrm>
        </p:spPr>
        <p:txBody>
          <a:bodyPr/>
          <a:lstStyle/>
          <a:p>
            <a:r>
              <a:rPr lang="en-US" dirty="0">
                <a:latin typeface="Comic Sans MS" panose="030F0902030302020204" pitchFamily="66" charset="0"/>
              </a:rPr>
              <a:t>Complete the table on your whiteboards: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F29B68C-7A23-F444-B799-F2FB6261A7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057711"/>
              </p:ext>
            </p:extLst>
          </p:nvPr>
        </p:nvGraphicFramePr>
        <p:xfrm>
          <a:off x="517098" y="2753183"/>
          <a:ext cx="10728656" cy="3602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2164">
                  <a:extLst>
                    <a:ext uri="{9D8B030D-6E8A-4147-A177-3AD203B41FA5}">
                      <a16:colId xmlns:a16="http://schemas.microsoft.com/office/drawing/2014/main" val="2455009713"/>
                    </a:ext>
                  </a:extLst>
                </a:gridCol>
                <a:gridCol w="2682164">
                  <a:extLst>
                    <a:ext uri="{9D8B030D-6E8A-4147-A177-3AD203B41FA5}">
                      <a16:colId xmlns:a16="http://schemas.microsoft.com/office/drawing/2014/main" val="320735531"/>
                    </a:ext>
                  </a:extLst>
                </a:gridCol>
                <a:gridCol w="2682164">
                  <a:extLst>
                    <a:ext uri="{9D8B030D-6E8A-4147-A177-3AD203B41FA5}">
                      <a16:colId xmlns:a16="http://schemas.microsoft.com/office/drawing/2014/main" val="3358287106"/>
                    </a:ext>
                  </a:extLst>
                </a:gridCol>
                <a:gridCol w="2682164">
                  <a:extLst>
                    <a:ext uri="{9D8B030D-6E8A-4147-A177-3AD203B41FA5}">
                      <a16:colId xmlns:a16="http://schemas.microsoft.com/office/drawing/2014/main" val="3178635903"/>
                    </a:ext>
                  </a:extLst>
                </a:gridCol>
              </a:tblGrid>
              <a:tr h="73448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902030302020204" pitchFamily="66" charset="0"/>
                        </a:rPr>
                        <a:t>Start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902030302020204" pitchFamily="66" charset="0"/>
                        </a:rPr>
                        <a:t>Nearest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902030302020204" pitchFamily="66" charset="0"/>
                        </a:rPr>
                        <a:t>Nearest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902030302020204" pitchFamily="66" charset="0"/>
                        </a:rPr>
                        <a:t>Nearest 1,000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268341"/>
                  </a:ext>
                </a:extLst>
              </a:tr>
              <a:tr h="73448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902030302020204" pitchFamily="66" charset="0"/>
                        </a:rPr>
                        <a:t>365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902030302020204" pitchFamily="66" charset="0"/>
                        </a:rPr>
                        <a:t>370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902030302020204" pitchFamily="66" charset="0"/>
                        </a:rPr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902030302020204" pitchFamily="66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679387"/>
                  </a:ext>
                </a:extLst>
              </a:tr>
              <a:tr h="73448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902030302020204" pitchFamily="66" charset="0"/>
                        </a:rPr>
                        <a:t>1,242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902030302020204" pitchFamily="66" charset="0"/>
                        </a:rPr>
                        <a:t>1,240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902030302020204" pitchFamily="66" charset="0"/>
                        </a:rPr>
                        <a:t>1,200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902030302020204" pitchFamily="66" charset="0"/>
                        </a:rPr>
                        <a:t>1,000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095435"/>
                  </a:ext>
                </a:extLst>
              </a:tr>
              <a:tr h="73448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902030302020204" pitchFamily="66" charset="0"/>
                        </a:rPr>
                        <a:t>4,765 to 4,774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902030302020204" pitchFamily="66" charset="0"/>
                        </a:rPr>
                        <a:t>4,770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902030302020204" pitchFamily="66" charset="0"/>
                        </a:rPr>
                        <a:t>4,800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902030302020204" pitchFamily="66" charset="0"/>
                        </a:rPr>
                        <a:t>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293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3067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84457AD-4812-D64D-A544-C600F52819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1339" y="1690688"/>
            <a:ext cx="8785005" cy="416420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65A8F0F-C02A-734A-9F0F-8803DBF498FB}"/>
              </a:ext>
            </a:extLst>
          </p:cNvPr>
          <p:cNvSpPr txBox="1"/>
          <p:nvPr/>
        </p:nvSpPr>
        <p:spPr>
          <a:xfrm>
            <a:off x="1581339" y="709682"/>
            <a:ext cx="8543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Stick this table in your books and complete:</a:t>
            </a:r>
          </a:p>
        </p:txBody>
      </p:sp>
    </p:spTree>
    <p:extLst>
      <p:ext uri="{BB962C8B-B14F-4D97-AF65-F5344CB8AC3E}">
        <p14:creationId xmlns:p14="http://schemas.microsoft.com/office/powerpoint/2010/main" val="12318225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84457AD-4812-D64D-A544-C600F52819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1339" y="1690688"/>
            <a:ext cx="8785005" cy="416420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65A8F0F-C02A-734A-9F0F-8803DBF498FB}"/>
              </a:ext>
            </a:extLst>
          </p:cNvPr>
          <p:cNvSpPr txBox="1"/>
          <p:nvPr/>
        </p:nvSpPr>
        <p:spPr>
          <a:xfrm>
            <a:off x="1581339" y="709682"/>
            <a:ext cx="8543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902030302020204" pitchFamily="66" charset="0"/>
              </a:rPr>
              <a:t>Stick this table in your books and complete: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5FCA30-BBF5-7948-A8C6-1A1ADD2C7482}"/>
              </a:ext>
            </a:extLst>
          </p:cNvPr>
          <p:cNvSpPr txBox="1"/>
          <p:nvPr/>
        </p:nvSpPr>
        <p:spPr>
          <a:xfrm>
            <a:off x="193550" y="2622234"/>
            <a:ext cx="13516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1,311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6F50DE-5B86-4D40-81C3-4CD981F94107}"/>
              </a:ext>
            </a:extLst>
          </p:cNvPr>
          <p:cNvSpPr txBox="1"/>
          <p:nvPr/>
        </p:nvSpPr>
        <p:spPr>
          <a:xfrm>
            <a:off x="177421" y="3772789"/>
            <a:ext cx="13516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4,350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B3D527-67CB-0B46-82A2-28736A710D57}"/>
              </a:ext>
            </a:extLst>
          </p:cNvPr>
          <p:cNvSpPr txBox="1"/>
          <p:nvPr/>
        </p:nvSpPr>
        <p:spPr>
          <a:xfrm>
            <a:off x="282512" y="4925896"/>
            <a:ext cx="9637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769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E0B5AD-8AF2-FA4B-99D6-5F9B2B016FEB}"/>
              </a:ext>
            </a:extLst>
          </p:cNvPr>
          <p:cNvSpPr txBox="1"/>
          <p:nvPr/>
        </p:nvSpPr>
        <p:spPr>
          <a:xfrm>
            <a:off x="4262194" y="2768729"/>
            <a:ext cx="13516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1,310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090507-10FC-8B4C-B67C-57FE7718DF0B}"/>
              </a:ext>
            </a:extLst>
          </p:cNvPr>
          <p:cNvSpPr txBox="1"/>
          <p:nvPr/>
        </p:nvSpPr>
        <p:spPr>
          <a:xfrm>
            <a:off x="6543481" y="2768729"/>
            <a:ext cx="13516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1,300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60ABA8-E734-3B45-9329-A8F1220D644B}"/>
              </a:ext>
            </a:extLst>
          </p:cNvPr>
          <p:cNvSpPr txBox="1"/>
          <p:nvPr/>
        </p:nvSpPr>
        <p:spPr>
          <a:xfrm>
            <a:off x="8642861" y="2768729"/>
            <a:ext cx="13516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1,000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A4222B-C166-5C42-B137-B10F7C89C5CD}"/>
              </a:ext>
            </a:extLst>
          </p:cNvPr>
          <p:cNvSpPr txBox="1"/>
          <p:nvPr/>
        </p:nvSpPr>
        <p:spPr>
          <a:xfrm>
            <a:off x="6543481" y="3772789"/>
            <a:ext cx="13516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4,300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D24B62-2D4E-A14B-9E58-FC3FF9CB4AB8}"/>
              </a:ext>
            </a:extLst>
          </p:cNvPr>
          <p:cNvSpPr txBox="1"/>
          <p:nvPr/>
        </p:nvSpPr>
        <p:spPr>
          <a:xfrm>
            <a:off x="4303371" y="3772789"/>
            <a:ext cx="13516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4,350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9879F71-3137-4C48-80A6-32FC407D3074}"/>
              </a:ext>
            </a:extLst>
          </p:cNvPr>
          <p:cNvSpPr txBox="1"/>
          <p:nvPr/>
        </p:nvSpPr>
        <p:spPr>
          <a:xfrm>
            <a:off x="4303371" y="4850830"/>
            <a:ext cx="9637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770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3A63AAB-660F-AE45-B10E-4E01C6B38B87}"/>
              </a:ext>
            </a:extLst>
          </p:cNvPr>
          <p:cNvSpPr txBox="1"/>
          <p:nvPr/>
        </p:nvSpPr>
        <p:spPr>
          <a:xfrm>
            <a:off x="6473107" y="4813839"/>
            <a:ext cx="9637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800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BDA16BC-13A3-B64E-A500-34B69D403B12}"/>
              </a:ext>
            </a:extLst>
          </p:cNvPr>
          <p:cNvSpPr txBox="1"/>
          <p:nvPr/>
        </p:nvSpPr>
        <p:spPr>
          <a:xfrm>
            <a:off x="8584110" y="3772789"/>
            <a:ext cx="13516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4,000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17440BA-C38D-BB48-886B-1F44821D19F8}"/>
              </a:ext>
            </a:extLst>
          </p:cNvPr>
          <p:cNvSpPr txBox="1"/>
          <p:nvPr/>
        </p:nvSpPr>
        <p:spPr>
          <a:xfrm>
            <a:off x="8642861" y="4850830"/>
            <a:ext cx="13516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1,000</a:t>
            </a:r>
          </a:p>
        </p:txBody>
      </p:sp>
    </p:spTree>
    <p:extLst>
      <p:ext uri="{BB962C8B-B14F-4D97-AF65-F5344CB8AC3E}">
        <p14:creationId xmlns:p14="http://schemas.microsoft.com/office/powerpoint/2010/main" val="27780817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281B5-9373-674F-8A14-4BF494820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049" y="2418777"/>
            <a:ext cx="7616253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Now complete the rest of your sheets, cut out the tables and stick them in your books.</a:t>
            </a:r>
            <a:br>
              <a:rPr lang="en-US" dirty="0">
                <a:latin typeface="Comic Sans MS" panose="030F0902030302020204" pitchFamily="66" charset="0"/>
              </a:rPr>
            </a:br>
            <a:br>
              <a:rPr lang="en-US" dirty="0">
                <a:latin typeface="Comic Sans MS" panose="030F0902030302020204" pitchFamily="66" charset="0"/>
              </a:rPr>
            </a:br>
            <a:r>
              <a:rPr lang="en-US" dirty="0">
                <a:latin typeface="Comic Sans MS" panose="030F0902030302020204" pitchFamily="66" charset="0"/>
              </a:rPr>
              <a:t>Extension sheet:</a:t>
            </a:r>
            <a:br>
              <a:rPr lang="en-US" dirty="0">
                <a:latin typeface="Comic Sans MS" panose="030F0902030302020204" pitchFamily="66" charset="0"/>
              </a:rPr>
            </a:br>
            <a:r>
              <a:rPr lang="en-US" dirty="0">
                <a:latin typeface="Comic Sans MS" panose="030F0902030302020204" pitchFamily="66" charset="0"/>
              </a:rPr>
              <a:t>“How to round a number”</a:t>
            </a:r>
          </a:p>
        </p:txBody>
      </p:sp>
    </p:spTree>
    <p:extLst>
      <p:ext uri="{BB962C8B-B14F-4D97-AF65-F5344CB8AC3E}">
        <p14:creationId xmlns:p14="http://schemas.microsoft.com/office/powerpoint/2010/main" val="3629749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2279650" y="1801813"/>
            <a:ext cx="7632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chemeClr val="tx1"/>
                </a:solidFill>
                <a:latin typeface="+mn-lt"/>
              </a:rPr>
              <a:t>Which ten is the following number nearest to?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624264" y="3903664"/>
            <a:ext cx="2471737" cy="127793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2"/>
          <p:cNvSpPr txBox="1">
            <a:spLocks noChangeArrowheads="1"/>
          </p:cNvSpPr>
          <p:nvPr/>
        </p:nvSpPr>
        <p:spPr bwMode="auto">
          <a:xfrm>
            <a:off x="2279650" y="877889"/>
            <a:ext cx="7632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  <a:latin typeface="Twinkl" pitchFamily="2" charset="0"/>
              </a:rPr>
              <a:t>Learning Objective: To round to the nearest 10</a:t>
            </a:r>
          </a:p>
        </p:txBody>
      </p:sp>
      <p:sp>
        <p:nvSpPr>
          <p:cNvPr id="17" name="TextBox 19"/>
          <p:cNvSpPr txBox="1">
            <a:spLocks noChangeArrowheads="1"/>
          </p:cNvSpPr>
          <p:nvPr/>
        </p:nvSpPr>
        <p:spPr bwMode="auto">
          <a:xfrm>
            <a:off x="1960228" y="2496730"/>
            <a:ext cx="8254766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9600" b="1" dirty="0">
                <a:solidFill>
                  <a:srgbClr val="00B050"/>
                </a:solidFill>
                <a:latin typeface="Twinkl" pitchFamily="2" charset="0"/>
              </a:rPr>
              <a:t>82</a:t>
            </a:r>
          </a:p>
        </p:txBody>
      </p:sp>
      <p:sp>
        <p:nvSpPr>
          <p:cNvPr id="18" name="TextBox 12"/>
          <p:cNvSpPr txBox="1">
            <a:spLocks noChangeArrowheads="1"/>
          </p:cNvSpPr>
          <p:nvPr/>
        </p:nvSpPr>
        <p:spPr bwMode="auto">
          <a:xfrm>
            <a:off x="2163654" y="5735310"/>
            <a:ext cx="652463" cy="369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  <a:latin typeface="+mn-lt"/>
              </a:rPr>
              <a:t>80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9410890" y="5735310"/>
            <a:ext cx="652462" cy="369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  <a:latin typeface="+mn-lt"/>
              </a:rPr>
              <a:t>90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ADF396-1209-AF48-BFB4-DC20976B0F2A}"/>
              </a:ext>
            </a:extLst>
          </p:cNvPr>
          <p:cNvSpPr txBox="1"/>
          <p:nvPr/>
        </p:nvSpPr>
        <p:spPr>
          <a:xfrm>
            <a:off x="968991" y="5566196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80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6BE490-F52E-074E-ADD5-E9604850E5A1}"/>
              </a:ext>
            </a:extLst>
          </p:cNvPr>
          <p:cNvSpPr txBox="1"/>
          <p:nvPr/>
        </p:nvSpPr>
        <p:spPr>
          <a:xfrm>
            <a:off x="10661176" y="5566196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90</a:t>
            </a:r>
          </a:p>
        </p:txBody>
      </p:sp>
    </p:spTree>
    <p:extLst>
      <p:ext uri="{BB962C8B-B14F-4D97-AF65-F5344CB8AC3E}">
        <p14:creationId xmlns:p14="http://schemas.microsoft.com/office/powerpoint/2010/main" val="326301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Arrow Connector 12"/>
          <p:cNvCxnSpPr/>
          <p:nvPr/>
        </p:nvCxnSpPr>
        <p:spPr>
          <a:xfrm>
            <a:off x="6096000" y="3903664"/>
            <a:ext cx="0" cy="127793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2279650" y="1801813"/>
            <a:ext cx="7632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chemeClr val="tx1"/>
                </a:solidFill>
                <a:latin typeface="+mn-lt"/>
              </a:rPr>
              <a:t>Which ten is the following number nearest to?</a:t>
            </a:r>
          </a:p>
        </p:txBody>
      </p:sp>
      <p:sp>
        <p:nvSpPr>
          <p:cNvPr id="24" name="TextBox 2"/>
          <p:cNvSpPr txBox="1">
            <a:spLocks noChangeArrowheads="1"/>
          </p:cNvSpPr>
          <p:nvPr/>
        </p:nvSpPr>
        <p:spPr bwMode="auto">
          <a:xfrm>
            <a:off x="2279650" y="877889"/>
            <a:ext cx="7632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  <a:latin typeface="Twinkl" pitchFamily="2" charset="0"/>
              </a:rPr>
              <a:t>Learning Objective: To round to the nearest 10</a:t>
            </a:r>
          </a:p>
        </p:txBody>
      </p:sp>
      <p:sp>
        <p:nvSpPr>
          <p:cNvPr id="27" name="TextBox 19"/>
          <p:cNvSpPr txBox="1">
            <a:spLocks noChangeArrowheads="1"/>
          </p:cNvSpPr>
          <p:nvPr/>
        </p:nvSpPr>
        <p:spPr bwMode="auto">
          <a:xfrm>
            <a:off x="1960228" y="2496730"/>
            <a:ext cx="8254766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9600" b="1" dirty="0">
                <a:solidFill>
                  <a:srgbClr val="00B050"/>
                </a:solidFill>
                <a:latin typeface="Twinkl" pitchFamily="2" charset="0"/>
              </a:rPr>
              <a:t>125</a:t>
            </a:r>
          </a:p>
        </p:txBody>
      </p:sp>
      <p:sp>
        <p:nvSpPr>
          <p:cNvPr id="28" name="TextBox 12"/>
          <p:cNvSpPr txBox="1">
            <a:spLocks noChangeArrowheads="1"/>
          </p:cNvSpPr>
          <p:nvPr/>
        </p:nvSpPr>
        <p:spPr bwMode="auto">
          <a:xfrm>
            <a:off x="2163654" y="5735310"/>
            <a:ext cx="652463" cy="369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  <a:latin typeface="+mn-lt"/>
              </a:rPr>
              <a:t>120</a:t>
            </a:r>
          </a:p>
        </p:txBody>
      </p:sp>
      <p:sp>
        <p:nvSpPr>
          <p:cNvPr id="29" name="TextBox 18"/>
          <p:cNvSpPr txBox="1">
            <a:spLocks noChangeArrowheads="1"/>
          </p:cNvSpPr>
          <p:nvPr/>
        </p:nvSpPr>
        <p:spPr bwMode="auto">
          <a:xfrm>
            <a:off x="9410890" y="5735310"/>
            <a:ext cx="652462" cy="369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  <a:latin typeface="+mn-lt"/>
              </a:rPr>
              <a:t>130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3B4596-20F6-B74C-BD74-4D2DB3B989C2}"/>
              </a:ext>
            </a:extLst>
          </p:cNvPr>
          <p:cNvSpPr txBox="1"/>
          <p:nvPr/>
        </p:nvSpPr>
        <p:spPr>
          <a:xfrm>
            <a:off x="968991" y="5566196"/>
            <a:ext cx="9637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120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310FE5-131C-CA45-9D8A-F7A4C8913A3F}"/>
              </a:ext>
            </a:extLst>
          </p:cNvPr>
          <p:cNvSpPr txBox="1"/>
          <p:nvPr/>
        </p:nvSpPr>
        <p:spPr>
          <a:xfrm>
            <a:off x="10590663" y="5566196"/>
            <a:ext cx="9637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130</a:t>
            </a:r>
          </a:p>
        </p:txBody>
      </p:sp>
    </p:spTree>
    <p:extLst>
      <p:ext uri="{BB962C8B-B14F-4D97-AF65-F5344CB8AC3E}">
        <p14:creationId xmlns:p14="http://schemas.microsoft.com/office/powerpoint/2010/main" val="385909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2279650" y="1801813"/>
            <a:ext cx="7632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chemeClr val="tx1"/>
                </a:solidFill>
                <a:latin typeface="+mn-lt"/>
              </a:rPr>
              <a:t>Which ten is the following number nearest to?</a:t>
            </a:r>
          </a:p>
        </p:txBody>
      </p:sp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2163654" y="5735310"/>
            <a:ext cx="652463" cy="369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  <a:latin typeface="+mn-lt"/>
              </a:rPr>
              <a:t>980</a:t>
            </a:r>
          </a:p>
        </p:txBody>
      </p:sp>
      <p:sp>
        <p:nvSpPr>
          <p:cNvPr id="12" name="TextBox 18"/>
          <p:cNvSpPr txBox="1">
            <a:spLocks noChangeArrowheads="1"/>
          </p:cNvSpPr>
          <p:nvPr/>
        </p:nvSpPr>
        <p:spPr bwMode="auto">
          <a:xfrm>
            <a:off x="9410890" y="5735310"/>
            <a:ext cx="652462" cy="369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  <a:latin typeface="+mn-lt"/>
              </a:rPr>
              <a:t>990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506664" y="3903663"/>
            <a:ext cx="3589337" cy="10160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2"/>
          <p:cNvSpPr txBox="1">
            <a:spLocks noChangeArrowheads="1"/>
          </p:cNvSpPr>
          <p:nvPr/>
        </p:nvSpPr>
        <p:spPr bwMode="auto">
          <a:xfrm>
            <a:off x="2279650" y="877889"/>
            <a:ext cx="7632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  <a:latin typeface="Twinkl" pitchFamily="2" charset="0"/>
              </a:rPr>
              <a:t>Learning Objective: To round to the nearest 10</a:t>
            </a:r>
          </a:p>
        </p:txBody>
      </p:sp>
      <p:sp>
        <p:nvSpPr>
          <p:cNvPr id="16" name="TextBox 19"/>
          <p:cNvSpPr txBox="1">
            <a:spLocks noChangeArrowheads="1"/>
          </p:cNvSpPr>
          <p:nvPr/>
        </p:nvSpPr>
        <p:spPr bwMode="auto">
          <a:xfrm>
            <a:off x="1960228" y="2496730"/>
            <a:ext cx="8254766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9600" b="1" dirty="0">
                <a:solidFill>
                  <a:srgbClr val="00B050"/>
                </a:solidFill>
                <a:latin typeface="Twinkl" pitchFamily="2" charset="0"/>
              </a:rPr>
              <a:t>980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308F07-4BA3-E046-A34F-3527D61CF967}"/>
              </a:ext>
            </a:extLst>
          </p:cNvPr>
          <p:cNvSpPr txBox="1"/>
          <p:nvPr/>
        </p:nvSpPr>
        <p:spPr>
          <a:xfrm>
            <a:off x="968991" y="5566196"/>
            <a:ext cx="9637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980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5F340D-499E-1A42-9EA9-F8EB5A836B1C}"/>
              </a:ext>
            </a:extLst>
          </p:cNvPr>
          <p:cNvSpPr txBox="1"/>
          <p:nvPr/>
        </p:nvSpPr>
        <p:spPr>
          <a:xfrm>
            <a:off x="10645254" y="5591401"/>
            <a:ext cx="9637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990</a:t>
            </a:r>
          </a:p>
        </p:txBody>
      </p:sp>
    </p:spTree>
    <p:extLst>
      <p:ext uri="{BB962C8B-B14F-4D97-AF65-F5344CB8AC3E}">
        <p14:creationId xmlns:p14="http://schemas.microsoft.com/office/powerpoint/2010/main" val="190663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2279650" y="1801813"/>
            <a:ext cx="7632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chemeClr val="tx1"/>
                </a:solidFill>
                <a:latin typeface="+mn-lt"/>
              </a:rPr>
              <a:t>Which ten is the following number nearest to?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096000" y="3903664"/>
            <a:ext cx="1778000" cy="127793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2279650" y="877889"/>
            <a:ext cx="7632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  <a:latin typeface="Twinkl" pitchFamily="2" charset="0"/>
              </a:rPr>
              <a:t>Learning Objective: To round to the nearest 10</a:t>
            </a:r>
          </a:p>
        </p:txBody>
      </p:sp>
      <p:sp>
        <p:nvSpPr>
          <p:cNvPr id="12" name="TextBox 19"/>
          <p:cNvSpPr txBox="1">
            <a:spLocks noChangeArrowheads="1"/>
          </p:cNvSpPr>
          <p:nvPr/>
        </p:nvSpPr>
        <p:spPr bwMode="auto">
          <a:xfrm>
            <a:off x="1960228" y="2496730"/>
            <a:ext cx="8254766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9600" b="1" dirty="0">
                <a:solidFill>
                  <a:srgbClr val="00B050"/>
                </a:solidFill>
                <a:latin typeface="Twinkl" pitchFamily="2" charset="0"/>
              </a:rPr>
              <a:t>1457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086063" y="5735309"/>
            <a:ext cx="807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  <a:latin typeface="+mn-lt"/>
              </a:rPr>
              <a:t>1450</a:t>
            </a:r>
          </a:p>
        </p:txBody>
      </p:sp>
      <p:sp>
        <p:nvSpPr>
          <p:cNvPr id="14" name="TextBox 18"/>
          <p:cNvSpPr txBox="1">
            <a:spLocks noChangeArrowheads="1"/>
          </p:cNvSpPr>
          <p:nvPr/>
        </p:nvSpPr>
        <p:spPr bwMode="auto">
          <a:xfrm>
            <a:off x="9342539" y="5735309"/>
            <a:ext cx="7891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  <a:latin typeface="+mn-lt"/>
              </a:rPr>
              <a:t>1460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9EEBBB-4E60-D94C-9D38-C60566638355}"/>
              </a:ext>
            </a:extLst>
          </p:cNvPr>
          <p:cNvSpPr txBox="1"/>
          <p:nvPr/>
        </p:nvSpPr>
        <p:spPr>
          <a:xfrm>
            <a:off x="736816" y="5566032"/>
            <a:ext cx="12234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1450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0A6C57-53D6-9A46-815D-2A53CFA3E04A}"/>
              </a:ext>
            </a:extLst>
          </p:cNvPr>
          <p:cNvSpPr txBox="1"/>
          <p:nvPr/>
        </p:nvSpPr>
        <p:spPr>
          <a:xfrm>
            <a:off x="10413242" y="5582929"/>
            <a:ext cx="12234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1460</a:t>
            </a:r>
          </a:p>
        </p:txBody>
      </p:sp>
    </p:spTree>
    <p:extLst>
      <p:ext uri="{BB962C8B-B14F-4D97-AF65-F5344CB8AC3E}">
        <p14:creationId xmlns:p14="http://schemas.microsoft.com/office/powerpoint/2010/main" val="391123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2279650" y="1801813"/>
            <a:ext cx="7632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chemeClr val="tx1"/>
                </a:solidFill>
                <a:latin typeface="+mn-lt"/>
              </a:rPr>
              <a:t>Which hundred is the following number nearest to?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79650" y="877889"/>
            <a:ext cx="7632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  <a:latin typeface="Twinkl" pitchFamily="2" charset="0"/>
              </a:rPr>
              <a:t>Learning Objective: To round to the nearest 100</a:t>
            </a:r>
          </a:p>
        </p:txBody>
      </p:sp>
      <p:sp>
        <p:nvSpPr>
          <p:cNvPr id="4" name="TextBox 19"/>
          <p:cNvSpPr txBox="1">
            <a:spLocks noChangeArrowheads="1"/>
          </p:cNvSpPr>
          <p:nvPr/>
        </p:nvSpPr>
        <p:spPr bwMode="auto">
          <a:xfrm>
            <a:off x="1960228" y="2496730"/>
            <a:ext cx="8254766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9600" b="1" dirty="0">
                <a:solidFill>
                  <a:srgbClr val="00B050"/>
                </a:solidFill>
                <a:latin typeface="Twinkl" pitchFamily="2" charset="0"/>
              </a:rPr>
              <a:t>156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86063" y="5735309"/>
            <a:ext cx="807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  <a:latin typeface="+mn-lt"/>
              </a:rPr>
              <a:t>100</a:t>
            </a:r>
          </a:p>
        </p:txBody>
      </p:sp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9342539" y="5735309"/>
            <a:ext cx="7891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  <a:latin typeface="+mn-lt"/>
              </a:rPr>
              <a:t>200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096001" y="3903664"/>
            <a:ext cx="728663" cy="12604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899F9B0-C292-8E49-9272-78E38039F2F7}"/>
              </a:ext>
            </a:extLst>
          </p:cNvPr>
          <p:cNvSpPr txBox="1"/>
          <p:nvPr/>
        </p:nvSpPr>
        <p:spPr>
          <a:xfrm>
            <a:off x="968991" y="5566196"/>
            <a:ext cx="9637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100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9A5B79-F25B-B84B-A04C-F16F88FFB549}"/>
              </a:ext>
            </a:extLst>
          </p:cNvPr>
          <p:cNvSpPr txBox="1"/>
          <p:nvPr/>
        </p:nvSpPr>
        <p:spPr>
          <a:xfrm>
            <a:off x="10577015" y="5566032"/>
            <a:ext cx="9637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200</a:t>
            </a:r>
          </a:p>
        </p:txBody>
      </p:sp>
    </p:spTree>
    <p:extLst>
      <p:ext uri="{BB962C8B-B14F-4D97-AF65-F5344CB8AC3E}">
        <p14:creationId xmlns:p14="http://schemas.microsoft.com/office/powerpoint/2010/main" val="399522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/>
          <p:cNvSpPr txBox="1">
            <a:spLocks noChangeArrowheads="1"/>
          </p:cNvSpPr>
          <p:nvPr/>
        </p:nvSpPr>
        <p:spPr bwMode="auto">
          <a:xfrm>
            <a:off x="1960228" y="2496730"/>
            <a:ext cx="8254766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9600" b="1" dirty="0">
                <a:solidFill>
                  <a:srgbClr val="00B050"/>
                </a:solidFill>
                <a:latin typeface="Twinkl" pitchFamily="2" charset="0"/>
              </a:rPr>
              <a:t>215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86063" y="5735309"/>
            <a:ext cx="807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  <a:latin typeface="+mn-lt"/>
              </a:rPr>
              <a:t>200</a:t>
            </a:r>
          </a:p>
        </p:txBody>
      </p:sp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9342539" y="5735309"/>
            <a:ext cx="7891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  <a:latin typeface="+mn-lt"/>
              </a:rPr>
              <a:t>300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005138" y="3903664"/>
            <a:ext cx="3090862" cy="13112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2279650" y="1801813"/>
            <a:ext cx="7632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chemeClr val="tx1"/>
                </a:solidFill>
                <a:latin typeface="+mn-lt"/>
              </a:rPr>
              <a:t>Which hundred is the following number nearest to?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279650" y="877889"/>
            <a:ext cx="7632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  <a:latin typeface="Twinkl" pitchFamily="2" charset="0"/>
              </a:rPr>
              <a:t>Learning Objective: To round to the nearest 100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23F852-1C52-ED4E-843E-31E48C679A9F}"/>
              </a:ext>
            </a:extLst>
          </p:cNvPr>
          <p:cNvSpPr txBox="1"/>
          <p:nvPr/>
        </p:nvSpPr>
        <p:spPr>
          <a:xfrm>
            <a:off x="968991" y="5566196"/>
            <a:ext cx="9637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200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B896DD9-17E6-304B-B11C-E72AD2FAA0FA}"/>
              </a:ext>
            </a:extLst>
          </p:cNvPr>
          <p:cNvSpPr txBox="1"/>
          <p:nvPr/>
        </p:nvSpPr>
        <p:spPr>
          <a:xfrm>
            <a:off x="10563368" y="5566032"/>
            <a:ext cx="9637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300</a:t>
            </a:r>
          </a:p>
        </p:txBody>
      </p:sp>
    </p:spTree>
    <p:extLst>
      <p:ext uri="{BB962C8B-B14F-4D97-AF65-F5344CB8AC3E}">
        <p14:creationId xmlns:p14="http://schemas.microsoft.com/office/powerpoint/2010/main" val="51561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/>
          <p:cNvSpPr txBox="1">
            <a:spLocks noChangeArrowheads="1"/>
          </p:cNvSpPr>
          <p:nvPr/>
        </p:nvSpPr>
        <p:spPr bwMode="auto">
          <a:xfrm>
            <a:off x="1960228" y="2496730"/>
            <a:ext cx="8254766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9600" b="1" dirty="0">
                <a:solidFill>
                  <a:srgbClr val="00B050"/>
                </a:solidFill>
                <a:latin typeface="Twinkl" pitchFamily="2" charset="0"/>
              </a:rPr>
              <a:t>1670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86063" y="5735309"/>
            <a:ext cx="807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  <a:latin typeface="+mn-lt"/>
              </a:rPr>
              <a:t>1600</a:t>
            </a:r>
          </a:p>
        </p:txBody>
      </p:sp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9342539" y="5735309"/>
            <a:ext cx="7891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  <a:latin typeface="+mn-lt"/>
              </a:rPr>
              <a:t>1700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096000" y="3903663"/>
            <a:ext cx="1684338" cy="12700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2279650" y="1801813"/>
            <a:ext cx="7632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chemeClr val="tx1"/>
                </a:solidFill>
                <a:latin typeface="+mn-lt"/>
              </a:rPr>
              <a:t>Which hundred is the following number nearest to?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279650" y="877889"/>
            <a:ext cx="7632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  <a:latin typeface="Twinkl" pitchFamily="2" charset="0"/>
              </a:rPr>
              <a:t>Learning Objective: To round to the nearest 100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0CD833-B5EF-444C-8D14-8C50E89B7F66}"/>
              </a:ext>
            </a:extLst>
          </p:cNvPr>
          <p:cNvSpPr txBox="1"/>
          <p:nvPr/>
        </p:nvSpPr>
        <p:spPr>
          <a:xfrm>
            <a:off x="736816" y="5577425"/>
            <a:ext cx="12234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1600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57DA3F-090A-E74C-AAB8-FD41BD5553BC}"/>
              </a:ext>
            </a:extLst>
          </p:cNvPr>
          <p:cNvSpPr txBox="1"/>
          <p:nvPr/>
        </p:nvSpPr>
        <p:spPr>
          <a:xfrm>
            <a:off x="10345004" y="5566032"/>
            <a:ext cx="12234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1700</a:t>
            </a:r>
          </a:p>
        </p:txBody>
      </p:sp>
    </p:spTree>
    <p:extLst>
      <p:ext uri="{BB962C8B-B14F-4D97-AF65-F5344CB8AC3E}">
        <p14:creationId xmlns:p14="http://schemas.microsoft.com/office/powerpoint/2010/main" val="2838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569</Words>
  <Application>Microsoft Macintosh PowerPoint</Application>
  <PresentationFormat>Widescreen</PresentationFormat>
  <Paragraphs>176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Calibri Light</vt:lpstr>
      <vt:lpstr>Comic Sans MS</vt:lpstr>
      <vt:lpstr>Sassoon Infant Rg</vt:lpstr>
      <vt:lpstr>Twinkl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Complete the table on your whiteboards:</vt:lpstr>
      <vt:lpstr>Complete the table on your whiteboards:</vt:lpstr>
      <vt:lpstr>PowerPoint Presentation</vt:lpstr>
      <vt:lpstr>PowerPoint Presentation</vt:lpstr>
      <vt:lpstr>Now complete the rest of your sheets, cut out the tables and stick them in your books.  Extension sheet: “How to round a number”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Neville</dc:creator>
  <cp:lastModifiedBy>Ben Neville</cp:lastModifiedBy>
  <cp:revision>16</cp:revision>
  <dcterms:created xsi:type="dcterms:W3CDTF">2020-09-19T18:49:30Z</dcterms:created>
  <dcterms:modified xsi:type="dcterms:W3CDTF">2020-09-27T14:36:53Z</dcterms:modified>
</cp:coreProperties>
</file>