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E692F-FB64-4070-A85B-31A09634A826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BAED9-246B-410B-9804-569C1254B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381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B888A-E85F-4CEB-9915-06E6A6E9A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4FC8A-D257-4BBD-AA24-DC8AD54BC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7C88C-B5BD-4D98-81F0-923953E7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BF168-D3A3-492F-962C-BDCD03DFB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40AB2-E78B-487C-82FB-5B116D42A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305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E7AFA-C7A4-4C23-838E-88F8AC5CC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38928B-70ED-441F-81B6-BA41DB6051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2BCD0-EBDF-4810-9A3E-014802D7E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DCBB1-DB80-4B5B-A66A-967E921CE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27DE4-1793-4CDB-A594-B1CEB84C3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342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9908D2-BEBF-45AE-8933-AA95B1D16F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DD7B44-2AA0-45B6-B5D6-057BC8E1F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64C55-32CC-45F6-9096-03AB7304D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C6B8C-8B95-4A48-96FD-5A77D47C9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38B75-3328-46B1-B304-AAA2E1262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70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5A63B-948F-44B0-A974-B4F8BAB2E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D33CB-B220-4BD4-97A0-5349131F4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08974-DEBF-408E-AED2-B2EC9395A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08C14-03B7-4AEF-A787-2A56FBBC9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A24AC-7F89-479C-B60D-8A4374BF9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1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EB101-CD1D-4855-B5A3-05B48201A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042F98-68C0-4F69-BE1C-599550BAC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3B169-79B0-4C8B-B214-B7E4B61A1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A07C7-9867-44E9-B007-64661E86C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767D0-76C2-49A8-8346-7CA25B292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04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F6E72-187E-4DC1-9A4A-076707FA6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1F779-7A64-46B1-AD2E-F4C374B1AE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56D430-DC9F-4D7F-BE83-B233908D6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28815D-B28C-4954-B590-40B668474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E224F4-EC1F-4A7B-8520-15180C3B8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B2240-F9F5-4B8C-A0B2-FE9EF5625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57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1FED4-3DCA-45A7-8347-DA171B22D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7A4E71-8168-434D-B3DC-FB56AB657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DD84C2-90DE-439A-8581-B9B2932FF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E2B6B1-6AFC-4C49-AAB7-A4C69EC5C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35ACFB-398F-4F8B-B725-3DBB77195C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34668D-C841-4162-8743-1BC42A281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FBD412-3170-41BF-89FE-D60387F3D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E5045A-7FF9-443B-912B-B601E5CF6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29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2D1D3-9A20-423A-BB2F-AC3BBCCD8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CA9E12-CB85-48EA-A090-A6C223AE0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DB41B3-401C-471D-B6A5-8F998E599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B99A6F-9861-4F0A-95B1-92F57A027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69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0CAE3A-F324-4061-8E5F-E664A1F45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76CD1-AB53-417C-BE5F-58E19CD7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900D2B-556A-4E8B-9178-9C481E44A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51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9121B-EF60-42DE-A058-D8473E6D1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1A35A-56FC-42D0-88CF-9163B906D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62845E-B1C8-4D5F-9BED-5286B6135B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ED5E4C-F9A2-4A47-99B5-49D41FD86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A5651A-46D5-4DD0-B969-86AAA0A09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52A290-6A14-42C1-BAFD-EA8148311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94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0501A-313A-4644-BAEF-8BC1D52C9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2E08D7-815A-40EB-B902-00AA8F7C52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A7A3D-7221-44E8-84A7-A52CD1B53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62127-CE76-4CF9-90FB-82DF78FFE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CAC4-07DA-4688-8337-331071119379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E1513B-29F5-485B-B97A-B84B2E8CC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791EB6-B0D1-4F53-97C9-7B9575ED0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960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6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FE3F64-9C0D-4FFC-86DC-2C7EFCCA0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185F5-FC79-4798-96AE-960AAA8CC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BF87E-4963-4583-B276-C4AEF99EC7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DCAC4-07DA-4688-8337-331071119379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9E909-675F-4D73-8AE5-54D6F3D105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64C89-563C-4DDC-B5A3-3D57630482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A42A8-11F5-4803-AEB7-C5B9D0331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02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D0472-34AA-4D17-85FA-F476F4E5F8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u="sng" dirty="0">
                <a:latin typeface="Sassoon Infant Std"/>
              </a:rPr>
              <a:t>Tuesday 10</a:t>
            </a:r>
            <a:r>
              <a:rPr lang="en-GB" u="sng" baseline="30000" dirty="0">
                <a:latin typeface="Sassoon Infant Std"/>
              </a:rPr>
              <a:t>th</a:t>
            </a:r>
            <a:r>
              <a:rPr lang="en-GB" u="sng" dirty="0">
                <a:latin typeface="Sassoon Infant Std"/>
              </a:rPr>
              <a:t> November</a:t>
            </a:r>
            <a:br>
              <a:rPr lang="en-GB" u="sng" dirty="0"/>
            </a:br>
            <a:endParaRPr lang="en-GB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80D15D-7397-433E-965E-DD5BCD804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4000" u="sng" dirty="0">
                <a:latin typeface="Sassoon Infant Std"/>
              </a:rPr>
              <a:t>LI: I can use conjunctions to build cohesion in a paragraph (part 2).</a:t>
            </a:r>
          </a:p>
          <a:p>
            <a:pPr algn="l"/>
            <a:endParaRPr lang="en-GB" sz="4000" u="sng" dirty="0">
              <a:latin typeface="Sassoon Infant Std"/>
            </a:endParaRPr>
          </a:p>
          <a:p>
            <a:r>
              <a:rPr lang="en-GB" sz="4000" dirty="0">
                <a:solidFill>
                  <a:srgbClr val="7030A0"/>
                </a:solidFill>
                <a:latin typeface="Sassoon Infant Std"/>
              </a:rPr>
              <a:t>*back of English books*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9239D6-D0EA-43B7-BE08-76A35B7E61D7}"/>
              </a:ext>
            </a:extLst>
          </p:cNvPr>
          <p:cNvSpPr/>
          <p:nvPr/>
        </p:nvSpPr>
        <p:spPr>
          <a:xfrm>
            <a:off x="9315450" y="152996"/>
            <a:ext cx="24955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u="sng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GPS</a:t>
            </a:r>
            <a:endParaRPr lang="en-GB" sz="54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3465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A06B5-EE0D-49D9-9213-57CEDB74F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solidFill>
                  <a:srgbClr val="7030A0"/>
                </a:solidFill>
                <a:latin typeface="Sassoon Infant Std"/>
              </a:rPr>
              <a:t>Recap: what is a </a:t>
            </a:r>
            <a:r>
              <a:rPr lang="en-GB" i="1" u="sng" dirty="0">
                <a:solidFill>
                  <a:srgbClr val="7030A0"/>
                </a:solidFill>
                <a:latin typeface="Sassoon Infant Std"/>
              </a:rPr>
              <a:t>conjunction?</a:t>
            </a:r>
            <a:endParaRPr lang="en-GB" dirty="0">
              <a:solidFill>
                <a:srgbClr val="7030A0"/>
              </a:solidFill>
              <a:latin typeface="Sassoon Infant Std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A78B911-C13B-48A7-BEE1-574E46C19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Sassoon Infant Std"/>
              </a:rPr>
              <a:t>A conjunction is a word that connects clauses and sentences together. </a:t>
            </a:r>
          </a:p>
          <a:p>
            <a:endParaRPr lang="en-GB" dirty="0">
              <a:latin typeface="Sassoon Infant Std"/>
            </a:endParaRPr>
          </a:p>
          <a:p>
            <a:r>
              <a:rPr lang="en-GB" dirty="0">
                <a:latin typeface="Sassoon Infant Std"/>
              </a:rPr>
              <a:t>Using conjunctions in our writing helps it ‘flow’ and can be more enjoyable to read. </a:t>
            </a:r>
          </a:p>
          <a:p>
            <a:endParaRPr lang="en-GB" dirty="0">
              <a:latin typeface="Sassoon Infant Std"/>
            </a:endParaRPr>
          </a:p>
          <a:p>
            <a:r>
              <a:rPr lang="en-GB" dirty="0">
                <a:latin typeface="Sassoon Infant Std"/>
              </a:rPr>
              <a:t>What examples can you think of? </a:t>
            </a:r>
          </a:p>
          <a:p>
            <a:endParaRPr lang="en-GB" dirty="0">
              <a:latin typeface="Sassoon Infant Std"/>
            </a:endParaRPr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  <a:latin typeface="Sassoon Infant Std"/>
              </a:rPr>
              <a:t>*Hint: remember ISAWAWABUB or FANBOYS?*</a:t>
            </a:r>
          </a:p>
        </p:txBody>
      </p:sp>
    </p:spTree>
    <p:extLst>
      <p:ext uri="{BB962C8B-B14F-4D97-AF65-F5344CB8AC3E}">
        <p14:creationId xmlns:p14="http://schemas.microsoft.com/office/powerpoint/2010/main" val="72740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6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BEE73255-8084-4DF9-BB0B-15EAC92E2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FBB7B0-DD39-47C9-847B-FEA620E85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640081"/>
            <a:ext cx="2926843" cy="52577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u="sng" dirty="0">
                <a:solidFill>
                  <a:srgbClr val="7030A0"/>
                </a:solidFill>
                <a:latin typeface="Sassoon Infant Std"/>
              </a:rPr>
              <a:t>Examples:</a:t>
            </a:r>
          </a:p>
        </p:txBody>
      </p:sp>
      <p:sp>
        <p:nvSpPr>
          <p:cNvPr id="33" name="Rounded Rectangle 9">
            <a:extLst>
              <a:ext uri="{FF2B5EF4-FFF2-40B4-BE49-F238E27FC236}">
                <a16:creationId xmlns:a16="http://schemas.microsoft.com/office/drawing/2014/main" id="{67048353-8981-459A-9BC6-9711CE462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0067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B53103-79B1-41B8-9670-62D6BEF1E4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363"/>
          <a:stretch/>
        </p:blipFill>
        <p:spPr>
          <a:xfrm>
            <a:off x="4062964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808299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01EB4-6D8F-4800-B6CB-831B92290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 Infant Std"/>
              </a:rPr>
              <a:t>Recap: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9B952-6D8C-432E-AD3C-DF7CFD6DE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248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Sassoon Infant Std"/>
              </a:rPr>
              <a:t>Remember, we can use </a:t>
            </a:r>
            <a:r>
              <a:rPr lang="en-GB" u="sng" dirty="0">
                <a:latin typeface="Sassoon Infant Std"/>
              </a:rPr>
              <a:t>conjunctions </a:t>
            </a:r>
            <a:r>
              <a:rPr lang="en-GB" dirty="0">
                <a:latin typeface="Sassoon Infant Std"/>
              </a:rPr>
              <a:t>to link clauses together in a sentence.</a:t>
            </a:r>
          </a:p>
          <a:p>
            <a:pPr marL="0" indent="0">
              <a:buNone/>
            </a:pPr>
            <a:endParaRPr lang="en-GB" dirty="0">
              <a:latin typeface="Sassoon Infant Std"/>
            </a:endParaRPr>
          </a:p>
          <a:p>
            <a:r>
              <a:rPr lang="en-GB" dirty="0">
                <a:latin typeface="Sassoon Infant Std"/>
              </a:rPr>
              <a:t>Lucy adored her dog </a:t>
            </a:r>
            <a:r>
              <a:rPr lang="en-GB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 Infant Std"/>
              </a:rPr>
              <a:t>although</a:t>
            </a:r>
            <a:r>
              <a:rPr lang="en-GB" dirty="0">
                <a:latin typeface="Sassoon Infant Std"/>
              </a:rPr>
              <a:t> it was quite naughty.</a:t>
            </a:r>
          </a:p>
          <a:p>
            <a:endParaRPr lang="en-GB" dirty="0">
              <a:latin typeface="Sassoon Infant Std"/>
            </a:endParaRPr>
          </a:p>
          <a:p>
            <a:pPr marL="0" indent="0">
              <a:buNone/>
            </a:pPr>
            <a:r>
              <a:rPr lang="en-GB" dirty="0">
                <a:latin typeface="Sassoon Infant Std"/>
              </a:rPr>
              <a:t>We can move the subordinate clause and conjunction to the start of the sentence, too. This time we’ll need a comma!</a:t>
            </a:r>
          </a:p>
          <a:p>
            <a:pPr marL="0" indent="0">
              <a:buNone/>
            </a:pPr>
            <a:endParaRPr lang="en-GB" dirty="0">
              <a:latin typeface="Sassoon Infant Std"/>
            </a:endParaRPr>
          </a:p>
          <a:p>
            <a:r>
              <a:rPr lang="en-GB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 Infant Std"/>
              </a:rPr>
              <a:t>Although</a:t>
            </a:r>
            <a:r>
              <a:rPr lang="en-GB" dirty="0">
                <a:latin typeface="Sassoon Infant Std"/>
              </a:rPr>
              <a:t> it was quite naughty</a:t>
            </a:r>
            <a:r>
              <a:rPr lang="en-GB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 Infant Std"/>
              </a:rPr>
              <a:t>,</a:t>
            </a:r>
            <a:r>
              <a:rPr lang="en-GB" dirty="0">
                <a:latin typeface="Sassoon Infant Std"/>
              </a:rPr>
              <a:t> Lucy adored her dog.</a:t>
            </a:r>
          </a:p>
        </p:txBody>
      </p:sp>
    </p:spTree>
    <p:extLst>
      <p:ext uri="{BB962C8B-B14F-4D97-AF65-F5344CB8AC3E}">
        <p14:creationId xmlns:p14="http://schemas.microsoft.com/office/powerpoint/2010/main" val="1733051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4AF16-A07F-493E-893C-F65119088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Sassoon Infant Std"/>
              </a:rPr>
              <a:t>In your books:</a:t>
            </a:r>
            <a:br>
              <a:rPr lang="en-GB" dirty="0">
                <a:latin typeface="Sassoon Infant Std"/>
              </a:rPr>
            </a:br>
            <a:r>
              <a:rPr lang="en-GB" dirty="0">
                <a:latin typeface="Sassoon Infant Std"/>
              </a:rPr>
              <a:t>Circle the conjunction, underline the two clauses.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6F0FF-8387-483A-AEC2-27BBA0E78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55000" lnSpcReduction="20000"/>
          </a:bodyPr>
          <a:lstStyle/>
          <a:p>
            <a:pPr marL="0" lvl="0" indent="0" algn="ctr">
              <a:lnSpc>
                <a:spcPct val="200000"/>
              </a:lnSpc>
              <a:spcAft>
                <a:spcPts val="1000"/>
              </a:spcAft>
              <a:buNone/>
              <a:tabLst>
                <a:tab pos="914400" algn="l"/>
              </a:tabLst>
            </a:pPr>
            <a:r>
              <a:rPr lang="en-GB" sz="4400" u="sng" dirty="0">
                <a:solidFill>
                  <a:srgbClr val="7030A0"/>
                </a:solidFill>
                <a:effectLst/>
                <a:latin typeface="Sassoon Infant Std"/>
                <a:ea typeface="Times New Roman" panose="02020603050405020304" pitchFamily="18" charset="0"/>
                <a:cs typeface="Times New Roman" panose="02020603050405020304" pitchFamily="18" charset="0"/>
              </a:rPr>
              <a:t>We should eat 5 a day </a:t>
            </a:r>
            <a:r>
              <a:rPr lang="en-GB" sz="4400" dirty="0">
                <a:solidFill>
                  <a:srgbClr val="7030A0"/>
                </a:solidFill>
                <a:effectLst/>
                <a:latin typeface="Sassoon Infant Std"/>
                <a:ea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GB" sz="4400" u="sng" dirty="0">
                <a:solidFill>
                  <a:srgbClr val="7030A0"/>
                </a:solidFill>
                <a:effectLst/>
                <a:latin typeface="Sassoon Infant Std"/>
                <a:ea typeface="Times New Roman" panose="02020603050405020304" pitchFamily="18" charset="0"/>
                <a:cs typeface="Times New Roman" panose="02020603050405020304" pitchFamily="18" charset="0"/>
              </a:rPr>
              <a:t>fruit and vegetables are great for our bodies.</a:t>
            </a:r>
          </a:p>
          <a:p>
            <a:pPr marL="342900" lvl="0" indent="-342900">
              <a:lnSpc>
                <a:spcPct val="200000"/>
              </a:lnSpc>
              <a:spcAft>
                <a:spcPts val="10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GB" sz="3300" dirty="0">
                <a:solidFill>
                  <a:srgbClr val="7030A0"/>
                </a:solidFill>
                <a:effectLst/>
                <a:latin typeface="Sassoon Infant Std"/>
                <a:ea typeface="Times New Roman" panose="02020603050405020304" pitchFamily="18" charset="0"/>
                <a:cs typeface="Times New Roman" panose="02020603050405020304" pitchFamily="18" charset="0"/>
              </a:rPr>
              <a:t>As there are lots of types of fruit and vegetables, you will definitely find some you enjoy.</a:t>
            </a:r>
          </a:p>
          <a:p>
            <a:pPr marL="342900" lvl="0" indent="-342900">
              <a:lnSpc>
                <a:spcPct val="200000"/>
              </a:lnSpc>
              <a:spcAft>
                <a:spcPts val="10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GB" sz="3300" dirty="0">
                <a:solidFill>
                  <a:srgbClr val="7030A0"/>
                </a:solidFill>
                <a:effectLst/>
                <a:latin typeface="Sassoon Infant Std"/>
                <a:ea typeface="Times New Roman" panose="02020603050405020304" pitchFamily="18" charset="0"/>
                <a:cs typeface="Times New Roman" panose="02020603050405020304" pitchFamily="18" charset="0"/>
              </a:rPr>
              <a:t>A portion is the amount of  food you can fit on your palm so the bigger you are the larger the portion.</a:t>
            </a:r>
          </a:p>
          <a:p>
            <a:pPr marL="342900" lvl="0" indent="-342900">
              <a:lnSpc>
                <a:spcPct val="200000"/>
              </a:lnSpc>
              <a:spcAft>
                <a:spcPts val="10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GB" sz="3300" dirty="0">
                <a:solidFill>
                  <a:srgbClr val="7030A0"/>
                </a:solidFill>
                <a:effectLst/>
                <a:latin typeface="Sassoon Infant Std"/>
                <a:ea typeface="Times New Roman" panose="02020603050405020304" pitchFamily="18" charset="0"/>
                <a:cs typeface="Times New Roman" panose="02020603050405020304" pitchFamily="18" charset="0"/>
              </a:rPr>
              <a:t>We are sometimes told to eat a rainbow since different coloured foods can be super healthy.</a:t>
            </a:r>
          </a:p>
          <a:p>
            <a:pPr marL="342900" lvl="0" indent="-342900">
              <a:lnSpc>
                <a:spcPct val="200000"/>
              </a:lnSpc>
              <a:spcAft>
                <a:spcPts val="10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GB" sz="3300" dirty="0">
                <a:solidFill>
                  <a:srgbClr val="7030A0"/>
                </a:solidFill>
                <a:effectLst/>
                <a:latin typeface="Sassoon Infant Std"/>
                <a:ea typeface="Times New Roman" panose="02020603050405020304" pitchFamily="18" charset="0"/>
                <a:cs typeface="Times New Roman" panose="02020603050405020304" pitchFamily="18" charset="0"/>
              </a:rPr>
              <a:t>While you are preparing breakfast, throw in some berries or sliced banana.</a:t>
            </a:r>
          </a:p>
          <a:p>
            <a:pPr marL="342900" indent="-342900">
              <a:lnSpc>
                <a:spcPct val="200000"/>
              </a:lnSpc>
              <a:spcAft>
                <a:spcPts val="10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GB" sz="3300" dirty="0">
                <a:solidFill>
                  <a:srgbClr val="7030A0"/>
                </a:solidFill>
                <a:effectLst/>
                <a:latin typeface="Sassoon Infant Std"/>
                <a:ea typeface="Times New Roman" panose="02020603050405020304" pitchFamily="18" charset="0"/>
                <a:cs typeface="Times New Roman" panose="02020603050405020304" pitchFamily="18" charset="0"/>
              </a:rPr>
              <a:t>As school meals follow healthy rules, there will always be fruit and vegetables on the menu.</a:t>
            </a:r>
          </a:p>
          <a:p>
            <a:pPr marL="342900" lvl="0" indent="-342900">
              <a:lnSpc>
                <a:spcPct val="200000"/>
              </a:lnSpc>
              <a:spcAft>
                <a:spcPts val="1000"/>
              </a:spcAft>
              <a:buFont typeface="+mj-lt"/>
              <a:buAutoNum type="arabicPeriod"/>
              <a:tabLst>
                <a:tab pos="914400" algn="l"/>
              </a:tabLst>
            </a:pPr>
            <a:endParaRPr lang="en-GB" sz="2000" dirty="0">
              <a:solidFill>
                <a:srgbClr val="7030A0"/>
              </a:solidFill>
              <a:effectLst/>
              <a:latin typeface="Sassoon Infant Std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193DABC-E795-4BC4-9A6B-03BD33E80BC3}"/>
              </a:ext>
            </a:extLst>
          </p:cNvPr>
          <p:cNvSpPr/>
          <p:nvPr/>
        </p:nvSpPr>
        <p:spPr>
          <a:xfrm>
            <a:off x="4124325" y="2000250"/>
            <a:ext cx="1143000" cy="571500"/>
          </a:xfrm>
          <a:prstGeom prst="ellipse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38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4AF16-A07F-493E-893C-F65119088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Sassoon Infant Std"/>
              </a:rPr>
              <a:t>Task 2 in your books:</a:t>
            </a:r>
            <a:br>
              <a:rPr lang="en-GB" sz="3200" dirty="0">
                <a:latin typeface="Sassoon Infant Std"/>
              </a:rPr>
            </a:br>
            <a:r>
              <a:rPr lang="en-GB" sz="3200" dirty="0">
                <a:latin typeface="Sassoon Infant Std"/>
              </a:rPr>
              <a:t>Choose the best conjunction to add cohesion (make the sentences flow).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6F0FF-8387-483A-AEC2-27BBA0E78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1350"/>
            <a:ext cx="10515600" cy="46672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200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en-GB" sz="1800" dirty="0">
                <a:effectLst/>
                <a:latin typeface="Sassoon Infant Std"/>
                <a:ea typeface="Calibri" panose="020F0502020204030204" pitchFamily="34" charset="0"/>
                <a:cs typeface="Calibri Light" panose="020F0302020204030204" pitchFamily="34" charset="0"/>
              </a:rPr>
              <a:t>Families need more information __________children are eating too much sugar. [when, as, so]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en-GB" sz="1800" dirty="0">
                <a:effectLst/>
                <a:latin typeface="Sassoon Infant Std"/>
                <a:ea typeface="Calibri" panose="020F0502020204030204" pitchFamily="34" charset="0"/>
                <a:cs typeface="Calibri Light" panose="020F0302020204030204" pitchFamily="34" charset="0"/>
              </a:rPr>
              <a:t>Small swaps make a difference__________ make a swap __________ you next shop. [when, as, so]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en-GB" sz="1800" dirty="0">
                <a:effectLst/>
                <a:latin typeface="Sassoon Infant Std"/>
                <a:ea typeface="Calibri" panose="020F0502020204030204" pitchFamily="34" charset="0"/>
                <a:cs typeface="Calibri Light" panose="020F0302020204030204" pitchFamily="34" charset="0"/>
              </a:rPr>
              <a:t>You can cut half the sugar __________you choose a no added sugar drink. [so, if, because]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en-GB" sz="1800" dirty="0">
                <a:effectLst/>
                <a:latin typeface="Sassoon Infant Std"/>
                <a:ea typeface="Calibri" panose="020F0502020204030204" pitchFamily="34" charset="0"/>
                <a:cs typeface="Calibri Light" panose="020F0302020204030204" pitchFamily="34" charset="0"/>
              </a:rPr>
              <a:t>__________diet drinks have less sugar, water or milk are better for your teeth. [as, so, while]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en-GB" sz="1800" dirty="0">
                <a:effectLst/>
                <a:latin typeface="Sassoon Infant Std"/>
                <a:ea typeface="Calibri" panose="020F0502020204030204" pitchFamily="34" charset="0"/>
                <a:cs typeface="Calibri Light" panose="020F0302020204030204" pitchFamily="34" charset="0"/>
              </a:rPr>
              <a:t>__________you fancy something like a cake, try a slice of banana loaf. [so, if, because]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en-GB" sz="1800" dirty="0">
                <a:effectLst/>
                <a:latin typeface="Sassoon Infant Std"/>
                <a:ea typeface="Calibri" panose="020F0502020204030204" pitchFamily="34" charset="0"/>
                <a:cs typeface="Calibri Light" panose="020F0302020204030204" pitchFamily="34" charset="0"/>
              </a:rPr>
              <a:t>__________ you have breakfast, swap a chocolate cereal for porridge. [unless, while, when]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1000"/>
              </a:spcAft>
              <a:buFont typeface="+mj-lt"/>
              <a:buAutoNum type="arabicPeriod"/>
              <a:tabLst>
                <a:tab pos="914400" algn="l"/>
              </a:tabLst>
            </a:pPr>
            <a:endParaRPr lang="en-GB" sz="2000" dirty="0">
              <a:solidFill>
                <a:srgbClr val="7030A0"/>
              </a:solidFill>
              <a:effectLst/>
              <a:latin typeface="Sassoon Infant Std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558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409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Sassoon Infant Std</vt:lpstr>
      <vt:lpstr>Office Theme</vt:lpstr>
      <vt:lpstr>Tuesday 10th November </vt:lpstr>
      <vt:lpstr>Recap: what is a conjunction?</vt:lpstr>
      <vt:lpstr>Examples:</vt:lpstr>
      <vt:lpstr>Recap: </vt:lpstr>
      <vt:lpstr>In your books: Circle the conjunction, underline the two clauses.</vt:lpstr>
      <vt:lpstr>Task 2 in your books: Choose the best conjunction to add cohesion (make the sentences flow).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3rd November</dc:title>
  <dc:creator>kate Brunton</dc:creator>
  <cp:lastModifiedBy>kate Brunton</cp:lastModifiedBy>
  <cp:revision>7</cp:revision>
  <dcterms:created xsi:type="dcterms:W3CDTF">2020-11-01T14:49:15Z</dcterms:created>
  <dcterms:modified xsi:type="dcterms:W3CDTF">2020-11-07T23:27:14Z</dcterms:modified>
</cp:coreProperties>
</file>