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9" r:id="rId2"/>
    <p:sldId id="260" r:id="rId3"/>
    <p:sldId id="266" r:id="rId4"/>
    <p:sldId id="262" r:id="rId5"/>
    <p:sldId id="263" r:id="rId6"/>
    <p:sldId id="264" r:id="rId7"/>
    <p:sldId id="26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42FEF-668C-99D4-5CB3-7D488890E76F}" v="49" dt="2020-12-23T21:00:06.6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6" autoAdjust="0"/>
    <p:restoredTop sz="94660"/>
  </p:normalViewPr>
  <p:slideViewPr>
    <p:cSldViewPr snapToGrid="0">
      <p:cViewPr varScale="1">
        <p:scale>
          <a:sx n="143" d="100"/>
          <a:sy n="143" d="100"/>
        </p:scale>
        <p:origin x="112"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Thomas" userId="S::sthomas@ryeprimary.co.uk::e23b8174-f099-4fd3-80aa-8b8009e61873" providerId="AD" clId="Web-{BAB42FEF-668C-99D4-5CB3-7D488890E76F}"/>
    <pc:docChg chg="modSld">
      <pc:chgData name="Simon Thomas" userId="S::sthomas@ryeprimary.co.uk::e23b8174-f099-4fd3-80aa-8b8009e61873" providerId="AD" clId="Web-{BAB42FEF-668C-99D4-5CB3-7D488890E76F}" dt="2020-12-23T21:00:06.653" v="47" actId="20577"/>
      <pc:docMkLst>
        <pc:docMk/>
      </pc:docMkLst>
      <pc:sldChg chg="modSp">
        <pc:chgData name="Simon Thomas" userId="S::sthomas@ryeprimary.co.uk::e23b8174-f099-4fd3-80aa-8b8009e61873" providerId="AD" clId="Web-{BAB42FEF-668C-99D4-5CB3-7D488890E76F}" dt="2020-12-23T21:00:06.653" v="46" actId="20577"/>
        <pc:sldMkLst>
          <pc:docMk/>
          <pc:sldMk cId="2380717292" sldId="259"/>
        </pc:sldMkLst>
        <pc:spChg chg="mod">
          <ac:chgData name="Simon Thomas" userId="S::sthomas@ryeprimary.co.uk::e23b8174-f099-4fd3-80aa-8b8009e61873" providerId="AD" clId="Web-{BAB42FEF-668C-99D4-5CB3-7D488890E76F}" dt="2020-12-23T21:00:06.653" v="46" actId="20577"/>
          <ac:spMkLst>
            <pc:docMk/>
            <pc:sldMk cId="2380717292" sldId="259"/>
            <ac:spMk id="2" creationId="{03FD0A96-AC31-4213-975A-452EF43FF1EE}"/>
          </ac:spMkLst>
        </pc:spChg>
        <pc:spChg chg="mod">
          <ac:chgData name="Simon Thomas" userId="S::sthomas@ryeprimary.co.uk::e23b8174-f099-4fd3-80aa-8b8009e61873" providerId="AD" clId="Web-{BAB42FEF-668C-99D4-5CB3-7D488890E76F}" dt="2020-12-23T20:47:35.921" v="31" actId="20577"/>
          <ac:spMkLst>
            <pc:docMk/>
            <pc:sldMk cId="2380717292" sldId="259"/>
            <ac:spMk id="7" creationId="{D4B4C7C4-655D-4A77-B06B-040990CDA96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BC94D-EA3E-4A46-A3C2-0B949A9F83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56C66E1-B232-481A-95D4-07D9C76C2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037FB8-8C84-437F-82C8-C40A5654CBC4}"/>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5" name="Footer Placeholder 4">
            <a:extLst>
              <a:ext uri="{FF2B5EF4-FFF2-40B4-BE49-F238E27FC236}">
                <a16:creationId xmlns:a16="http://schemas.microsoft.com/office/drawing/2014/main" id="{01CF3653-4380-4C03-A1CC-4398E05FBB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DFC6AC-8E61-489E-B6D5-46B96A37B6C1}"/>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3802064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4A1F-9F3C-44C2-A476-884641A0620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AE82EF-5FFE-4AB4-A4B5-B4A7A097F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279B0F-5591-4569-B503-9BF722B647DC}"/>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5" name="Footer Placeholder 4">
            <a:extLst>
              <a:ext uri="{FF2B5EF4-FFF2-40B4-BE49-F238E27FC236}">
                <a16:creationId xmlns:a16="http://schemas.microsoft.com/office/drawing/2014/main" id="{8E0D0A03-2F31-4D62-B673-294F08B3B3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0F7DEA-3CE1-4FA2-AF6B-E71B7A58F6D9}"/>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320258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AA11B2-E1B8-4FD8-A4EA-24EF70C9C6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D84D9B-99B4-4971-824F-329672834C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0A0A6A-3FE5-4ABF-B6F3-02D70BEE8C39}"/>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5" name="Footer Placeholder 4">
            <a:extLst>
              <a:ext uri="{FF2B5EF4-FFF2-40B4-BE49-F238E27FC236}">
                <a16:creationId xmlns:a16="http://schemas.microsoft.com/office/drawing/2014/main" id="{4F2D82A2-AB3C-448B-A91C-89DC370D2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4C1563-8268-452F-9B62-3C5A7C6ABDE7}"/>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359938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FE45-B9F7-4579-8E06-D079F6A1A4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FC2989-FD40-4D2B-B472-38A6FB9A80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CAF472-71E2-4746-8C61-5CB62249243F}"/>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5" name="Footer Placeholder 4">
            <a:extLst>
              <a:ext uri="{FF2B5EF4-FFF2-40B4-BE49-F238E27FC236}">
                <a16:creationId xmlns:a16="http://schemas.microsoft.com/office/drawing/2014/main" id="{922B4162-3FE7-4885-AD5A-DE7341640D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CC5213-58B8-472D-A557-D27783A4D0FE}"/>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235715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1CC4-4154-4147-A2C1-2E9525F6A6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9B07AB-440E-4A0D-BF2E-F28A77001D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AD0BE7-C8BD-45B1-866F-CC62194B13E6}"/>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5" name="Footer Placeholder 4">
            <a:extLst>
              <a:ext uri="{FF2B5EF4-FFF2-40B4-BE49-F238E27FC236}">
                <a16:creationId xmlns:a16="http://schemas.microsoft.com/office/drawing/2014/main" id="{8773E856-1BCD-4EED-93B1-8C36B43C6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FC1833-EB66-4D75-8572-AC8A50A29C20}"/>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199926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6464-DFE4-4A31-A57E-37267AABEE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9B1E78-17E0-46C8-8A8A-EBFCC35F2D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A75CA6-B48A-4FEA-A3AD-69E3CEE9DB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ECA54C-7361-42B4-896C-27A5DBD766BC}"/>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6" name="Footer Placeholder 5">
            <a:extLst>
              <a:ext uri="{FF2B5EF4-FFF2-40B4-BE49-F238E27FC236}">
                <a16:creationId xmlns:a16="http://schemas.microsoft.com/office/drawing/2014/main" id="{11960567-ABF9-423B-B712-B4A99C7A72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0F9FF6-E915-45CC-BE7A-5ACD995F09BD}"/>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12729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FCA2-4DBA-4730-B546-3054AE3CAE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61DEE1-570D-420E-848C-993A187D99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480C53-D3EF-4E46-A4CD-652DB8262B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787C56-C537-46C2-94ED-5B96B480A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6BDD4-552E-40E7-AC71-4E3E1CD66D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E18AA7F-4E13-4814-8C0D-B89AEB600FA5}"/>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8" name="Footer Placeholder 7">
            <a:extLst>
              <a:ext uri="{FF2B5EF4-FFF2-40B4-BE49-F238E27FC236}">
                <a16:creationId xmlns:a16="http://schemas.microsoft.com/office/drawing/2014/main" id="{3A1E148D-DD97-4565-9123-6AFA48112E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4407FE-9FAA-4D75-B7A5-51F4F739E157}"/>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3637986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E2B6-1459-4138-8DBC-DB062B48EB0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126E6C-08CE-48C2-95C8-1390985E8C64}"/>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4" name="Footer Placeholder 3">
            <a:extLst>
              <a:ext uri="{FF2B5EF4-FFF2-40B4-BE49-F238E27FC236}">
                <a16:creationId xmlns:a16="http://schemas.microsoft.com/office/drawing/2014/main" id="{5C343442-8FC8-43CC-8679-DF22B258E3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F5EE60-FDBE-4FC5-A037-475032A239DC}"/>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114224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988D4-AFE5-4E64-BD3C-2BFBD09C4171}"/>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3" name="Footer Placeholder 2">
            <a:extLst>
              <a:ext uri="{FF2B5EF4-FFF2-40B4-BE49-F238E27FC236}">
                <a16:creationId xmlns:a16="http://schemas.microsoft.com/office/drawing/2014/main" id="{8DF0943A-25B8-43F3-B75F-9115C6B746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177BE36-9159-457B-BADC-05ADE6D45386}"/>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321058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4F20-CE51-4DFC-BD14-B0639170E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01892C-1B06-40A6-8908-F327A45305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F754C94-2FDD-4C5E-BFE5-B0C576CE9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DD857-0FF2-4DD5-A754-9AC9ED2B3313}"/>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6" name="Footer Placeholder 5">
            <a:extLst>
              <a:ext uri="{FF2B5EF4-FFF2-40B4-BE49-F238E27FC236}">
                <a16:creationId xmlns:a16="http://schemas.microsoft.com/office/drawing/2014/main" id="{FB401497-A332-4747-99B0-FCF11D127C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0AAAAC-5ED7-413B-B10F-B45B3E0FBF18}"/>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422079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4970-2E4A-42BD-8F97-3A64D634D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0F280A-5AA7-479E-AAB3-525C6F05A6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1D5959-C296-44CA-9942-533094054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21E02-AC88-4A24-8010-8EB4377DD140}"/>
              </a:ext>
            </a:extLst>
          </p:cNvPr>
          <p:cNvSpPr>
            <a:spLocks noGrp="1"/>
          </p:cNvSpPr>
          <p:nvPr>
            <p:ph type="dt" sz="half" idx="10"/>
          </p:nvPr>
        </p:nvSpPr>
        <p:spPr/>
        <p:txBody>
          <a:bodyPr/>
          <a:lstStyle/>
          <a:p>
            <a:fld id="{3CD6C9CB-E663-4128-BBAA-A911A1A0EF2C}" type="datetimeFigureOut">
              <a:rPr lang="en-GB" smtClean="0"/>
              <a:t>23/12/2020</a:t>
            </a:fld>
            <a:endParaRPr lang="en-GB"/>
          </a:p>
        </p:txBody>
      </p:sp>
      <p:sp>
        <p:nvSpPr>
          <p:cNvPr id="6" name="Footer Placeholder 5">
            <a:extLst>
              <a:ext uri="{FF2B5EF4-FFF2-40B4-BE49-F238E27FC236}">
                <a16:creationId xmlns:a16="http://schemas.microsoft.com/office/drawing/2014/main" id="{3169FEA0-71A8-48CF-8A71-5B3319BCAA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C2E127-4D97-46C1-A0A1-C93EBA1A3AAF}"/>
              </a:ext>
            </a:extLst>
          </p:cNvPr>
          <p:cNvSpPr>
            <a:spLocks noGrp="1"/>
          </p:cNvSpPr>
          <p:nvPr>
            <p:ph type="sldNum" sz="quarter" idx="12"/>
          </p:nvPr>
        </p:nvSpPr>
        <p:spPr/>
        <p:txBody>
          <a:bodyPr/>
          <a:lstStyle/>
          <a:p>
            <a:fld id="{E5831DF5-12E0-43C7-8989-C8916186D31E}" type="slidenum">
              <a:rPr lang="en-GB" smtClean="0"/>
              <a:t>‹#›</a:t>
            </a:fld>
            <a:endParaRPr lang="en-GB"/>
          </a:p>
        </p:txBody>
      </p:sp>
    </p:spTree>
    <p:extLst>
      <p:ext uri="{BB962C8B-B14F-4D97-AF65-F5344CB8AC3E}">
        <p14:creationId xmlns:p14="http://schemas.microsoft.com/office/powerpoint/2010/main" val="1937751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B11B5-7B3D-48F7-9566-61049E30F7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FC7A08-2FAF-4361-AFB7-458DDDF81B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45B2E2-8EB8-45C7-871A-F4C51A887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6C9CB-E663-4128-BBAA-A911A1A0EF2C}" type="datetimeFigureOut">
              <a:rPr lang="en-GB" smtClean="0"/>
              <a:t>23/12/2020</a:t>
            </a:fld>
            <a:endParaRPr lang="en-GB"/>
          </a:p>
        </p:txBody>
      </p:sp>
      <p:sp>
        <p:nvSpPr>
          <p:cNvPr id="5" name="Footer Placeholder 4">
            <a:extLst>
              <a:ext uri="{FF2B5EF4-FFF2-40B4-BE49-F238E27FC236}">
                <a16:creationId xmlns:a16="http://schemas.microsoft.com/office/drawing/2014/main" id="{E227FA63-1C31-4014-9D34-C45D41F1A5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D88761-8A6D-4E55-9F73-AA0DA1B21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31DF5-12E0-43C7-8989-C8916186D31E}" type="slidenum">
              <a:rPr lang="en-GB" smtClean="0"/>
              <a:t>‹#›</a:t>
            </a:fld>
            <a:endParaRPr lang="en-GB"/>
          </a:p>
        </p:txBody>
      </p:sp>
    </p:spTree>
    <p:extLst>
      <p:ext uri="{BB962C8B-B14F-4D97-AF65-F5344CB8AC3E}">
        <p14:creationId xmlns:p14="http://schemas.microsoft.com/office/powerpoint/2010/main" val="19201422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0A96-AC31-4213-975A-452EF43FF1EE}"/>
              </a:ext>
            </a:extLst>
          </p:cNvPr>
          <p:cNvSpPr>
            <a:spLocks noGrp="1"/>
          </p:cNvSpPr>
          <p:nvPr>
            <p:ph type="ctrTitle"/>
          </p:nvPr>
        </p:nvSpPr>
        <p:spPr>
          <a:xfrm>
            <a:off x="134267" y="1610062"/>
            <a:ext cx="11530941" cy="377953"/>
          </a:xfrm>
        </p:spPr>
        <p:txBody>
          <a:bodyPr>
            <a:normAutofit/>
          </a:bodyPr>
          <a:lstStyle/>
          <a:p>
            <a:r>
              <a:rPr lang="en-GB" sz="2000" dirty="0">
                <a:latin typeface="XCCW Joined 1a"/>
              </a:rPr>
              <a:t>LI: to be able to describe how living things are classified into different groups</a:t>
            </a:r>
          </a:p>
        </p:txBody>
      </p:sp>
      <p:sp>
        <p:nvSpPr>
          <p:cNvPr id="7" name="Title 1">
            <a:extLst>
              <a:ext uri="{FF2B5EF4-FFF2-40B4-BE49-F238E27FC236}">
                <a16:creationId xmlns:a16="http://schemas.microsoft.com/office/drawing/2014/main" id="{D4B4C7C4-655D-4A77-B06B-040990CDA961}"/>
              </a:ext>
            </a:extLst>
          </p:cNvPr>
          <p:cNvSpPr txBox="1">
            <a:spLocks/>
          </p:cNvSpPr>
          <p:nvPr/>
        </p:nvSpPr>
        <p:spPr>
          <a:xfrm>
            <a:off x="330529" y="2319278"/>
            <a:ext cx="11530941" cy="23820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u="sng" dirty="0">
                <a:latin typeface="XCCW Joined 1a" panose="03050602040000000000" pitchFamily="66" charset="0"/>
              </a:rPr>
              <a:t>Steps to Success:</a:t>
            </a:r>
          </a:p>
          <a:p>
            <a:endParaRPr lang="en-GB" sz="2000" u="sng" dirty="0">
              <a:latin typeface="XCCW Joined 1a" panose="03050602040000000000" pitchFamily="66" charset="0"/>
            </a:endParaRPr>
          </a:p>
          <a:p>
            <a:pPr marL="342900" indent="-342900" algn="l">
              <a:lnSpc>
                <a:spcPct val="150000"/>
              </a:lnSpc>
              <a:buFontTx/>
              <a:buChar char="-"/>
            </a:pPr>
            <a:r>
              <a:rPr lang="en-GB" sz="2000" dirty="0">
                <a:latin typeface="XCCW Joined 1a"/>
              </a:rPr>
              <a:t>I can identify how living things are similar and different</a:t>
            </a:r>
          </a:p>
          <a:p>
            <a:pPr marL="342900" indent="-342900" algn="l">
              <a:lnSpc>
                <a:spcPct val="150000"/>
              </a:lnSpc>
              <a:buFontTx/>
              <a:buChar char="-"/>
            </a:pPr>
            <a:r>
              <a:rPr lang="en-GB" sz="2000" dirty="0">
                <a:latin typeface="XCCW Joined 1a" panose="03050602040000000000" pitchFamily="66" charset="0"/>
              </a:rPr>
              <a:t>I can classify living things based on their features</a:t>
            </a:r>
          </a:p>
          <a:p>
            <a:pPr marL="342900" indent="-342900" algn="l">
              <a:lnSpc>
                <a:spcPct val="150000"/>
              </a:lnSpc>
              <a:buFontTx/>
              <a:buChar char="-"/>
            </a:pPr>
            <a:r>
              <a:rPr lang="en-GB" sz="2000" dirty="0">
                <a:latin typeface="XCCW Joined 1a" panose="03050602040000000000" pitchFamily="66" charset="0"/>
              </a:rPr>
              <a:t>I can compare and sort living things into different groups</a:t>
            </a:r>
          </a:p>
          <a:p>
            <a:pPr marL="342900" indent="-342900">
              <a:buFontTx/>
              <a:buChar char="-"/>
            </a:pPr>
            <a:endParaRPr lang="en-GB" sz="2000" u="sng" dirty="0">
              <a:latin typeface="XCCW Joined 1a" panose="03050602040000000000" pitchFamily="66" charset="0"/>
            </a:endParaRPr>
          </a:p>
        </p:txBody>
      </p:sp>
    </p:spTree>
    <p:extLst>
      <p:ext uri="{BB962C8B-B14F-4D97-AF65-F5344CB8AC3E}">
        <p14:creationId xmlns:p14="http://schemas.microsoft.com/office/powerpoint/2010/main" val="2380717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0A96-AC31-4213-975A-452EF43FF1EE}"/>
              </a:ext>
            </a:extLst>
          </p:cNvPr>
          <p:cNvSpPr>
            <a:spLocks noGrp="1"/>
          </p:cNvSpPr>
          <p:nvPr>
            <p:ph type="ctrTitle"/>
          </p:nvPr>
        </p:nvSpPr>
        <p:spPr>
          <a:xfrm>
            <a:off x="330528" y="209469"/>
            <a:ext cx="11530941" cy="914574"/>
          </a:xfrm>
        </p:spPr>
        <p:txBody>
          <a:bodyPr>
            <a:normAutofit/>
          </a:bodyPr>
          <a:lstStyle/>
          <a:p>
            <a:r>
              <a:rPr lang="en-GB" sz="1800" dirty="0">
                <a:latin typeface="XCCW Joined 1a" panose="03050602040000000000" pitchFamily="66" charset="0"/>
              </a:rPr>
              <a:t>How many different species of living things do you think there are on Earth?</a:t>
            </a:r>
            <a:br>
              <a:rPr lang="en-GB" sz="1800" dirty="0">
                <a:latin typeface="XCCW Joined 1a" panose="03050602040000000000" pitchFamily="66" charset="0"/>
              </a:rPr>
            </a:br>
            <a:br>
              <a:rPr lang="en-GB" sz="1800" dirty="0">
                <a:latin typeface="XCCW Joined 1a" panose="03050602040000000000" pitchFamily="66" charset="0"/>
              </a:rPr>
            </a:br>
            <a:r>
              <a:rPr lang="en-GB" sz="1800" dirty="0">
                <a:latin typeface="XCCW Joined 1a" panose="03050602040000000000" pitchFamily="66" charset="0"/>
              </a:rPr>
              <a:t>Choose your answer and then your teacher will click which one you choose. </a:t>
            </a:r>
          </a:p>
        </p:txBody>
      </p:sp>
      <p:sp>
        <p:nvSpPr>
          <p:cNvPr id="7" name="Title 1">
            <a:extLst>
              <a:ext uri="{FF2B5EF4-FFF2-40B4-BE49-F238E27FC236}">
                <a16:creationId xmlns:a16="http://schemas.microsoft.com/office/drawing/2014/main" id="{D4B4C7C4-655D-4A77-B06B-040990CDA961}"/>
              </a:ext>
            </a:extLst>
          </p:cNvPr>
          <p:cNvSpPr txBox="1">
            <a:spLocks/>
          </p:cNvSpPr>
          <p:nvPr/>
        </p:nvSpPr>
        <p:spPr>
          <a:xfrm>
            <a:off x="500026" y="4799485"/>
            <a:ext cx="11530941" cy="19358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rtl="0" fontAlgn="base">
              <a:lnSpc>
                <a:spcPct val="100000"/>
              </a:lnSpc>
              <a:spcBef>
                <a:spcPts val="0"/>
              </a:spcBef>
            </a:pPr>
            <a:r>
              <a:rPr lang="en-GB" sz="1600" b="0" i="0" u="none" strike="noStrike" dirty="0">
                <a:solidFill>
                  <a:srgbClr val="1C1C1C"/>
                </a:solidFill>
                <a:effectLst/>
                <a:latin typeface="XCCW Joined 1a" panose="03050602040000000000" pitchFamily="66" charset="0"/>
              </a:rPr>
              <a:t>Scientists believe that there could be as many as 10 million different species on Earth! It would be very hard to study the lives and behaviours of all these living things without grouping them together somehow.</a:t>
            </a:r>
            <a:r>
              <a:rPr lang="en-US" sz="1600" b="0" i="0" dirty="0">
                <a:solidFill>
                  <a:srgbClr val="1C1C1C"/>
                </a:solidFill>
                <a:effectLst/>
                <a:latin typeface="XCCW Joined 1a" panose="03050602040000000000" pitchFamily="66" charset="0"/>
              </a:rPr>
              <a:t>​</a:t>
            </a:r>
          </a:p>
          <a:p>
            <a:pPr algn="ctr" rtl="0" fontAlgn="base">
              <a:lnSpc>
                <a:spcPct val="100000"/>
              </a:lnSpc>
              <a:spcBef>
                <a:spcPts val="0"/>
              </a:spcBef>
            </a:pPr>
            <a:endParaRPr lang="en-US" sz="1600" b="0" i="0" dirty="0">
              <a:solidFill>
                <a:srgbClr val="1C1C1C"/>
              </a:solidFill>
              <a:effectLst/>
              <a:latin typeface="XCCW Joined 1a" panose="03050602040000000000" pitchFamily="66" charset="0"/>
            </a:endParaRPr>
          </a:p>
          <a:p>
            <a:pPr algn="ctr" rtl="0" fontAlgn="base">
              <a:lnSpc>
                <a:spcPct val="100000"/>
              </a:lnSpc>
              <a:spcBef>
                <a:spcPts val="0"/>
              </a:spcBef>
            </a:pPr>
            <a:r>
              <a:rPr lang="en-GB" sz="1600" b="0" i="0" u="none" strike="noStrike" dirty="0">
                <a:solidFill>
                  <a:srgbClr val="1C1C1C"/>
                </a:solidFill>
                <a:effectLst/>
                <a:latin typeface="XCCW Joined 1a" panose="03050602040000000000" pitchFamily="66" charset="0"/>
              </a:rPr>
              <a:t>Scientists sort and group living things according to their similarities and differences. This is called </a:t>
            </a:r>
            <a:r>
              <a:rPr lang="en-GB" sz="1600" b="0" i="0" u="none" strike="noStrike" dirty="0">
                <a:solidFill>
                  <a:srgbClr val="00B0F0"/>
                </a:solidFill>
                <a:effectLst/>
                <a:latin typeface="XCCW Joined 1a" panose="03050602040000000000" pitchFamily="66" charset="0"/>
              </a:rPr>
              <a:t>classification</a:t>
            </a:r>
            <a:r>
              <a:rPr lang="en-GB" sz="1600" b="0" i="0" u="none" strike="noStrike" dirty="0">
                <a:solidFill>
                  <a:srgbClr val="1C1C1C"/>
                </a:solidFill>
                <a:effectLst/>
                <a:latin typeface="XCCW Joined 1a" panose="03050602040000000000" pitchFamily="66" charset="0"/>
              </a:rPr>
              <a:t>. Scientists who classify living things are called </a:t>
            </a:r>
            <a:r>
              <a:rPr lang="en-GB" sz="1600" b="0" i="0" u="none" strike="noStrike" dirty="0">
                <a:solidFill>
                  <a:srgbClr val="00B0F0"/>
                </a:solidFill>
                <a:effectLst/>
                <a:latin typeface="XCCW Joined 1a" panose="03050602040000000000" pitchFamily="66" charset="0"/>
              </a:rPr>
              <a:t>taxonomists</a:t>
            </a:r>
            <a:r>
              <a:rPr lang="en-GB" sz="1600" b="0" i="0" u="none" strike="noStrike" dirty="0">
                <a:solidFill>
                  <a:srgbClr val="1C1C1C"/>
                </a:solidFill>
                <a:effectLst/>
                <a:latin typeface="XCCW Joined 1a" panose="03050602040000000000" pitchFamily="66" charset="0"/>
              </a:rPr>
              <a:t>.</a:t>
            </a:r>
            <a:r>
              <a:rPr lang="en-US" sz="1600" b="0" i="0" dirty="0">
                <a:solidFill>
                  <a:srgbClr val="1C1C1C"/>
                </a:solidFill>
                <a:effectLst/>
                <a:latin typeface="XCCW Joined 1a" panose="03050602040000000000" pitchFamily="66" charset="0"/>
              </a:rPr>
              <a:t>​</a:t>
            </a:r>
          </a:p>
          <a:p>
            <a:pPr marL="342900" indent="-342900">
              <a:buFontTx/>
              <a:buChar char="-"/>
            </a:pPr>
            <a:endParaRPr lang="en-GB" sz="2000" u="sng" dirty="0">
              <a:latin typeface="XCCW Joined 1a" panose="03050602040000000000" pitchFamily="66" charset="0"/>
            </a:endParaRPr>
          </a:p>
        </p:txBody>
      </p:sp>
      <p:sp>
        <p:nvSpPr>
          <p:cNvPr id="3" name="Rectangle: Rounded Corners 2">
            <a:extLst>
              <a:ext uri="{FF2B5EF4-FFF2-40B4-BE49-F238E27FC236}">
                <a16:creationId xmlns:a16="http://schemas.microsoft.com/office/drawing/2014/main" id="{380EC000-7111-4C46-ACBC-5658AAD18514}"/>
              </a:ext>
            </a:extLst>
          </p:cNvPr>
          <p:cNvSpPr/>
          <p:nvPr/>
        </p:nvSpPr>
        <p:spPr>
          <a:xfrm>
            <a:off x="718139" y="1264373"/>
            <a:ext cx="4014439" cy="14163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XCCW Joined 1a" panose="03050602040000000000" pitchFamily="66" charset="0"/>
              </a:rPr>
              <a:t>Incorrect</a:t>
            </a:r>
          </a:p>
        </p:txBody>
      </p:sp>
      <p:sp>
        <p:nvSpPr>
          <p:cNvPr id="6" name="Rectangle: Rounded Corners 5">
            <a:extLst>
              <a:ext uri="{FF2B5EF4-FFF2-40B4-BE49-F238E27FC236}">
                <a16:creationId xmlns:a16="http://schemas.microsoft.com/office/drawing/2014/main" id="{E2BD4BEC-2515-47DE-82C2-CE76F217743F}"/>
              </a:ext>
            </a:extLst>
          </p:cNvPr>
          <p:cNvSpPr/>
          <p:nvPr/>
        </p:nvSpPr>
        <p:spPr>
          <a:xfrm>
            <a:off x="5999357" y="1264373"/>
            <a:ext cx="4014439" cy="14163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XCCW Joined 1a" panose="03050602040000000000" pitchFamily="66" charset="0"/>
              </a:rPr>
              <a:t>Incorrect</a:t>
            </a:r>
            <a:endParaRPr lang="en-GB" dirty="0"/>
          </a:p>
        </p:txBody>
      </p:sp>
      <p:sp>
        <p:nvSpPr>
          <p:cNvPr id="8" name="Rectangle: Rounded Corners 7">
            <a:extLst>
              <a:ext uri="{FF2B5EF4-FFF2-40B4-BE49-F238E27FC236}">
                <a16:creationId xmlns:a16="http://schemas.microsoft.com/office/drawing/2014/main" id="{67038D88-3AC7-4E78-950D-A643BDC22DE3}"/>
              </a:ext>
            </a:extLst>
          </p:cNvPr>
          <p:cNvSpPr/>
          <p:nvPr/>
        </p:nvSpPr>
        <p:spPr>
          <a:xfrm>
            <a:off x="718138" y="3124396"/>
            <a:ext cx="4014439" cy="14163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dirty="0">
                <a:latin typeface="XCCW Joined 1a" panose="03050602040000000000" pitchFamily="66" charset="0"/>
              </a:rPr>
              <a:t>Correct</a:t>
            </a:r>
            <a:r>
              <a:rPr lang="en-GB" sz="1800" dirty="0">
                <a:latin typeface="XCCW Joined 1a" panose="03050602040000000000" pitchFamily="66" charset="0"/>
              </a:rPr>
              <a:t>!</a:t>
            </a:r>
          </a:p>
        </p:txBody>
      </p:sp>
      <p:sp>
        <p:nvSpPr>
          <p:cNvPr id="9" name="Rectangle: Rounded Corners 8">
            <a:extLst>
              <a:ext uri="{FF2B5EF4-FFF2-40B4-BE49-F238E27FC236}">
                <a16:creationId xmlns:a16="http://schemas.microsoft.com/office/drawing/2014/main" id="{289ED7AB-ADC0-4CA2-9775-C663B09483AB}"/>
              </a:ext>
            </a:extLst>
          </p:cNvPr>
          <p:cNvSpPr/>
          <p:nvPr/>
        </p:nvSpPr>
        <p:spPr>
          <a:xfrm>
            <a:off x="5999356" y="3124396"/>
            <a:ext cx="4014439" cy="14163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XCCW Joined 1a" panose="03050602040000000000" pitchFamily="66" charset="0"/>
              </a:rPr>
              <a:t>Incorrect</a:t>
            </a:r>
            <a:endParaRPr lang="en-GB" dirty="0"/>
          </a:p>
        </p:txBody>
      </p:sp>
      <p:sp>
        <p:nvSpPr>
          <p:cNvPr id="10" name="Rectangle: Rounded Corners 9">
            <a:extLst>
              <a:ext uri="{FF2B5EF4-FFF2-40B4-BE49-F238E27FC236}">
                <a16:creationId xmlns:a16="http://schemas.microsoft.com/office/drawing/2014/main" id="{7B930508-F102-4C7F-BFC1-674F897E082B}"/>
              </a:ext>
            </a:extLst>
          </p:cNvPr>
          <p:cNvSpPr/>
          <p:nvPr/>
        </p:nvSpPr>
        <p:spPr>
          <a:xfrm>
            <a:off x="718138" y="1264022"/>
            <a:ext cx="4014439" cy="14163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XCCW Joined 1a" panose="03050602040000000000" pitchFamily="66" charset="0"/>
              </a:rPr>
              <a:t>3 million</a:t>
            </a:r>
          </a:p>
        </p:txBody>
      </p:sp>
      <p:sp>
        <p:nvSpPr>
          <p:cNvPr id="11" name="Rectangle: Rounded Corners 10">
            <a:extLst>
              <a:ext uri="{FF2B5EF4-FFF2-40B4-BE49-F238E27FC236}">
                <a16:creationId xmlns:a16="http://schemas.microsoft.com/office/drawing/2014/main" id="{B0249978-0C0A-44BF-9606-8346B02CF64A}"/>
              </a:ext>
            </a:extLst>
          </p:cNvPr>
          <p:cNvSpPr/>
          <p:nvPr/>
        </p:nvSpPr>
        <p:spPr>
          <a:xfrm>
            <a:off x="5999355" y="1264022"/>
            <a:ext cx="4014439" cy="14163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XCCW Joined 1a" panose="03050602040000000000" pitchFamily="66" charset="0"/>
              </a:rPr>
              <a:t>16 million</a:t>
            </a:r>
          </a:p>
        </p:txBody>
      </p:sp>
      <p:sp>
        <p:nvSpPr>
          <p:cNvPr id="12" name="Rectangle: Rounded Corners 11">
            <a:extLst>
              <a:ext uri="{FF2B5EF4-FFF2-40B4-BE49-F238E27FC236}">
                <a16:creationId xmlns:a16="http://schemas.microsoft.com/office/drawing/2014/main" id="{D13CD0CF-6E44-4885-839F-57DDD497AFD5}"/>
              </a:ext>
            </a:extLst>
          </p:cNvPr>
          <p:cNvSpPr/>
          <p:nvPr/>
        </p:nvSpPr>
        <p:spPr>
          <a:xfrm>
            <a:off x="5999355" y="3124396"/>
            <a:ext cx="4014439" cy="14163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XCCW Joined 1a" panose="03050602040000000000" pitchFamily="66" charset="0"/>
              </a:rPr>
              <a:t>7 million</a:t>
            </a:r>
          </a:p>
        </p:txBody>
      </p:sp>
      <p:sp>
        <p:nvSpPr>
          <p:cNvPr id="13" name="Rectangle: Rounded Corners 12">
            <a:extLst>
              <a:ext uri="{FF2B5EF4-FFF2-40B4-BE49-F238E27FC236}">
                <a16:creationId xmlns:a16="http://schemas.microsoft.com/office/drawing/2014/main" id="{E4A1E772-7733-4549-90F5-286EEDF48C4E}"/>
              </a:ext>
            </a:extLst>
          </p:cNvPr>
          <p:cNvSpPr/>
          <p:nvPr/>
        </p:nvSpPr>
        <p:spPr>
          <a:xfrm>
            <a:off x="718137" y="3124396"/>
            <a:ext cx="4014439" cy="14163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XCCW Joined 1a" panose="03050602040000000000" pitchFamily="66" charset="0"/>
              </a:rPr>
              <a:t>10 million</a:t>
            </a:r>
          </a:p>
        </p:txBody>
      </p:sp>
    </p:spTree>
    <p:extLst>
      <p:ext uri="{BB962C8B-B14F-4D97-AF65-F5344CB8AC3E}">
        <p14:creationId xmlns:p14="http://schemas.microsoft.com/office/powerpoint/2010/main" val="159221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9858FB-95F0-484A-9BE7-A924A90B0EE3}"/>
              </a:ext>
            </a:extLst>
          </p:cNvPr>
          <p:cNvSpPr>
            <a:spLocks noGrp="1"/>
          </p:cNvSpPr>
          <p:nvPr>
            <p:ph type="ctrTitle"/>
          </p:nvPr>
        </p:nvSpPr>
        <p:spPr>
          <a:xfrm>
            <a:off x="248795" y="277584"/>
            <a:ext cx="11557125" cy="1858990"/>
          </a:xfrm>
        </p:spPr>
        <p:txBody>
          <a:bodyPr>
            <a:normAutofit/>
          </a:bodyPr>
          <a:lstStyle/>
          <a:p>
            <a:pPr>
              <a:lnSpc>
                <a:spcPct val="100000"/>
              </a:lnSpc>
            </a:pPr>
            <a:r>
              <a:rPr lang="en-GB" sz="1600" dirty="0">
                <a:solidFill>
                  <a:srgbClr val="1C1C1C"/>
                </a:solidFill>
                <a:latin typeface="XCCW Joined 1a" panose="03050602040000000000" pitchFamily="66" charset="0"/>
              </a:rPr>
              <a:t>Animals can be sorted into different groups, using common features they all share. </a:t>
            </a:r>
            <a:br>
              <a:rPr lang="en-GB" sz="1600" dirty="0">
                <a:solidFill>
                  <a:srgbClr val="1C1C1C"/>
                </a:solidFill>
                <a:latin typeface="XCCW Joined 1a" panose="03050602040000000000" pitchFamily="66" charset="0"/>
              </a:rPr>
            </a:br>
            <a:br>
              <a:rPr lang="en-GB" sz="1600" dirty="0">
                <a:solidFill>
                  <a:srgbClr val="1C1C1C"/>
                </a:solidFill>
                <a:latin typeface="XCCW Joined 1a" panose="03050602040000000000" pitchFamily="66" charset="0"/>
              </a:rPr>
            </a:br>
            <a:r>
              <a:rPr lang="en-GB" sz="1600" dirty="0">
                <a:solidFill>
                  <a:srgbClr val="1C1C1C"/>
                </a:solidFill>
                <a:latin typeface="XCCW Joined 1a" panose="03050602040000000000" pitchFamily="66" charset="0"/>
              </a:rPr>
              <a:t>Each of these animals represent a category they are grouped together in. Can you guess what each of the categories are? Write them down on your whiteboard and then give your answer to your teacher to see if you are correct. </a:t>
            </a:r>
            <a:br>
              <a:rPr lang="en-GB" sz="1600" u="sng" dirty="0">
                <a:solidFill>
                  <a:srgbClr val="1C1C1C"/>
                </a:solidFill>
                <a:latin typeface="XCCW Joined 1a" panose="03050602040000000000" pitchFamily="66" charset="0"/>
              </a:rPr>
            </a:br>
            <a:br>
              <a:rPr lang="en-GB" sz="1600" u="sng" dirty="0">
                <a:solidFill>
                  <a:srgbClr val="1C1C1C"/>
                </a:solidFill>
                <a:latin typeface="XCCW Joined 1a" panose="03050602040000000000" pitchFamily="66" charset="0"/>
              </a:rPr>
            </a:br>
            <a:endParaRPr lang="en-GB" sz="1800" dirty="0">
              <a:latin typeface="XCCW Joined 1a" panose="03050602040000000000" pitchFamily="66" charset="0"/>
            </a:endParaRPr>
          </a:p>
        </p:txBody>
      </p:sp>
      <p:graphicFrame>
        <p:nvGraphicFramePr>
          <p:cNvPr id="4" name="Table 7">
            <a:extLst>
              <a:ext uri="{FF2B5EF4-FFF2-40B4-BE49-F238E27FC236}">
                <a16:creationId xmlns:a16="http://schemas.microsoft.com/office/drawing/2014/main" id="{C78CFC11-4DE6-43FA-8EA6-4A367D3F8F4E}"/>
              </a:ext>
            </a:extLst>
          </p:cNvPr>
          <p:cNvGraphicFramePr>
            <a:graphicFrameLocks noGrp="1"/>
          </p:cNvGraphicFramePr>
          <p:nvPr>
            <p:extLst>
              <p:ext uri="{D42A27DB-BD31-4B8C-83A1-F6EECF244321}">
                <p14:modId xmlns:p14="http://schemas.microsoft.com/office/powerpoint/2010/main" val="3177764563"/>
              </p:ext>
            </p:extLst>
          </p:nvPr>
        </p:nvGraphicFramePr>
        <p:xfrm>
          <a:off x="386080" y="2681978"/>
          <a:ext cx="10858809" cy="413299"/>
        </p:xfrm>
        <a:graphic>
          <a:graphicData uri="http://schemas.openxmlformats.org/drawingml/2006/table">
            <a:tbl>
              <a:tblPr firstRow="1" bandRow="1">
                <a:tableStyleId>{5C22544A-7EE6-4342-B048-85BDC9FD1C3A}</a:tableStyleId>
              </a:tblPr>
              <a:tblGrid>
                <a:gridCol w="1818562">
                  <a:extLst>
                    <a:ext uri="{9D8B030D-6E8A-4147-A177-3AD203B41FA5}">
                      <a16:colId xmlns:a16="http://schemas.microsoft.com/office/drawing/2014/main" val="861427921"/>
                    </a:ext>
                  </a:extLst>
                </a:gridCol>
                <a:gridCol w="1818562">
                  <a:extLst>
                    <a:ext uri="{9D8B030D-6E8A-4147-A177-3AD203B41FA5}">
                      <a16:colId xmlns:a16="http://schemas.microsoft.com/office/drawing/2014/main" val="2212452652"/>
                    </a:ext>
                  </a:extLst>
                </a:gridCol>
                <a:gridCol w="1818562">
                  <a:extLst>
                    <a:ext uri="{9D8B030D-6E8A-4147-A177-3AD203B41FA5}">
                      <a16:colId xmlns:a16="http://schemas.microsoft.com/office/drawing/2014/main" val="2585362858"/>
                    </a:ext>
                  </a:extLst>
                </a:gridCol>
                <a:gridCol w="1818562">
                  <a:extLst>
                    <a:ext uri="{9D8B030D-6E8A-4147-A177-3AD203B41FA5}">
                      <a16:colId xmlns:a16="http://schemas.microsoft.com/office/drawing/2014/main" val="1272170392"/>
                    </a:ext>
                  </a:extLst>
                </a:gridCol>
                <a:gridCol w="1818562">
                  <a:extLst>
                    <a:ext uri="{9D8B030D-6E8A-4147-A177-3AD203B41FA5}">
                      <a16:colId xmlns:a16="http://schemas.microsoft.com/office/drawing/2014/main" val="1660388755"/>
                    </a:ext>
                  </a:extLst>
                </a:gridCol>
                <a:gridCol w="1765999">
                  <a:extLst>
                    <a:ext uri="{9D8B030D-6E8A-4147-A177-3AD203B41FA5}">
                      <a16:colId xmlns:a16="http://schemas.microsoft.com/office/drawing/2014/main" val="3695587573"/>
                    </a:ext>
                  </a:extLst>
                </a:gridCol>
              </a:tblGrid>
              <a:tr h="413299">
                <a:tc>
                  <a:txBody>
                    <a:bodyPr/>
                    <a:lstStyle/>
                    <a:p>
                      <a:pPr algn="ctr"/>
                      <a:r>
                        <a:rPr lang="en-GB" dirty="0">
                          <a:latin typeface="XCCW Joined 1a" panose="03050602040000000000" pitchFamily="66" charset="0"/>
                        </a:rPr>
                        <a:t>Mammals</a:t>
                      </a:r>
                    </a:p>
                  </a:txBody>
                  <a:tcPr anchor="ctr"/>
                </a:tc>
                <a:tc>
                  <a:txBody>
                    <a:bodyPr/>
                    <a:lstStyle/>
                    <a:p>
                      <a:pPr algn="ctr"/>
                      <a:r>
                        <a:rPr lang="en-GB" dirty="0">
                          <a:latin typeface="XCCW Joined 1a" panose="03050602040000000000" pitchFamily="66" charset="0"/>
                        </a:rPr>
                        <a:t>Reptiles</a:t>
                      </a:r>
                    </a:p>
                  </a:txBody>
                  <a:tcPr anchor="ctr"/>
                </a:tc>
                <a:tc>
                  <a:txBody>
                    <a:bodyPr/>
                    <a:lstStyle/>
                    <a:p>
                      <a:pPr algn="ctr"/>
                      <a:r>
                        <a:rPr lang="en-GB" dirty="0">
                          <a:latin typeface="XCCW Joined 1a" panose="03050602040000000000" pitchFamily="66" charset="0"/>
                        </a:rPr>
                        <a:t>Amphibians</a:t>
                      </a:r>
                    </a:p>
                  </a:txBody>
                  <a:tcPr anchor="ctr"/>
                </a:tc>
                <a:tc>
                  <a:txBody>
                    <a:bodyPr/>
                    <a:lstStyle/>
                    <a:p>
                      <a:pPr algn="ctr"/>
                      <a:r>
                        <a:rPr lang="en-GB" dirty="0">
                          <a:latin typeface="XCCW Joined 1a" panose="03050602040000000000" pitchFamily="66" charset="0"/>
                        </a:rPr>
                        <a:t>Fish</a:t>
                      </a:r>
                    </a:p>
                  </a:txBody>
                  <a:tcPr anchor="ctr"/>
                </a:tc>
                <a:tc>
                  <a:txBody>
                    <a:bodyPr/>
                    <a:lstStyle/>
                    <a:p>
                      <a:pPr algn="ctr"/>
                      <a:r>
                        <a:rPr lang="en-GB" dirty="0">
                          <a:latin typeface="XCCW Joined 1a" panose="03050602040000000000" pitchFamily="66" charset="0"/>
                        </a:rPr>
                        <a:t>Birds</a:t>
                      </a:r>
                    </a:p>
                  </a:txBody>
                  <a:tcPr anchor="ctr"/>
                </a:tc>
                <a:tc>
                  <a:txBody>
                    <a:bodyPr/>
                    <a:lstStyle/>
                    <a:p>
                      <a:pPr algn="ctr"/>
                      <a:r>
                        <a:rPr lang="en-GB" dirty="0">
                          <a:latin typeface="XCCW Joined 1a" panose="03050602040000000000" pitchFamily="66" charset="0"/>
                        </a:rPr>
                        <a:t>Insects</a:t>
                      </a:r>
                    </a:p>
                  </a:txBody>
                  <a:tcPr anchor="ctr"/>
                </a:tc>
                <a:extLst>
                  <a:ext uri="{0D108BD9-81ED-4DB2-BD59-A6C34878D82A}">
                    <a16:rowId xmlns:a16="http://schemas.microsoft.com/office/drawing/2014/main" val="4081438818"/>
                  </a:ext>
                </a:extLst>
              </a:tr>
            </a:tbl>
          </a:graphicData>
        </a:graphic>
      </p:graphicFrame>
      <p:pic>
        <p:nvPicPr>
          <p:cNvPr id="12" name="Picture 11">
            <a:extLst>
              <a:ext uri="{FF2B5EF4-FFF2-40B4-BE49-F238E27FC236}">
                <a16:creationId xmlns:a16="http://schemas.microsoft.com/office/drawing/2014/main" id="{C8B37824-CAE1-473E-9FE0-2781965DD435}"/>
              </a:ext>
            </a:extLst>
          </p:cNvPr>
          <p:cNvPicPr>
            <a:picLocks noChangeAspect="1"/>
          </p:cNvPicPr>
          <p:nvPr/>
        </p:nvPicPr>
        <p:blipFill rotWithShape="1">
          <a:blip r:embed="rId2"/>
          <a:srcRect l="27925" t="-1016" r="18963"/>
          <a:stretch/>
        </p:blipFill>
        <p:spPr>
          <a:xfrm>
            <a:off x="397962" y="3223586"/>
            <a:ext cx="1741980" cy="1783564"/>
          </a:xfrm>
          <a:prstGeom prst="rect">
            <a:avLst/>
          </a:prstGeom>
        </p:spPr>
      </p:pic>
      <p:pic>
        <p:nvPicPr>
          <p:cNvPr id="13" name="Picture 12">
            <a:extLst>
              <a:ext uri="{FF2B5EF4-FFF2-40B4-BE49-F238E27FC236}">
                <a16:creationId xmlns:a16="http://schemas.microsoft.com/office/drawing/2014/main" id="{EB76EBDE-E4B9-44E1-8DA5-33D1E33924C0}"/>
              </a:ext>
            </a:extLst>
          </p:cNvPr>
          <p:cNvPicPr>
            <a:picLocks noChangeAspect="1"/>
          </p:cNvPicPr>
          <p:nvPr/>
        </p:nvPicPr>
        <p:blipFill rotWithShape="1">
          <a:blip r:embed="rId3"/>
          <a:srcRect l="6382" t="6956" r="8531" b="14527"/>
          <a:stretch/>
        </p:blipFill>
        <p:spPr>
          <a:xfrm>
            <a:off x="7767704" y="3640681"/>
            <a:ext cx="1598295" cy="834831"/>
          </a:xfrm>
          <a:prstGeom prst="rect">
            <a:avLst/>
          </a:prstGeom>
        </p:spPr>
      </p:pic>
      <p:pic>
        <p:nvPicPr>
          <p:cNvPr id="15" name="Picture 14">
            <a:extLst>
              <a:ext uri="{FF2B5EF4-FFF2-40B4-BE49-F238E27FC236}">
                <a16:creationId xmlns:a16="http://schemas.microsoft.com/office/drawing/2014/main" id="{4D37F9EC-8C31-4C2A-A66B-1C1550E36B41}"/>
              </a:ext>
            </a:extLst>
          </p:cNvPr>
          <p:cNvPicPr>
            <a:picLocks noChangeAspect="1"/>
          </p:cNvPicPr>
          <p:nvPr/>
        </p:nvPicPr>
        <p:blipFill>
          <a:blip r:embed="rId4"/>
          <a:stretch>
            <a:fillRect/>
          </a:stretch>
        </p:blipFill>
        <p:spPr>
          <a:xfrm>
            <a:off x="9517484" y="3539637"/>
            <a:ext cx="1727405" cy="971665"/>
          </a:xfrm>
          <a:prstGeom prst="rect">
            <a:avLst/>
          </a:prstGeom>
        </p:spPr>
      </p:pic>
      <p:pic>
        <p:nvPicPr>
          <p:cNvPr id="17" name="Picture 16">
            <a:extLst>
              <a:ext uri="{FF2B5EF4-FFF2-40B4-BE49-F238E27FC236}">
                <a16:creationId xmlns:a16="http://schemas.microsoft.com/office/drawing/2014/main" id="{539A4CFB-6425-4583-978A-90DA26D5E506}"/>
              </a:ext>
            </a:extLst>
          </p:cNvPr>
          <p:cNvPicPr>
            <a:picLocks noChangeAspect="1"/>
          </p:cNvPicPr>
          <p:nvPr/>
        </p:nvPicPr>
        <p:blipFill>
          <a:blip r:embed="rId5"/>
          <a:stretch>
            <a:fillRect/>
          </a:stretch>
        </p:blipFill>
        <p:spPr>
          <a:xfrm>
            <a:off x="4066973" y="3527764"/>
            <a:ext cx="1748511" cy="983538"/>
          </a:xfrm>
          <a:prstGeom prst="rect">
            <a:avLst/>
          </a:prstGeom>
        </p:spPr>
      </p:pic>
      <p:pic>
        <p:nvPicPr>
          <p:cNvPr id="18" name="Picture 17">
            <a:extLst>
              <a:ext uri="{FF2B5EF4-FFF2-40B4-BE49-F238E27FC236}">
                <a16:creationId xmlns:a16="http://schemas.microsoft.com/office/drawing/2014/main" id="{8C0009B0-00F0-48E9-9ED5-6E3E7A3C9F82}"/>
              </a:ext>
            </a:extLst>
          </p:cNvPr>
          <p:cNvPicPr>
            <a:picLocks noChangeAspect="1"/>
          </p:cNvPicPr>
          <p:nvPr/>
        </p:nvPicPr>
        <p:blipFill>
          <a:blip r:embed="rId6"/>
          <a:stretch>
            <a:fillRect/>
          </a:stretch>
        </p:blipFill>
        <p:spPr>
          <a:xfrm>
            <a:off x="2237969" y="3527764"/>
            <a:ext cx="1685829" cy="947748"/>
          </a:xfrm>
          <a:prstGeom prst="rect">
            <a:avLst/>
          </a:prstGeom>
        </p:spPr>
      </p:pic>
      <p:pic>
        <p:nvPicPr>
          <p:cNvPr id="19" name="Picture 18">
            <a:extLst>
              <a:ext uri="{FF2B5EF4-FFF2-40B4-BE49-F238E27FC236}">
                <a16:creationId xmlns:a16="http://schemas.microsoft.com/office/drawing/2014/main" id="{14DD4C26-2F04-4DA0-82E8-3296D898E77A}"/>
              </a:ext>
            </a:extLst>
          </p:cNvPr>
          <p:cNvPicPr>
            <a:picLocks noChangeAspect="1"/>
          </p:cNvPicPr>
          <p:nvPr/>
        </p:nvPicPr>
        <p:blipFill rotWithShape="1">
          <a:blip r:embed="rId7"/>
          <a:srcRect r="19571"/>
          <a:stretch/>
        </p:blipFill>
        <p:spPr>
          <a:xfrm>
            <a:off x="5921437" y="3450404"/>
            <a:ext cx="1685829" cy="1102467"/>
          </a:xfrm>
          <a:prstGeom prst="rect">
            <a:avLst/>
          </a:prstGeom>
        </p:spPr>
      </p:pic>
      <p:sp>
        <p:nvSpPr>
          <p:cNvPr id="20" name="Rectangle: Rounded Corners 19">
            <a:extLst>
              <a:ext uri="{FF2B5EF4-FFF2-40B4-BE49-F238E27FC236}">
                <a16:creationId xmlns:a16="http://schemas.microsoft.com/office/drawing/2014/main" id="{5D9B609A-CF57-4530-8BEA-D2BC63B12561}"/>
              </a:ext>
            </a:extLst>
          </p:cNvPr>
          <p:cNvSpPr/>
          <p:nvPr/>
        </p:nvSpPr>
        <p:spPr>
          <a:xfrm>
            <a:off x="499580" y="2704369"/>
            <a:ext cx="1617650" cy="3506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XCCW Joined 1a" panose="03050602040000000000" pitchFamily="66" charset="0"/>
            </a:endParaRPr>
          </a:p>
        </p:txBody>
      </p:sp>
      <p:sp>
        <p:nvSpPr>
          <p:cNvPr id="21" name="Rectangle: Rounded Corners 20">
            <a:extLst>
              <a:ext uri="{FF2B5EF4-FFF2-40B4-BE49-F238E27FC236}">
                <a16:creationId xmlns:a16="http://schemas.microsoft.com/office/drawing/2014/main" id="{DCB587CD-A31C-47F4-A2B1-BE608664291F}"/>
              </a:ext>
            </a:extLst>
          </p:cNvPr>
          <p:cNvSpPr/>
          <p:nvPr/>
        </p:nvSpPr>
        <p:spPr>
          <a:xfrm>
            <a:off x="2294207" y="2704369"/>
            <a:ext cx="1671170" cy="3506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XCCW Joined 1a" panose="03050602040000000000" pitchFamily="66" charset="0"/>
            </a:endParaRPr>
          </a:p>
        </p:txBody>
      </p:sp>
      <p:sp>
        <p:nvSpPr>
          <p:cNvPr id="22" name="Rectangle: Rounded Corners 21">
            <a:extLst>
              <a:ext uri="{FF2B5EF4-FFF2-40B4-BE49-F238E27FC236}">
                <a16:creationId xmlns:a16="http://schemas.microsoft.com/office/drawing/2014/main" id="{FFA97FDE-39A0-44EC-A18D-E6E120EE11E8}"/>
              </a:ext>
            </a:extLst>
          </p:cNvPr>
          <p:cNvSpPr/>
          <p:nvPr/>
        </p:nvSpPr>
        <p:spPr>
          <a:xfrm>
            <a:off x="4093294" y="2704369"/>
            <a:ext cx="1722190" cy="3506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XCCW Joined 1a" panose="03050602040000000000" pitchFamily="66" charset="0"/>
            </a:endParaRPr>
          </a:p>
        </p:txBody>
      </p:sp>
      <p:sp>
        <p:nvSpPr>
          <p:cNvPr id="23" name="Rectangle: Rounded Corners 22">
            <a:extLst>
              <a:ext uri="{FF2B5EF4-FFF2-40B4-BE49-F238E27FC236}">
                <a16:creationId xmlns:a16="http://schemas.microsoft.com/office/drawing/2014/main" id="{3A80923F-5CE0-4EEA-B67C-5065F393E77E}"/>
              </a:ext>
            </a:extLst>
          </p:cNvPr>
          <p:cNvSpPr/>
          <p:nvPr/>
        </p:nvSpPr>
        <p:spPr>
          <a:xfrm>
            <a:off x="5885076" y="2704369"/>
            <a:ext cx="1722190" cy="3506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XCCW Joined 1a" panose="03050602040000000000" pitchFamily="66" charset="0"/>
            </a:endParaRPr>
          </a:p>
        </p:txBody>
      </p:sp>
      <p:sp>
        <p:nvSpPr>
          <p:cNvPr id="24" name="Rectangle: Rounded Corners 23">
            <a:extLst>
              <a:ext uri="{FF2B5EF4-FFF2-40B4-BE49-F238E27FC236}">
                <a16:creationId xmlns:a16="http://schemas.microsoft.com/office/drawing/2014/main" id="{315EA2B1-1565-4BBC-A2A3-83B7FB46587C}"/>
              </a:ext>
            </a:extLst>
          </p:cNvPr>
          <p:cNvSpPr/>
          <p:nvPr/>
        </p:nvSpPr>
        <p:spPr>
          <a:xfrm>
            <a:off x="7703887" y="2704369"/>
            <a:ext cx="1722190" cy="3506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XCCW Joined 1a" panose="03050602040000000000" pitchFamily="66" charset="0"/>
            </a:endParaRPr>
          </a:p>
        </p:txBody>
      </p:sp>
      <p:sp>
        <p:nvSpPr>
          <p:cNvPr id="25" name="Rectangle: Rounded Corners 24">
            <a:extLst>
              <a:ext uri="{FF2B5EF4-FFF2-40B4-BE49-F238E27FC236}">
                <a16:creationId xmlns:a16="http://schemas.microsoft.com/office/drawing/2014/main" id="{5DCE4704-0E34-41A2-A41A-136BCD9F486E}"/>
              </a:ext>
            </a:extLst>
          </p:cNvPr>
          <p:cNvSpPr/>
          <p:nvPr/>
        </p:nvSpPr>
        <p:spPr>
          <a:xfrm>
            <a:off x="9508564" y="2704369"/>
            <a:ext cx="1682800" cy="35067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XCCW Joined 1a" panose="03050602040000000000" pitchFamily="66" charset="0"/>
            </a:endParaRPr>
          </a:p>
        </p:txBody>
      </p:sp>
    </p:spTree>
    <p:extLst>
      <p:ext uri="{BB962C8B-B14F-4D97-AF65-F5344CB8AC3E}">
        <p14:creationId xmlns:p14="http://schemas.microsoft.com/office/powerpoint/2010/main" val="1299571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1A805-53F4-460A-9596-60C839644BB6}"/>
              </a:ext>
            </a:extLst>
          </p:cNvPr>
          <p:cNvPicPr>
            <a:picLocks noChangeAspect="1"/>
          </p:cNvPicPr>
          <p:nvPr/>
        </p:nvPicPr>
        <p:blipFill rotWithShape="1">
          <a:blip r:embed="rId2"/>
          <a:srcRect l="7216" r="37480"/>
          <a:stretch/>
        </p:blipFill>
        <p:spPr>
          <a:xfrm>
            <a:off x="1574552" y="2724847"/>
            <a:ext cx="1587975" cy="2146006"/>
          </a:xfrm>
          <a:prstGeom prst="rect">
            <a:avLst/>
          </a:prstGeom>
        </p:spPr>
      </p:pic>
      <p:sp>
        <p:nvSpPr>
          <p:cNvPr id="8" name="Title 1">
            <a:extLst>
              <a:ext uri="{FF2B5EF4-FFF2-40B4-BE49-F238E27FC236}">
                <a16:creationId xmlns:a16="http://schemas.microsoft.com/office/drawing/2014/main" id="{A03D4006-EDE4-487A-A746-80B6FAA98C45}"/>
              </a:ext>
            </a:extLst>
          </p:cNvPr>
          <p:cNvSpPr>
            <a:spLocks noGrp="1"/>
          </p:cNvSpPr>
          <p:nvPr>
            <p:ph type="ctrTitle"/>
          </p:nvPr>
        </p:nvSpPr>
        <p:spPr>
          <a:xfrm>
            <a:off x="330528" y="209468"/>
            <a:ext cx="11530941" cy="2645244"/>
          </a:xfrm>
        </p:spPr>
        <p:txBody>
          <a:bodyPr>
            <a:normAutofit fontScale="90000"/>
          </a:bodyPr>
          <a:lstStyle/>
          <a:p>
            <a:pPr algn="l">
              <a:lnSpc>
                <a:spcPct val="100000"/>
              </a:lnSpc>
            </a:pPr>
            <a:r>
              <a:rPr lang="en-GB" sz="1800" dirty="0">
                <a:solidFill>
                  <a:srgbClr val="1C1C1C"/>
                </a:solidFill>
                <a:latin typeface="XCCW Joined 1a" panose="03050602040000000000" pitchFamily="66" charset="0"/>
              </a:rPr>
              <a:t>All living things have similar and different features. Taxonomists use these similarities and differences to sort them into groups. Write the following sentence in your book and then make a list underneath stating what questions you can ask yourself about these animals:</a:t>
            </a:r>
            <a:br>
              <a:rPr lang="en-GB" sz="1800" dirty="0">
                <a:solidFill>
                  <a:srgbClr val="1C1C1C"/>
                </a:solidFill>
                <a:latin typeface="XCCW Joined 1a" panose="03050602040000000000" pitchFamily="66" charset="0"/>
              </a:rPr>
            </a:br>
            <a:br>
              <a:rPr lang="en-GB" sz="1800" dirty="0">
                <a:solidFill>
                  <a:srgbClr val="1C1C1C"/>
                </a:solidFill>
                <a:latin typeface="XCCW Joined 1a" panose="03050602040000000000" pitchFamily="66" charset="0"/>
              </a:rPr>
            </a:br>
            <a:r>
              <a:rPr lang="en-GB" sz="1800" dirty="0">
                <a:solidFill>
                  <a:srgbClr val="00B050"/>
                </a:solidFill>
                <a:latin typeface="XCCW Joined 1a" panose="03050602040000000000" pitchFamily="66" charset="0"/>
              </a:rPr>
              <a:t>To compare animals, we can ask the following questions:</a:t>
            </a:r>
            <a:br>
              <a:rPr lang="en-GB" sz="1800" dirty="0">
                <a:solidFill>
                  <a:srgbClr val="00B050"/>
                </a:solidFill>
                <a:latin typeface="XCCW Joined 1a" panose="03050602040000000000" pitchFamily="66" charset="0"/>
              </a:rPr>
            </a:br>
            <a:br>
              <a:rPr lang="en-GB" sz="1800" dirty="0">
                <a:solidFill>
                  <a:srgbClr val="00B050"/>
                </a:solidFill>
                <a:latin typeface="XCCW Joined 1a" panose="03050602040000000000" pitchFamily="66" charset="0"/>
              </a:rPr>
            </a:br>
            <a:r>
              <a:rPr lang="en-GB" sz="1800" dirty="0">
                <a:solidFill>
                  <a:srgbClr val="00B050"/>
                </a:solidFill>
                <a:latin typeface="XCCW Joined 1a" panose="03050602040000000000" pitchFamily="66" charset="0"/>
              </a:rPr>
              <a:t>How many legs does it have?</a:t>
            </a:r>
            <a:br>
              <a:rPr lang="en-GB" sz="1800" dirty="0">
                <a:solidFill>
                  <a:srgbClr val="00B050"/>
                </a:solidFill>
                <a:latin typeface="XCCW Joined 1a" panose="03050602040000000000" pitchFamily="66" charset="0"/>
              </a:rPr>
            </a:br>
            <a:r>
              <a:rPr lang="en-GB" sz="1800" dirty="0">
                <a:solidFill>
                  <a:srgbClr val="00B050"/>
                </a:solidFill>
                <a:latin typeface="XCCW Joined 1a" panose="03050602040000000000" pitchFamily="66" charset="0"/>
              </a:rPr>
              <a:t>Does it have fur?</a:t>
            </a:r>
            <a:br>
              <a:rPr lang="en-GB" sz="1800" dirty="0">
                <a:solidFill>
                  <a:srgbClr val="00B050"/>
                </a:solidFill>
                <a:latin typeface="XCCW Joined 1a" panose="03050602040000000000" pitchFamily="66" charset="0"/>
              </a:rPr>
            </a:br>
            <a:br>
              <a:rPr lang="en-GB" sz="1800" dirty="0">
                <a:latin typeface="XCCW Joined 1a" panose="03050602040000000000" pitchFamily="66" charset="0"/>
              </a:rPr>
            </a:br>
            <a:r>
              <a:rPr lang="en-GB" sz="1800" dirty="0">
                <a:latin typeface="XCCW Joined 1a" panose="03050602040000000000" pitchFamily="66" charset="0"/>
              </a:rPr>
              <a:t>Once you have had a go at this, we will share our questions with the class.</a:t>
            </a:r>
            <a:br>
              <a:rPr lang="en-GB" sz="1800" dirty="0">
                <a:latin typeface="XCCW Joined 1a" panose="03050602040000000000" pitchFamily="66" charset="0"/>
              </a:rPr>
            </a:br>
            <a:endParaRPr lang="en-GB" sz="1800" dirty="0">
              <a:latin typeface="XCCW Joined 1a" panose="03050602040000000000" pitchFamily="66" charset="0"/>
            </a:endParaRPr>
          </a:p>
        </p:txBody>
      </p:sp>
      <p:pic>
        <p:nvPicPr>
          <p:cNvPr id="6" name="Picture 5">
            <a:extLst>
              <a:ext uri="{FF2B5EF4-FFF2-40B4-BE49-F238E27FC236}">
                <a16:creationId xmlns:a16="http://schemas.microsoft.com/office/drawing/2014/main" id="{6D2C218D-E6F4-4EF0-B6F3-FF2CD3F9E749}"/>
              </a:ext>
            </a:extLst>
          </p:cNvPr>
          <p:cNvPicPr>
            <a:picLocks noChangeAspect="1"/>
          </p:cNvPicPr>
          <p:nvPr/>
        </p:nvPicPr>
        <p:blipFill rotWithShape="1">
          <a:blip r:embed="rId3"/>
          <a:srcRect l="27925" t="-1016" r="18963"/>
          <a:stretch/>
        </p:blipFill>
        <p:spPr>
          <a:xfrm>
            <a:off x="3537167" y="2680753"/>
            <a:ext cx="2139038" cy="2190100"/>
          </a:xfrm>
          <a:prstGeom prst="rect">
            <a:avLst/>
          </a:prstGeom>
        </p:spPr>
      </p:pic>
      <p:pic>
        <p:nvPicPr>
          <p:cNvPr id="9" name="Picture 8">
            <a:extLst>
              <a:ext uri="{FF2B5EF4-FFF2-40B4-BE49-F238E27FC236}">
                <a16:creationId xmlns:a16="http://schemas.microsoft.com/office/drawing/2014/main" id="{F1E5F227-3205-4397-BE00-9A68DAEE8467}"/>
              </a:ext>
            </a:extLst>
          </p:cNvPr>
          <p:cNvPicPr>
            <a:picLocks noChangeAspect="1"/>
          </p:cNvPicPr>
          <p:nvPr/>
        </p:nvPicPr>
        <p:blipFill rotWithShape="1">
          <a:blip r:embed="rId4"/>
          <a:srcRect l="6382" t="6956" r="8531" b="14527"/>
          <a:stretch/>
        </p:blipFill>
        <p:spPr>
          <a:xfrm>
            <a:off x="5999356" y="2680753"/>
            <a:ext cx="4192975" cy="2190100"/>
          </a:xfrm>
          <a:prstGeom prst="rect">
            <a:avLst/>
          </a:prstGeom>
        </p:spPr>
      </p:pic>
      <p:pic>
        <p:nvPicPr>
          <p:cNvPr id="10" name="Picture 9">
            <a:extLst>
              <a:ext uri="{FF2B5EF4-FFF2-40B4-BE49-F238E27FC236}">
                <a16:creationId xmlns:a16="http://schemas.microsoft.com/office/drawing/2014/main" id="{88489404-B221-49FB-89AE-CEBF50D18A11}"/>
              </a:ext>
            </a:extLst>
          </p:cNvPr>
          <p:cNvPicPr>
            <a:picLocks noChangeAspect="1"/>
          </p:cNvPicPr>
          <p:nvPr/>
        </p:nvPicPr>
        <p:blipFill>
          <a:blip r:embed="rId5"/>
          <a:stretch>
            <a:fillRect/>
          </a:stretch>
        </p:blipFill>
        <p:spPr>
          <a:xfrm>
            <a:off x="1574552" y="5107433"/>
            <a:ext cx="2739732" cy="1541099"/>
          </a:xfrm>
          <a:prstGeom prst="rect">
            <a:avLst/>
          </a:prstGeom>
        </p:spPr>
      </p:pic>
      <p:pic>
        <p:nvPicPr>
          <p:cNvPr id="11" name="Picture 10">
            <a:extLst>
              <a:ext uri="{FF2B5EF4-FFF2-40B4-BE49-F238E27FC236}">
                <a16:creationId xmlns:a16="http://schemas.microsoft.com/office/drawing/2014/main" id="{2D6E66AA-BBD0-434A-8808-692B4B3BE8A2}"/>
              </a:ext>
            </a:extLst>
          </p:cNvPr>
          <p:cNvPicPr>
            <a:picLocks noChangeAspect="1"/>
          </p:cNvPicPr>
          <p:nvPr/>
        </p:nvPicPr>
        <p:blipFill>
          <a:blip r:embed="rId6"/>
          <a:stretch>
            <a:fillRect/>
          </a:stretch>
        </p:blipFill>
        <p:spPr>
          <a:xfrm>
            <a:off x="4569027" y="5107433"/>
            <a:ext cx="2739732" cy="1541099"/>
          </a:xfrm>
          <a:prstGeom prst="rect">
            <a:avLst/>
          </a:prstGeom>
        </p:spPr>
      </p:pic>
      <p:pic>
        <p:nvPicPr>
          <p:cNvPr id="12" name="Picture 11">
            <a:extLst>
              <a:ext uri="{FF2B5EF4-FFF2-40B4-BE49-F238E27FC236}">
                <a16:creationId xmlns:a16="http://schemas.microsoft.com/office/drawing/2014/main" id="{05B55354-8D7D-4B11-B28C-9B0C7457DAB9}"/>
              </a:ext>
            </a:extLst>
          </p:cNvPr>
          <p:cNvPicPr>
            <a:picLocks noChangeAspect="1"/>
          </p:cNvPicPr>
          <p:nvPr/>
        </p:nvPicPr>
        <p:blipFill>
          <a:blip r:embed="rId7"/>
          <a:stretch>
            <a:fillRect/>
          </a:stretch>
        </p:blipFill>
        <p:spPr>
          <a:xfrm>
            <a:off x="7640815" y="5107433"/>
            <a:ext cx="2739732" cy="1541099"/>
          </a:xfrm>
          <a:prstGeom prst="rect">
            <a:avLst/>
          </a:prstGeom>
        </p:spPr>
      </p:pic>
    </p:spTree>
    <p:extLst>
      <p:ext uri="{BB962C8B-B14F-4D97-AF65-F5344CB8AC3E}">
        <p14:creationId xmlns:p14="http://schemas.microsoft.com/office/powerpoint/2010/main" val="923036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1A805-53F4-460A-9596-60C839644BB6}"/>
              </a:ext>
            </a:extLst>
          </p:cNvPr>
          <p:cNvPicPr>
            <a:picLocks noChangeAspect="1"/>
          </p:cNvPicPr>
          <p:nvPr/>
        </p:nvPicPr>
        <p:blipFill rotWithShape="1">
          <a:blip r:embed="rId2"/>
          <a:srcRect l="7216" r="37480"/>
          <a:stretch/>
        </p:blipFill>
        <p:spPr>
          <a:xfrm>
            <a:off x="231946" y="926615"/>
            <a:ext cx="1003612" cy="1356291"/>
          </a:xfrm>
          <a:prstGeom prst="rect">
            <a:avLst/>
          </a:prstGeom>
        </p:spPr>
      </p:pic>
      <p:sp>
        <p:nvSpPr>
          <p:cNvPr id="8" name="Title 1">
            <a:extLst>
              <a:ext uri="{FF2B5EF4-FFF2-40B4-BE49-F238E27FC236}">
                <a16:creationId xmlns:a16="http://schemas.microsoft.com/office/drawing/2014/main" id="{A03D4006-EDE4-487A-A746-80B6FAA98C45}"/>
              </a:ext>
            </a:extLst>
          </p:cNvPr>
          <p:cNvSpPr>
            <a:spLocks noGrp="1"/>
          </p:cNvSpPr>
          <p:nvPr>
            <p:ph type="ctrTitle"/>
          </p:nvPr>
        </p:nvSpPr>
        <p:spPr>
          <a:xfrm>
            <a:off x="330528" y="209469"/>
            <a:ext cx="11530941" cy="1142059"/>
          </a:xfrm>
        </p:spPr>
        <p:txBody>
          <a:bodyPr>
            <a:normAutofit/>
          </a:bodyPr>
          <a:lstStyle/>
          <a:p>
            <a:pPr algn="l">
              <a:lnSpc>
                <a:spcPct val="100000"/>
              </a:lnSpc>
            </a:pPr>
            <a:r>
              <a:rPr lang="en-GB" sz="1600" dirty="0">
                <a:solidFill>
                  <a:srgbClr val="1C1C1C"/>
                </a:solidFill>
                <a:latin typeface="XCCW Joined 1a" panose="03050602040000000000" pitchFamily="66" charset="0"/>
              </a:rPr>
              <a:t>Now you have asked some questions about these animals, based on their features, we are now going to have a go at grouping them together. </a:t>
            </a:r>
            <a:br>
              <a:rPr lang="en-GB" sz="1800" dirty="0">
                <a:solidFill>
                  <a:srgbClr val="00B050"/>
                </a:solidFill>
                <a:latin typeface="XCCW Joined 1a" panose="03050602040000000000" pitchFamily="66" charset="0"/>
              </a:rPr>
            </a:br>
            <a:br>
              <a:rPr lang="en-GB" sz="1800" dirty="0">
                <a:latin typeface="XCCW Joined 1a" panose="03050602040000000000" pitchFamily="66" charset="0"/>
              </a:rPr>
            </a:br>
            <a:endParaRPr lang="en-GB" sz="1800" dirty="0">
              <a:latin typeface="XCCW Joined 1a" panose="03050602040000000000" pitchFamily="66" charset="0"/>
            </a:endParaRPr>
          </a:p>
        </p:txBody>
      </p:sp>
      <p:pic>
        <p:nvPicPr>
          <p:cNvPr id="6" name="Picture 5">
            <a:extLst>
              <a:ext uri="{FF2B5EF4-FFF2-40B4-BE49-F238E27FC236}">
                <a16:creationId xmlns:a16="http://schemas.microsoft.com/office/drawing/2014/main" id="{6D2C218D-E6F4-4EF0-B6F3-FF2CD3F9E749}"/>
              </a:ext>
            </a:extLst>
          </p:cNvPr>
          <p:cNvPicPr>
            <a:picLocks noChangeAspect="1"/>
          </p:cNvPicPr>
          <p:nvPr/>
        </p:nvPicPr>
        <p:blipFill rotWithShape="1">
          <a:blip r:embed="rId3"/>
          <a:srcRect l="27925" t="-1016" r="18963"/>
          <a:stretch/>
        </p:blipFill>
        <p:spPr>
          <a:xfrm>
            <a:off x="1508574" y="919257"/>
            <a:ext cx="1346138" cy="1378272"/>
          </a:xfrm>
          <a:prstGeom prst="rect">
            <a:avLst/>
          </a:prstGeom>
        </p:spPr>
      </p:pic>
      <p:pic>
        <p:nvPicPr>
          <p:cNvPr id="9" name="Picture 8">
            <a:extLst>
              <a:ext uri="{FF2B5EF4-FFF2-40B4-BE49-F238E27FC236}">
                <a16:creationId xmlns:a16="http://schemas.microsoft.com/office/drawing/2014/main" id="{F1E5F227-3205-4397-BE00-9A68DAEE8467}"/>
              </a:ext>
            </a:extLst>
          </p:cNvPr>
          <p:cNvPicPr>
            <a:picLocks noChangeAspect="1"/>
          </p:cNvPicPr>
          <p:nvPr/>
        </p:nvPicPr>
        <p:blipFill rotWithShape="1">
          <a:blip r:embed="rId4"/>
          <a:srcRect l="6382" t="6956" r="8531" b="14527"/>
          <a:stretch/>
        </p:blipFill>
        <p:spPr>
          <a:xfrm>
            <a:off x="5343665" y="1042106"/>
            <a:ext cx="2154416" cy="1125308"/>
          </a:xfrm>
          <a:prstGeom prst="rect">
            <a:avLst/>
          </a:prstGeom>
        </p:spPr>
      </p:pic>
      <p:pic>
        <p:nvPicPr>
          <p:cNvPr id="10" name="Picture 9">
            <a:extLst>
              <a:ext uri="{FF2B5EF4-FFF2-40B4-BE49-F238E27FC236}">
                <a16:creationId xmlns:a16="http://schemas.microsoft.com/office/drawing/2014/main" id="{88489404-B221-49FB-89AE-CEBF50D18A11}"/>
              </a:ext>
            </a:extLst>
          </p:cNvPr>
          <p:cNvPicPr>
            <a:picLocks noChangeAspect="1"/>
          </p:cNvPicPr>
          <p:nvPr/>
        </p:nvPicPr>
        <p:blipFill>
          <a:blip r:embed="rId5"/>
          <a:stretch>
            <a:fillRect/>
          </a:stretch>
        </p:blipFill>
        <p:spPr>
          <a:xfrm>
            <a:off x="7846562" y="1042105"/>
            <a:ext cx="2030328" cy="1142059"/>
          </a:xfrm>
          <a:prstGeom prst="rect">
            <a:avLst/>
          </a:prstGeom>
        </p:spPr>
      </p:pic>
      <p:pic>
        <p:nvPicPr>
          <p:cNvPr id="11" name="Picture 10">
            <a:extLst>
              <a:ext uri="{FF2B5EF4-FFF2-40B4-BE49-F238E27FC236}">
                <a16:creationId xmlns:a16="http://schemas.microsoft.com/office/drawing/2014/main" id="{2D6E66AA-BBD0-434A-8808-692B4B3BE8A2}"/>
              </a:ext>
            </a:extLst>
          </p:cNvPr>
          <p:cNvPicPr>
            <a:picLocks noChangeAspect="1"/>
          </p:cNvPicPr>
          <p:nvPr/>
        </p:nvPicPr>
        <p:blipFill>
          <a:blip r:embed="rId6"/>
          <a:stretch>
            <a:fillRect/>
          </a:stretch>
        </p:blipFill>
        <p:spPr>
          <a:xfrm>
            <a:off x="3127728" y="1079538"/>
            <a:ext cx="1867456" cy="1050444"/>
          </a:xfrm>
          <a:prstGeom prst="rect">
            <a:avLst/>
          </a:prstGeom>
        </p:spPr>
      </p:pic>
      <p:pic>
        <p:nvPicPr>
          <p:cNvPr id="12" name="Picture 11">
            <a:extLst>
              <a:ext uri="{FF2B5EF4-FFF2-40B4-BE49-F238E27FC236}">
                <a16:creationId xmlns:a16="http://schemas.microsoft.com/office/drawing/2014/main" id="{05B55354-8D7D-4B11-B28C-9B0C7457DAB9}"/>
              </a:ext>
            </a:extLst>
          </p:cNvPr>
          <p:cNvPicPr>
            <a:picLocks noChangeAspect="1"/>
          </p:cNvPicPr>
          <p:nvPr/>
        </p:nvPicPr>
        <p:blipFill>
          <a:blip r:embed="rId7"/>
          <a:stretch>
            <a:fillRect/>
          </a:stretch>
        </p:blipFill>
        <p:spPr>
          <a:xfrm>
            <a:off x="10057218" y="1042105"/>
            <a:ext cx="2000550" cy="1125309"/>
          </a:xfrm>
          <a:prstGeom prst="rect">
            <a:avLst/>
          </a:prstGeom>
        </p:spPr>
      </p:pic>
      <p:sp>
        <p:nvSpPr>
          <p:cNvPr id="4" name="Rectangle: Rounded Corners 3">
            <a:extLst>
              <a:ext uri="{FF2B5EF4-FFF2-40B4-BE49-F238E27FC236}">
                <a16:creationId xmlns:a16="http://schemas.microsoft.com/office/drawing/2014/main" id="{E9C7CE2B-4C2C-459F-902A-6D5D5C56448A}"/>
              </a:ext>
            </a:extLst>
          </p:cNvPr>
          <p:cNvSpPr/>
          <p:nvPr/>
        </p:nvSpPr>
        <p:spPr>
          <a:xfrm>
            <a:off x="499575" y="2515724"/>
            <a:ext cx="4991285"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XCCW Joined 1a" panose="03050602040000000000" pitchFamily="66" charset="0"/>
            </a:endParaRPr>
          </a:p>
        </p:txBody>
      </p:sp>
      <p:sp>
        <p:nvSpPr>
          <p:cNvPr id="13" name="Rectangle: Rounded Corners 12">
            <a:extLst>
              <a:ext uri="{FF2B5EF4-FFF2-40B4-BE49-F238E27FC236}">
                <a16:creationId xmlns:a16="http://schemas.microsoft.com/office/drawing/2014/main" id="{F52EC854-806B-463C-A5E0-57DA76C547C3}"/>
              </a:ext>
            </a:extLst>
          </p:cNvPr>
          <p:cNvSpPr/>
          <p:nvPr/>
        </p:nvSpPr>
        <p:spPr>
          <a:xfrm>
            <a:off x="6258065" y="2515724"/>
            <a:ext cx="4991285"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BDE18D3-9E51-45E8-B4B7-7D089EA56F9D}"/>
              </a:ext>
            </a:extLst>
          </p:cNvPr>
          <p:cNvSpPr/>
          <p:nvPr/>
        </p:nvSpPr>
        <p:spPr>
          <a:xfrm>
            <a:off x="2081744" y="2572191"/>
            <a:ext cx="2091968" cy="282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4 legs</a:t>
            </a:r>
          </a:p>
        </p:txBody>
      </p:sp>
      <p:sp>
        <p:nvSpPr>
          <p:cNvPr id="15" name="Rectangle: Rounded Corners 14">
            <a:extLst>
              <a:ext uri="{FF2B5EF4-FFF2-40B4-BE49-F238E27FC236}">
                <a16:creationId xmlns:a16="http://schemas.microsoft.com/office/drawing/2014/main" id="{EE8226B0-CD64-4009-881D-1F0E8CACCA85}"/>
              </a:ext>
            </a:extLst>
          </p:cNvPr>
          <p:cNvSpPr/>
          <p:nvPr/>
        </p:nvSpPr>
        <p:spPr>
          <a:xfrm>
            <a:off x="7846562" y="2572191"/>
            <a:ext cx="2091968" cy="282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Not 4 legs</a:t>
            </a:r>
          </a:p>
        </p:txBody>
      </p:sp>
      <p:sp>
        <p:nvSpPr>
          <p:cNvPr id="16" name="Rectangle: Rounded Corners 15">
            <a:extLst>
              <a:ext uri="{FF2B5EF4-FFF2-40B4-BE49-F238E27FC236}">
                <a16:creationId xmlns:a16="http://schemas.microsoft.com/office/drawing/2014/main" id="{54764D2B-C3F5-43FB-B539-2A53B8052C83}"/>
              </a:ext>
            </a:extLst>
          </p:cNvPr>
          <p:cNvSpPr/>
          <p:nvPr/>
        </p:nvSpPr>
        <p:spPr>
          <a:xfrm>
            <a:off x="6258066" y="3974300"/>
            <a:ext cx="2422044"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76A69476-C9A0-4147-8927-71A6082789B2}"/>
              </a:ext>
            </a:extLst>
          </p:cNvPr>
          <p:cNvSpPr/>
          <p:nvPr/>
        </p:nvSpPr>
        <p:spPr>
          <a:xfrm>
            <a:off x="8827306" y="3974300"/>
            <a:ext cx="2422044"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BFC12522-E0D3-427C-86D8-2105C629CD01}"/>
              </a:ext>
            </a:extLst>
          </p:cNvPr>
          <p:cNvSpPr/>
          <p:nvPr/>
        </p:nvSpPr>
        <p:spPr>
          <a:xfrm>
            <a:off x="499576" y="3974300"/>
            <a:ext cx="2422044"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87A4BE07-09F6-451E-8CC4-E80DDD4D41B5}"/>
              </a:ext>
            </a:extLst>
          </p:cNvPr>
          <p:cNvSpPr/>
          <p:nvPr/>
        </p:nvSpPr>
        <p:spPr>
          <a:xfrm>
            <a:off x="3068816" y="3976086"/>
            <a:ext cx="2422044"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76DEE0E0-92F4-40F3-BD5D-AA5F97F9E824}"/>
              </a:ext>
            </a:extLst>
          </p:cNvPr>
          <p:cNvSpPr/>
          <p:nvPr/>
        </p:nvSpPr>
        <p:spPr>
          <a:xfrm>
            <a:off x="689152" y="4038536"/>
            <a:ext cx="2091968"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Mammals</a:t>
            </a:r>
            <a:endParaRPr lang="en-GB" dirty="0">
              <a:solidFill>
                <a:schemeClr val="tx1"/>
              </a:solidFill>
              <a:latin typeface="XCCW Joined 1a" panose="03050602040000000000" pitchFamily="66" charset="0"/>
            </a:endParaRPr>
          </a:p>
        </p:txBody>
      </p:sp>
      <p:sp>
        <p:nvSpPr>
          <p:cNvPr id="21" name="Rectangle: Rounded Corners 20">
            <a:extLst>
              <a:ext uri="{FF2B5EF4-FFF2-40B4-BE49-F238E27FC236}">
                <a16:creationId xmlns:a16="http://schemas.microsoft.com/office/drawing/2014/main" id="{E8A2489A-8358-4320-A7BC-09850854770A}"/>
              </a:ext>
            </a:extLst>
          </p:cNvPr>
          <p:cNvSpPr/>
          <p:nvPr/>
        </p:nvSpPr>
        <p:spPr>
          <a:xfrm>
            <a:off x="3233854" y="4040322"/>
            <a:ext cx="2091968"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Not Mammals</a:t>
            </a:r>
            <a:endParaRPr lang="en-GB" dirty="0">
              <a:solidFill>
                <a:schemeClr val="tx1"/>
              </a:solidFill>
              <a:latin typeface="XCCW Joined 1a" panose="03050602040000000000" pitchFamily="66" charset="0"/>
            </a:endParaRPr>
          </a:p>
        </p:txBody>
      </p:sp>
      <p:sp>
        <p:nvSpPr>
          <p:cNvPr id="22" name="Rectangle: Rounded Corners 21">
            <a:extLst>
              <a:ext uri="{FF2B5EF4-FFF2-40B4-BE49-F238E27FC236}">
                <a16:creationId xmlns:a16="http://schemas.microsoft.com/office/drawing/2014/main" id="{5624B2EA-9159-4493-9603-CED2285A646D}"/>
              </a:ext>
            </a:extLst>
          </p:cNvPr>
          <p:cNvSpPr/>
          <p:nvPr/>
        </p:nvSpPr>
        <p:spPr>
          <a:xfrm>
            <a:off x="6452097" y="4040322"/>
            <a:ext cx="2091968"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More than 4 legs</a:t>
            </a:r>
            <a:endParaRPr lang="en-GB" dirty="0">
              <a:solidFill>
                <a:schemeClr val="tx1"/>
              </a:solidFill>
              <a:latin typeface="XCCW Joined 1a" panose="03050602040000000000" pitchFamily="66" charset="0"/>
            </a:endParaRPr>
          </a:p>
        </p:txBody>
      </p:sp>
      <p:sp>
        <p:nvSpPr>
          <p:cNvPr id="23" name="Rectangle: Rounded Corners 22">
            <a:extLst>
              <a:ext uri="{FF2B5EF4-FFF2-40B4-BE49-F238E27FC236}">
                <a16:creationId xmlns:a16="http://schemas.microsoft.com/office/drawing/2014/main" id="{3B2842AE-4302-4751-9E94-8ADA70689BF5}"/>
              </a:ext>
            </a:extLst>
          </p:cNvPr>
          <p:cNvSpPr/>
          <p:nvPr/>
        </p:nvSpPr>
        <p:spPr>
          <a:xfrm>
            <a:off x="9011234" y="4040322"/>
            <a:ext cx="2091968"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Less than 4 legs</a:t>
            </a:r>
            <a:endParaRPr lang="en-GB" dirty="0">
              <a:solidFill>
                <a:schemeClr val="tx1"/>
              </a:solidFill>
              <a:latin typeface="XCCW Joined 1a" panose="03050602040000000000" pitchFamily="66" charset="0"/>
            </a:endParaRPr>
          </a:p>
        </p:txBody>
      </p:sp>
      <p:cxnSp>
        <p:nvCxnSpPr>
          <p:cNvPr id="24" name="Straight Arrow Connector 23">
            <a:extLst>
              <a:ext uri="{FF2B5EF4-FFF2-40B4-BE49-F238E27FC236}">
                <a16:creationId xmlns:a16="http://schemas.microsoft.com/office/drawing/2014/main" id="{75FC4A26-FB66-4F44-9286-2F20FB56C18E}"/>
              </a:ext>
            </a:extLst>
          </p:cNvPr>
          <p:cNvCxnSpPr>
            <a:stCxn id="4" idx="2"/>
            <a:endCxn id="18" idx="0"/>
          </p:cNvCxnSpPr>
          <p:nvPr/>
        </p:nvCxnSpPr>
        <p:spPr>
          <a:xfrm flipH="1">
            <a:off x="1710598" y="3697753"/>
            <a:ext cx="1284620" cy="2765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614CA9-30FC-4ED8-9A7E-0686CBC4A301}"/>
              </a:ext>
            </a:extLst>
          </p:cNvPr>
          <p:cNvCxnSpPr>
            <a:cxnSpLocks/>
            <a:stCxn id="4" idx="2"/>
            <a:endCxn id="19" idx="0"/>
          </p:cNvCxnSpPr>
          <p:nvPr/>
        </p:nvCxnSpPr>
        <p:spPr>
          <a:xfrm>
            <a:off x="2995218" y="3697753"/>
            <a:ext cx="1284620" cy="2783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22F5616-C690-4389-BF15-074E93E1A2FD}"/>
              </a:ext>
            </a:extLst>
          </p:cNvPr>
          <p:cNvCxnSpPr/>
          <p:nvPr/>
        </p:nvCxnSpPr>
        <p:spPr>
          <a:xfrm flipH="1">
            <a:off x="7463513" y="3697753"/>
            <a:ext cx="1284620" cy="2765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A4FFD84-4B2A-4985-91E8-7DBC5A8EC87D}"/>
              </a:ext>
            </a:extLst>
          </p:cNvPr>
          <p:cNvCxnSpPr>
            <a:cxnSpLocks/>
            <a:endCxn id="17" idx="0"/>
          </p:cNvCxnSpPr>
          <p:nvPr/>
        </p:nvCxnSpPr>
        <p:spPr>
          <a:xfrm>
            <a:off x="8748133" y="3697753"/>
            <a:ext cx="1290195" cy="2765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0149DF24-B063-42D9-B2CF-4540C7B28530}"/>
              </a:ext>
            </a:extLst>
          </p:cNvPr>
          <p:cNvSpPr/>
          <p:nvPr/>
        </p:nvSpPr>
        <p:spPr>
          <a:xfrm>
            <a:off x="6258066"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584C15BF-5FB7-40B6-A370-F3D2F99609DA}"/>
              </a:ext>
            </a:extLst>
          </p:cNvPr>
          <p:cNvSpPr/>
          <p:nvPr/>
        </p:nvSpPr>
        <p:spPr>
          <a:xfrm>
            <a:off x="8925432"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8B63D05E-7F9A-4B07-BCA9-3025548219BF}"/>
              </a:ext>
            </a:extLst>
          </p:cNvPr>
          <p:cNvSpPr/>
          <p:nvPr/>
        </p:nvSpPr>
        <p:spPr>
          <a:xfrm>
            <a:off x="7551608"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8374FD69-8A95-46F0-A468-AE6081C030A8}"/>
              </a:ext>
            </a:extLst>
          </p:cNvPr>
          <p:cNvSpPr/>
          <p:nvPr/>
        </p:nvSpPr>
        <p:spPr>
          <a:xfrm>
            <a:off x="10218974"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7501DC89-3362-4949-AD22-B73F20FA2938}"/>
              </a:ext>
            </a:extLst>
          </p:cNvPr>
          <p:cNvSpPr/>
          <p:nvPr/>
        </p:nvSpPr>
        <p:spPr>
          <a:xfrm>
            <a:off x="6410837" y="5540266"/>
            <a:ext cx="778354"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Land</a:t>
            </a:r>
            <a:endParaRPr lang="en-GB" dirty="0">
              <a:solidFill>
                <a:schemeClr val="tx1"/>
              </a:solidFill>
              <a:latin typeface="XCCW Joined 1a" panose="03050602040000000000" pitchFamily="66" charset="0"/>
            </a:endParaRPr>
          </a:p>
        </p:txBody>
      </p:sp>
      <p:sp>
        <p:nvSpPr>
          <p:cNvPr id="41" name="Rectangle: Rounded Corners 40">
            <a:extLst>
              <a:ext uri="{FF2B5EF4-FFF2-40B4-BE49-F238E27FC236}">
                <a16:creationId xmlns:a16="http://schemas.microsoft.com/office/drawing/2014/main" id="{E7D7F9BD-7ECE-4619-B82B-44271E2578A2}"/>
              </a:ext>
            </a:extLst>
          </p:cNvPr>
          <p:cNvSpPr/>
          <p:nvPr/>
        </p:nvSpPr>
        <p:spPr>
          <a:xfrm>
            <a:off x="7704379" y="5540266"/>
            <a:ext cx="778354"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Sea</a:t>
            </a:r>
            <a:endParaRPr lang="en-GB" dirty="0">
              <a:solidFill>
                <a:schemeClr val="tx1"/>
              </a:solidFill>
              <a:latin typeface="XCCW Joined 1a" panose="03050602040000000000" pitchFamily="66" charset="0"/>
            </a:endParaRPr>
          </a:p>
        </p:txBody>
      </p:sp>
      <p:sp>
        <p:nvSpPr>
          <p:cNvPr id="42" name="Rectangle: Rounded Corners 41">
            <a:extLst>
              <a:ext uri="{FF2B5EF4-FFF2-40B4-BE49-F238E27FC236}">
                <a16:creationId xmlns:a16="http://schemas.microsoft.com/office/drawing/2014/main" id="{17630152-E06F-4D2E-ACC0-0A11B0D0549D}"/>
              </a:ext>
            </a:extLst>
          </p:cNvPr>
          <p:cNvSpPr/>
          <p:nvPr/>
        </p:nvSpPr>
        <p:spPr>
          <a:xfrm>
            <a:off x="9078203" y="5540266"/>
            <a:ext cx="778354"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Birds </a:t>
            </a:r>
            <a:endParaRPr lang="en-GB" dirty="0">
              <a:solidFill>
                <a:schemeClr val="tx1"/>
              </a:solidFill>
              <a:latin typeface="XCCW Joined 1a" panose="03050602040000000000" pitchFamily="66" charset="0"/>
            </a:endParaRPr>
          </a:p>
        </p:txBody>
      </p:sp>
      <p:sp>
        <p:nvSpPr>
          <p:cNvPr id="43" name="Rectangle: Rounded Corners 42">
            <a:extLst>
              <a:ext uri="{FF2B5EF4-FFF2-40B4-BE49-F238E27FC236}">
                <a16:creationId xmlns:a16="http://schemas.microsoft.com/office/drawing/2014/main" id="{A1B017D5-C335-43FB-B727-ECDF0F7D869D}"/>
              </a:ext>
            </a:extLst>
          </p:cNvPr>
          <p:cNvSpPr/>
          <p:nvPr/>
        </p:nvSpPr>
        <p:spPr>
          <a:xfrm>
            <a:off x="10371745" y="5540266"/>
            <a:ext cx="778354" cy="454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Not birds</a:t>
            </a:r>
            <a:endParaRPr lang="en-GB" dirty="0">
              <a:solidFill>
                <a:schemeClr val="tx1"/>
              </a:solidFill>
              <a:latin typeface="XCCW Joined 1a" panose="03050602040000000000" pitchFamily="66" charset="0"/>
            </a:endParaRPr>
          </a:p>
        </p:txBody>
      </p:sp>
      <p:sp>
        <p:nvSpPr>
          <p:cNvPr id="44" name="Rectangle: Rounded Corners 43">
            <a:extLst>
              <a:ext uri="{FF2B5EF4-FFF2-40B4-BE49-F238E27FC236}">
                <a16:creationId xmlns:a16="http://schemas.microsoft.com/office/drawing/2014/main" id="{6AD5734B-E581-454F-ABAA-4C9D7D4595AB}"/>
              </a:ext>
            </a:extLst>
          </p:cNvPr>
          <p:cNvSpPr/>
          <p:nvPr/>
        </p:nvSpPr>
        <p:spPr>
          <a:xfrm>
            <a:off x="499575"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3F051CF4-6A93-4714-9ACB-1683CF7EA67F}"/>
              </a:ext>
            </a:extLst>
          </p:cNvPr>
          <p:cNvSpPr/>
          <p:nvPr/>
        </p:nvSpPr>
        <p:spPr>
          <a:xfrm>
            <a:off x="3166941"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2B9A5DE0-17F1-4DBF-BEF5-7A0127430072}"/>
              </a:ext>
            </a:extLst>
          </p:cNvPr>
          <p:cNvSpPr/>
          <p:nvPr/>
        </p:nvSpPr>
        <p:spPr>
          <a:xfrm>
            <a:off x="1793117"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BBB17426-CD76-431C-91E3-784BA77D7CC0}"/>
              </a:ext>
            </a:extLst>
          </p:cNvPr>
          <p:cNvSpPr/>
          <p:nvPr/>
        </p:nvSpPr>
        <p:spPr>
          <a:xfrm>
            <a:off x="4460483"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Arrow Connector 47">
            <a:extLst>
              <a:ext uri="{FF2B5EF4-FFF2-40B4-BE49-F238E27FC236}">
                <a16:creationId xmlns:a16="http://schemas.microsoft.com/office/drawing/2014/main" id="{54A3BEEB-3A21-40E6-BB2D-5680FD7D2808}"/>
              </a:ext>
            </a:extLst>
          </p:cNvPr>
          <p:cNvCxnSpPr>
            <a:cxnSpLocks/>
            <a:stCxn id="18" idx="2"/>
            <a:endCxn id="44" idx="0"/>
          </p:cNvCxnSpPr>
          <p:nvPr/>
        </p:nvCxnSpPr>
        <p:spPr>
          <a:xfrm flipH="1">
            <a:off x="1041524" y="5156329"/>
            <a:ext cx="669074"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2182DDE-BA77-4800-A136-C362F6AFDDE9}"/>
              </a:ext>
            </a:extLst>
          </p:cNvPr>
          <p:cNvCxnSpPr>
            <a:cxnSpLocks/>
            <a:stCxn id="18" idx="2"/>
            <a:endCxn id="46" idx="0"/>
          </p:cNvCxnSpPr>
          <p:nvPr/>
        </p:nvCxnSpPr>
        <p:spPr>
          <a:xfrm>
            <a:off x="1710598" y="5156329"/>
            <a:ext cx="624468"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8D2BCCA-9EDE-4230-9739-94CCE8C7F900}"/>
              </a:ext>
            </a:extLst>
          </p:cNvPr>
          <p:cNvCxnSpPr>
            <a:cxnSpLocks/>
          </p:cNvCxnSpPr>
          <p:nvPr/>
        </p:nvCxnSpPr>
        <p:spPr>
          <a:xfrm flipH="1">
            <a:off x="3674326" y="5156329"/>
            <a:ext cx="669074"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94BE00F-B9D1-45D9-9ACE-E55FD93E3C07}"/>
              </a:ext>
            </a:extLst>
          </p:cNvPr>
          <p:cNvCxnSpPr>
            <a:cxnSpLocks/>
            <a:endCxn id="47" idx="0"/>
          </p:cNvCxnSpPr>
          <p:nvPr/>
        </p:nvCxnSpPr>
        <p:spPr>
          <a:xfrm>
            <a:off x="4343400" y="5156329"/>
            <a:ext cx="659032"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F0E3747-25FF-4012-9081-D6D5E8D5DD47}"/>
              </a:ext>
            </a:extLst>
          </p:cNvPr>
          <p:cNvCxnSpPr>
            <a:cxnSpLocks/>
          </p:cNvCxnSpPr>
          <p:nvPr/>
        </p:nvCxnSpPr>
        <p:spPr>
          <a:xfrm flipH="1">
            <a:off x="6794439" y="5156329"/>
            <a:ext cx="669074"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3DBB5AC-0DA6-4B76-BCA8-D4FE6CEFCF68}"/>
              </a:ext>
            </a:extLst>
          </p:cNvPr>
          <p:cNvCxnSpPr>
            <a:cxnSpLocks/>
          </p:cNvCxnSpPr>
          <p:nvPr/>
        </p:nvCxnSpPr>
        <p:spPr>
          <a:xfrm>
            <a:off x="7463513" y="5156329"/>
            <a:ext cx="659032"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FFB8BD0-DA51-44FD-9FA6-34DC9028AF12}"/>
              </a:ext>
            </a:extLst>
          </p:cNvPr>
          <p:cNvCxnSpPr>
            <a:cxnSpLocks/>
          </p:cNvCxnSpPr>
          <p:nvPr/>
        </p:nvCxnSpPr>
        <p:spPr>
          <a:xfrm flipH="1">
            <a:off x="9447316" y="5156329"/>
            <a:ext cx="669074"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D690ECB-56C4-43B3-8872-C82426238238}"/>
              </a:ext>
            </a:extLst>
          </p:cNvPr>
          <p:cNvCxnSpPr>
            <a:cxnSpLocks/>
            <a:endCxn id="39" idx="0"/>
          </p:cNvCxnSpPr>
          <p:nvPr/>
        </p:nvCxnSpPr>
        <p:spPr>
          <a:xfrm>
            <a:off x="10116390" y="5156329"/>
            <a:ext cx="644533"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002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3D4006-EDE4-487A-A746-80B6FAA98C45}"/>
              </a:ext>
            </a:extLst>
          </p:cNvPr>
          <p:cNvSpPr>
            <a:spLocks noGrp="1"/>
          </p:cNvSpPr>
          <p:nvPr>
            <p:ph type="ctrTitle"/>
          </p:nvPr>
        </p:nvSpPr>
        <p:spPr>
          <a:xfrm>
            <a:off x="294392" y="2901640"/>
            <a:ext cx="11557125" cy="3409950"/>
          </a:xfrm>
        </p:spPr>
        <p:txBody>
          <a:bodyPr>
            <a:normAutofit/>
          </a:bodyPr>
          <a:lstStyle/>
          <a:p>
            <a:pPr>
              <a:lnSpc>
                <a:spcPct val="100000"/>
              </a:lnSpc>
            </a:pPr>
            <a:r>
              <a:rPr lang="en-GB" sz="1600" u="sng" dirty="0">
                <a:solidFill>
                  <a:srgbClr val="1C1C1C"/>
                </a:solidFill>
                <a:latin typeface="XCCW Joined 1a" panose="03050602040000000000" pitchFamily="66" charset="0"/>
              </a:rPr>
              <a:t>Your Task </a:t>
            </a:r>
            <a:br>
              <a:rPr lang="en-GB" sz="1600" dirty="0">
                <a:solidFill>
                  <a:srgbClr val="1C1C1C"/>
                </a:solidFill>
                <a:latin typeface="XCCW Joined 1a" panose="03050602040000000000" pitchFamily="66" charset="0"/>
              </a:rPr>
            </a:br>
            <a:br>
              <a:rPr lang="en-GB" sz="1600" dirty="0">
                <a:solidFill>
                  <a:srgbClr val="1C1C1C"/>
                </a:solidFill>
                <a:latin typeface="XCCW Joined 1a" panose="03050602040000000000" pitchFamily="66" charset="0"/>
              </a:rPr>
            </a:br>
            <a:r>
              <a:rPr lang="en-GB" sz="1600" dirty="0">
                <a:solidFill>
                  <a:srgbClr val="1C1C1C"/>
                </a:solidFill>
                <a:latin typeface="XCCW Joined 1a" panose="03050602040000000000" pitchFamily="66" charset="0"/>
              </a:rPr>
              <a:t>Drusillas Park is re-designing their zoo and need your help with where to place the animals. They want the animals that share similar features near each other in the zoo. Your job is to use a list of animal provided and create your own classification chart to help them do this. </a:t>
            </a:r>
            <a:br>
              <a:rPr lang="en-GB" sz="1600" dirty="0">
                <a:solidFill>
                  <a:srgbClr val="1C1C1C"/>
                </a:solidFill>
                <a:latin typeface="XCCW Joined 1a" panose="03050602040000000000" pitchFamily="66" charset="0"/>
              </a:rPr>
            </a:br>
            <a:br>
              <a:rPr lang="en-GB" sz="1600" dirty="0">
                <a:solidFill>
                  <a:srgbClr val="1C1C1C"/>
                </a:solidFill>
                <a:latin typeface="XCCW Joined 1a" panose="03050602040000000000" pitchFamily="66" charset="0"/>
              </a:rPr>
            </a:br>
            <a:r>
              <a:rPr lang="en-GB" sz="1600" dirty="0">
                <a:solidFill>
                  <a:srgbClr val="1C1C1C"/>
                </a:solidFill>
                <a:latin typeface="XCCW Joined 1a" panose="03050602040000000000" pitchFamily="66" charset="0"/>
              </a:rPr>
              <a:t>You will receive a list of the animals and you will need to draw the classification chart in your book as neatly as you can.</a:t>
            </a:r>
            <a:br>
              <a:rPr lang="en-GB" sz="1600" dirty="0">
                <a:solidFill>
                  <a:srgbClr val="1C1C1C"/>
                </a:solidFill>
                <a:latin typeface="XCCW Joined 1a" panose="03050602040000000000" pitchFamily="66" charset="0"/>
              </a:rPr>
            </a:br>
            <a:br>
              <a:rPr lang="en-GB" sz="1600" dirty="0">
                <a:solidFill>
                  <a:srgbClr val="1C1C1C"/>
                </a:solidFill>
                <a:latin typeface="XCCW Joined 1a" panose="03050602040000000000" pitchFamily="66" charset="0"/>
              </a:rPr>
            </a:br>
            <a:r>
              <a:rPr lang="en-GB" sz="1600" dirty="0">
                <a:solidFill>
                  <a:srgbClr val="1C1C1C"/>
                </a:solidFill>
                <a:highlight>
                  <a:srgbClr val="FFFF00"/>
                </a:highlight>
                <a:latin typeface="XCCW Joined 1a" panose="03050602040000000000" pitchFamily="66" charset="0"/>
              </a:rPr>
              <a:t>For Challenge Activity, see your teacher!</a:t>
            </a:r>
            <a:endParaRPr lang="en-GB" sz="1800" dirty="0">
              <a:highlight>
                <a:srgbClr val="FFFF00"/>
              </a:highlight>
              <a:latin typeface="XCCW Joined 1a" panose="03050602040000000000" pitchFamily="66" charset="0"/>
            </a:endParaRPr>
          </a:p>
        </p:txBody>
      </p:sp>
      <p:pic>
        <p:nvPicPr>
          <p:cNvPr id="1026" name="Picture 2" descr="Best Zoo in South East &amp; Sussex | Family Days Out | Drusillas Park">
            <a:extLst>
              <a:ext uri="{FF2B5EF4-FFF2-40B4-BE49-F238E27FC236}">
                <a16:creationId xmlns:a16="http://schemas.microsoft.com/office/drawing/2014/main" id="{8DFAD663-0E92-4035-8325-F884EED54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937" y="71368"/>
            <a:ext cx="882015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41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3D4006-EDE4-487A-A746-80B6FAA98C45}"/>
              </a:ext>
            </a:extLst>
          </p:cNvPr>
          <p:cNvSpPr>
            <a:spLocks noGrp="1"/>
          </p:cNvSpPr>
          <p:nvPr>
            <p:ph type="ctrTitle"/>
          </p:nvPr>
        </p:nvSpPr>
        <p:spPr>
          <a:xfrm>
            <a:off x="330528" y="209469"/>
            <a:ext cx="11530941" cy="1142059"/>
          </a:xfrm>
        </p:spPr>
        <p:txBody>
          <a:bodyPr>
            <a:normAutofit/>
          </a:bodyPr>
          <a:lstStyle/>
          <a:p>
            <a:pPr algn="l">
              <a:lnSpc>
                <a:spcPct val="100000"/>
              </a:lnSpc>
            </a:pPr>
            <a:r>
              <a:rPr lang="en-GB" sz="1600" dirty="0">
                <a:solidFill>
                  <a:srgbClr val="1C1C1C"/>
                </a:solidFill>
                <a:latin typeface="XCCW Joined 1a" panose="03050602040000000000" pitchFamily="66" charset="0"/>
              </a:rPr>
              <a:t>You will need to decide where the animal goes and write it in the correct box. For the first box, cut the picture of the animal out and stick it in. Every time you go down the chart, you will need to write the animals name again, depending on what category you have put it in. </a:t>
            </a:r>
            <a:endParaRPr lang="en-GB" sz="1800" dirty="0">
              <a:latin typeface="XCCW Joined 1a" panose="03050602040000000000" pitchFamily="66" charset="0"/>
            </a:endParaRPr>
          </a:p>
        </p:txBody>
      </p:sp>
      <p:sp>
        <p:nvSpPr>
          <p:cNvPr id="4" name="Rectangle: Rounded Corners 3">
            <a:extLst>
              <a:ext uri="{FF2B5EF4-FFF2-40B4-BE49-F238E27FC236}">
                <a16:creationId xmlns:a16="http://schemas.microsoft.com/office/drawing/2014/main" id="{E9C7CE2B-4C2C-459F-902A-6D5D5C56448A}"/>
              </a:ext>
            </a:extLst>
          </p:cNvPr>
          <p:cNvSpPr/>
          <p:nvPr/>
        </p:nvSpPr>
        <p:spPr>
          <a:xfrm>
            <a:off x="499575" y="2515724"/>
            <a:ext cx="4991285"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XCCW Joined 1a" panose="03050602040000000000" pitchFamily="66" charset="0"/>
            </a:endParaRPr>
          </a:p>
        </p:txBody>
      </p:sp>
      <p:sp>
        <p:nvSpPr>
          <p:cNvPr id="13" name="Rectangle: Rounded Corners 12">
            <a:extLst>
              <a:ext uri="{FF2B5EF4-FFF2-40B4-BE49-F238E27FC236}">
                <a16:creationId xmlns:a16="http://schemas.microsoft.com/office/drawing/2014/main" id="{F52EC854-806B-463C-A5E0-57DA76C547C3}"/>
              </a:ext>
            </a:extLst>
          </p:cNvPr>
          <p:cNvSpPr/>
          <p:nvPr/>
        </p:nvSpPr>
        <p:spPr>
          <a:xfrm>
            <a:off x="6258065" y="2515724"/>
            <a:ext cx="4991285"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BDE18D3-9E51-45E8-B4B7-7D089EA56F9D}"/>
              </a:ext>
            </a:extLst>
          </p:cNvPr>
          <p:cNvSpPr/>
          <p:nvPr/>
        </p:nvSpPr>
        <p:spPr>
          <a:xfrm>
            <a:off x="2081744" y="2572191"/>
            <a:ext cx="2091968" cy="282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4 legs</a:t>
            </a:r>
          </a:p>
        </p:txBody>
      </p:sp>
      <p:sp>
        <p:nvSpPr>
          <p:cNvPr id="15" name="Rectangle: Rounded Corners 14">
            <a:extLst>
              <a:ext uri="{FF2B5EF4-FFF2-40B4-BE49-F238E27FC236}">
                <a16:creationId xmlns:a16="http://schemas.microsoft.com/office/drawing/2014/main" id="{EE8226B0-CD64-4009-881D-1F0E8CACCA85}"/>
              </a:ext>
            </a:extLst>
          </p:cNvPr>
          <p:cNvSpPr/>
          <p:nvPr/>
        </p:nvSpPr>
        <p:spPr>
          <a:xfrm>
            <a:off x="7846562" y="2572191"/>
            <a:ext cx="2091968" cy="282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Not 4 legs</a:t>
            </a:r>
          </a:p>
        </p:txBody>
      </p:sp>
      <p:sp>
        <p:nvSpPr>
          <p:cNvPr id="16" name="Rectangle: Rounded Corners 15">
            <a:extLst>
              <a:ext uri="{FF2B5EF4-FFF2-40B4-BE49-F238E27FC236}">
                <a16:creationId xmlns:a16="http://schemas.microsoft.com/office/drawing/2014/main" id="{54764D2B-C3F5-43FB-B539-2A53B8052C83}"/>
              </a:ext>
            </a:extLst>
          </p:cNvPr>
          <p:cNvSpPr/>
          <p:nvPr/>
        </p:nvSpPr>
        <p:spPr>
          <a:xfrm>
            <a:off x="6258066" y="3974300"/>
            <a:ext cx="2422044"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76A69476-C9A0-4147-8927-71A6082789B2}"/>
              </a:ext>
            </a:extLst>
          </p:cNvPr>
          <p:cNvSpPr/>
          <p:nvPr/>
        </p:nvSpPr>
        <p:spPr>
          <a:xfrm>
            <a:off x="8827306" y="3974300"/>
            <a:ext cx="2422044"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BFC12522-E0D3-427C-86D8-2105C629CD01}"/>
              </a:ext>
            </a:extLst>
          </p:cNvPr>
          <p:cNvSpPr/>
          <p:nvPr/>
        </p:nvSpPr>
        <p:spPr>
          <a:xfrm>
            <a:off x="499576" y="3974300"/>
            <a:ext cx="2422044"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87A4BE07-09F6-451E-8CC4-E80DDD4D41B5}"/>
              </a:ext>
            </a:extLst>
          </p:cNvPr>
          <p:cNvSpPr/>
          <p:nvPr/>
        </p:nvSpPr>
        <p:spPr>
          <a:xfrm>
            <a:off x="3068816" y="3976086"/>
            <a:ext cx="2422044"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76DEE0E0-92F4-40F3-BD5D-AA5F97F9E824}"/>
              </a:ext>
            </a:extLst>
          </p:cNvPr>
          <p:cNvSpPr/>
          <p:nvPr/>
        </p:nvSpPr>
        <p:spPr>
          <a:xfrm>
            <a:off x="689152" y="4038536"/>
            <a:ext cx="2091968"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Mammals</a:t>
            </a:r>
            <a:endParaRPr lang="en-GB" dirty="0">
              <a:solidFill>
                <a:schemeClr val="tx1"/>
              </a:solidFill>
              <a:latin typeface="XCCW Joined 1a" panose="03050602040000000000" pitchFamily="66" charset="0"/>
            </a:endParaRPr>
          </a:p>
        </p:txBody>
      </p:sp>
      <p:sp>
        <p:nvSpPr>
          <p:cNvPr id="21" name="Rectangle: Rounded Corners 20">
            <a:extLst>
              <a:ext uri="{FF2B5EF4-FFF2-40B4-BE49-F238E27FC236}">
                <a16:creationId xmlns:a16="http://schemas.microsoft.com/office/drawing/2014/main" id="{E8A2489A-8358-4320-A7BC-09850854770A}"/>
              </a:ext>
            </a:extLst>
          </p:cNvPr>
          <p:cNvSpPr/>
          <p:nvPr/>
        </p:nvSpPr>
        <p:spPr>
          <a:xfrm>
            <a:off x="3233854" y="4040322"/>
            <a:ext cx="2091968"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Not Mammals</a:t>
            </a:r>
            <a:endParaRPr lang="en-GB" dirty="0">
              <a:solidFill>
                <a:schemeClr val="tx1"/>
              </a:solidFill>
              <a:latin typeface="XCCW Joined 1a" panose="03050602040000000000" pitchFamily="66" charset="0"/>
            </a:endParaRPr>
          </a:p>
        </p:txBody>
      </p:sp>
      <p:sp>
        <p:nvSpPr>
          <p:cNvPr id="22" name="Rectangle: Rounded Corners 21">
            <a:extLst>
              <a:ext uri="{FF2B5EF4-FFF2-40B4-BE49-F238E27FC236}">
                <a16:creationId xmlns:a16="http://schemas.microsoft.com/office/drawing/2014/main" id="{5624B2EA-9159-4493-9603-CED2285A646D}"/>
              </a:ext>
            </a:extLst>
          </p:cNvPr>
          <p:cNvSpPr/>
          <p:nvPr/>
        </p:nvSpPr>
        <p:spPr>
          <a:xfrm>
            <a:off x="6452097" y="4040322"/>
            <a:ext cx="2091968"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More than 4 legs</a:t>
            </a:r>
            <a:endParaRPr lang="en-GB" dirty="0">
              <a:solidFill>
                <a:schemeClr val="tx1"/>
              </a:solidFill>
              <a:latin typeface="XCCW Joined 1a" panose="03050602040000000000" pitchFamily="66" charset="0"/>
            </a:endParaRPr>
          </a:p>
        </p:txBody>
      </p:sp>
      <p:sp>
        <p:nvSpPr>
          <p:cNvPr id="23" name="Rectangle: Rounded Corners 22">
            <a:extLst>
              <a:ext uri="{FF2B5EF4-FFF2-40B4-BE49-F238E27FC236}">
                <a16:creationId xmlns:a16="http://schemas.microsoft.com/office/drawing/2014/main" id="{3B2842AE-4302-4751-9E94-8ADA70689BF5}"/>
              </a:ext>
            </a:extLst>
          </p:cNvPr>
          <p:cNvSpPr/>
          <p:nvPr/>
        </p:nvSpPr>
        <p:spPr>
          <a:xfrm>
            <a:off x="9011234" y="4040322"/>
            <a:ext cx="2091968"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Less than 4 legs</a:t>
            </a:r>
            <a:endParaRPr lang="en-GB" dirty="0">
              <a:solidFill>
                <a:schemeClr val="tx1"/>
              </a:solidFill>
              <a:latin typeface="XCCW Joined 1a" panose="03050602040000000000" pitchFamily="66" charset="0"/>
            </a:endParaRPr>
          </a:p>
        </p:txBody>
      </p:sp>
      <p:cxnSp>
        <p:nvCxnSpPr>
          <p:cNvPr id="24" name="Straight Arrow Connector 23">
            <a:extLst>
              <a:ext uri="{FF2B5EF4-FFF2-40B4-BE49-F238E27FC236}">
                <a16:creationId xmlns:a16="http://schemas.microsoft.com/office/drawing/2014/main" id="{75FC4A26-FB66-4F44-9286-2F20FB56C18E}"/>
              </a:ext>
            </a:extLst>
          </p:cNvPr>
          <p:cNvCxnSpPr>
            <a:stCxn id="4" idx="2"/>
            <a:endCxn id="18" idx="0"/>
          </p:cNvCxnSpPr>
          <p:nvPr/>
        </p:nvCxnSpPr>
        <p:spPr>
          <a:xfrm flipH="1">
            <a:off x="1710598" y="3697753"/>
            <a:ext cx="1284620" cy="2765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614CA9-30FC-4ED8-9A7E-0686CBC4A301}"/>
              </a:ext>
            </a:extLst>
          </p:cNvPr>
          <p:cNvCxnSpPr>
            <a:cxnSpLocks/>
            <a:stCxn id="4" idx="2"/>
            <a:endCxn id="19" idx="0"/>
          </p:cNvCxnSpPr>
          <p:nvPr/>
        </p:nvCxnSpPr>
        <p:spPr>
          <a:xfrm>
            <a:off x="2995218" y="3697753"/>
            <a:ext cx="1284620" cy="2783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22F5616-C690-4389-BF15-074E93E1A2FD}"/>
              </a:ext>
            </a:extLst>
          </p:cNvPr>
          <p:cNvCxnSpPr/>
          <p:nvPr/>
        </p:nvCxnSpPr>
        <p:spPr>
          <a:xfrm flipH="1">
            <a:off x="7463513" y="3697753"/>
            <a:ext cx="1284620" cy="2765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A4FFD84-4B2A-4985-91E8-7DBC5A8EC87D}"/>
              </a:ext>
            </a:extLst>
          </p:cNvPr>
          <p:cNvCxnSpPr>
            <a:cxnSpLocks/>
            <a:endCxn id="17" idx="0"/>
          </p:cNvCxnSpPr>
          <p:nvPr/>
        </p:nvCxnSpPr>
        <p:spPr>
          <a:xfrm>
            <a:off x="8748133" y="3697753"/>
            <a:ext cx="1290195" cy="2765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0149DF24-B063-42D9-B2CF-4540C7B28530}"/>
              </a:ext>
            </a:extLst>
          </p:cNvPr>
          <p:cNvSpPr/>
          <p:nvPr/>
        </p:nvSpPr>
        <p:spPr>
          <a:xfrm>
            <a:off x="6258066"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584C15BF-5FB7-40B6-A370-F3D2F99609DA}"/>
              </a:ext>
            </a:extLst>
          </p:cNvPr>
          <p:cNvSpPr/>
          <p:nvPr/>
        </p:nvSpPr>
        <p:spPr>
          <a:xfrm>
            <a:off x="8925432"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8B63D05E-7F9A-4B07-BCA9-3025548219BF}"/>
              </a:ext>
            </a:extLst>
          </p:cNvPr>
          <p:cNvSpPr/>
          <p:nvPr/>
        </p:nvSpPr>
        <p:spPr>
          <a:xfrm>
            <a:off x="7551608"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8374FD69-8A95-46F0-A468-AE6081C030A8}"/>
              </a:ext>
            </a:extLst>
          </p:cNvPr>
          <p:cNvSpPr/>
          <p:nvPr/>
        </p:nvSpPr>
        <p:spPr>
          <a:xfrm>
            <a:off x="10218974"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7501DC89-3362-4949-AD22-B73F20FA2938}"/>
              </a:ext>
            </a:extLst>
          </p:cNvPr>
          <p:cNvSpPr/>
          <p:nvPr/>
        </p:nvSpPr>
        <p:spPr>
          <a:xfrm>
            <a:off x="6410837" y="5540266"/>
            <a:ext cx="778354"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Land</a:t>
            </a:r>
            <a:endParaRPr lang="en-GB" dirty="0">
              <a:solidFill>
                <a:schemeClr val="tx1"/>
              </a:solidFill>
              <a:latin typeface="XCCW Joined 1a" panose="03050602040000000000" pitchFamily="66" charset="0"/>
            </a:endParaRPr>
          </a:p>
        </p:txBody>
      </p:sp>
      <p:sp>
        <p:nvSpPr>
          <p:cNvPr id="41" name="Rectangle: Rounded Corners 40">
            <a:extLst>
              <a:ext uri="{FF2B5EF4-FFF2-40B4-BE49-F238E27FC236}">
                <a16:creationId xmlns:a16="http://schemas.microsoft.com/office/drawing/2014/main" id="{E7D7F9BD-7ECE-4619-B82B-44271E2578A2}"/>
              </a:ext>
            </a:extLst>
          </p:cNvPr>
          <p:cNvSpPr/>
          <p:nvPr/>
        </p:nvSpPr>
        <p:spPr>
          <a:xfrm>
            <a:off x="7704379" y="5540266"/>
            <a:ext cx="778354"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Sea</a:t>
            </a:r>
            <a:endParaRPr lang="en-GB" dirty="0">
              <a:solidFill>
                <a:schemeClr val="tx1"/>
              </a:solidFill>
              <a:latin typeface="XCCW Joined 1a" panose="03050602040000000000" pitchFamily="66" charset="0"/>
            </a:endParaRPr>
          </a:p>
        </p:txBody>
      </p:sp>
      <p:sp>
        <p:nvSpPr>
          <p:cNvPr id="42" name="Rectangle: Rounded Corners 41">
            <a:extLst>
              <a:ext uri="{FF2B5EF4-FFF2-40B4-BE49-F238E27FC236}">
                <a16:creationId xmlns:a16="http://schemas.microsoft.com/office/drawing/2014/main" id="{17630152-E06F-4D2E-ACC0-0A11B0D0549D}"/>
              </a:ext>
            </a:extLst>
          </p:cNvPr>
          <p:cNvSpPr/>
          <p:nvPr/>
        </p:nvSpPr>
        <p:spPr>
          <a:xfrm>
            <a:off x="9078203" y="5540266"/>
            <a:ext cx="778354" cy="275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Birds </a:t>
            </a:r>
            <a:endParaRPr lang="en-GB" dirty="0">
              <a:solidFill>
                <a:schemeClr val="tx1"/>
              </a:solidFill>
              <a:latin typeface="XCCW Joined 1a" panose="03050602040000000000" pitchFamily="66" charset="0"/>
            </a:endParaRPr>
          </a:p>
        </p:txBody>
      </p:sp>
      <p:sp>
        <p:nvSpPr>
          <p:cNvPr id="43" name="Rectangle: Rounded Corners 42">
            <a:extLst>
              <a:ext uri="{FF2B5EF4-FFF2-40B4-BE49-F238E27FC236}">
                <a16:creationId xmlns:a16="http://schemas.microsoft.com/office/drawing/2014/main" id="{A1B017D5-C335-43FB-B727-ECDF0F7D869D}"/>
              </a:ext>
            </a:extLst>
          </p:cNvPr>
          <p:cNvSpPr/>
          <p:nvPr/>
        </p:nvSpPr>
        <p:spPr>
          <a:xfrm>
            <a:off x="10371745" y="5540266"/>
            <a:ext cx="778354" cy="454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Not birds</a:t>
            </a:r>
            <a:endParaRPr lang="en-GB" dirty="0">
              <a:solidFill>
                <a:schemeClr val="tx1"/>
              </a:solidFill>
              <a:latin typeface="XCCW Joined 1a" panose="03050602040000000000" pitchFamily="66" charset="0"/>
            </a:endParaRPr>
          </a:p>
        </p:txBody>
      </p:sp>
      <p:sp>
        <p:nvSpPr>
          <p:cNvPr id="44" name="Rectangle: Rounded Corners 43">
            <a:extLst>
              <a:ext uri="{FF2B5EF4-FFF2-40B4-BE49-F238E27FC236}">
                <a16:creationId xmlns:a16="http://schemas.microsoft.com/office/drawing/2014/main" id="{6AD5734B-E581-454F-ABAA-4C9D7D4595AB}"/>
              </a:ext>
            </a:extLst>
          </p:cNvPr>
          <p:cNvSpPr/>
          <p:nvPr/>
        </p:nvSpPr>
        <p:spPr>
          <a:xfrm>
            <a:off x="499575"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3F051CF4-6A93-4714-9ACB-1683CF7EA67F}"/>
              </a:ext>
            </a:extLst>
          </p:cNvPr>
          <p:cNvSpPr/>
          <p:nvPr/>
        </p:nvSpPr>
        <p:spPr>
          <a:xfrm>
            <a:off x="3166941"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2B9A5DE0-17F1-4DBF-BEF5-7A0127430072}"/>
              </a:ext>
            </a:extLst>
          </p:cNvPr>
          <p:cNvSpPr/>
          <p:nvPr/>
        </p:nvSpPr>
        <p:spPr>
          <a:xfrm>
            <a:off x="1793117"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BBB17426-CD76-431C-91E3-784BA77D7CC0}"/>
              </a:ext>
            </a:extLst>
          </p:cNvPr>
          <p:cNvSpPr/>
          <p:nvPr/>
        </p:nvSpPr>
        <p:spPr>
          <a:xfrm>
            <a:off x="4460483" y="5466502"/>
            <a:ext cx="1083897" cy="11820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Arrow Connector 47">
            <a:extLst>
              <a:ext uri="{FF2B5EF4-FFF2-40B4-BE49-F238E27FC236}">
                <a16:creationId xmlns:a16="http://schemas.microsoft.com/office/drawing/2014/main" id="{54A3BEEB-3A21-40E6-BB2D-5680FD7D2808}"/>
              </a:ext>
            </a:extLst>
          </p:cNvPr>
          <p:cNvCxnSpPr>
            <a:cxnSpLocks/>
            <a:stCxn id="18" idx="2"/>
            <a:endCxn id="44" idx="0"/>
          </p:cNvCxnSpPr>
          <p:nvPr/>
        </p:nvCxnSpPr>
        <p:spPr>
          <a:xfrm flipH="1">
            <a:off x="1041524" y="5156329"/>
            <a:ext cx="669074"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2182DDE-BA77-4800-A136-C362F6AFDDE9}"/>
              </a:ext>
            </a:extLst>
          </p:cNvPr>
          <p:cNvCxnSpPr>
            <a:cxnSpLocks/>
            <a:stCxn id="18" idx="2"/>
            <a:endCxn id="46" idx="0"/>
          </p:cNvCxnSpPr>
          <p:nvPr/>
        </p:nvCxnSpPr>
        <p:spPr>
          <a:xfrm>
            <a:off x="1710598" y="5156329"/>
            <a:ext cx="624468"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8D2BCCA-9EDE-4230-9739-94CCE8C7F900}"/>
              </a:ext>
            </a:extLst>
          </p:cNvPr>
          <p:cNvCxnSpPr>
            <a:cxnSpLocks/>
          </p:cNvCxnSpPr>
          <p:nvPr/>
        </p:nvCxnSpPr>
        <p:spPr>
          <a:xfrm flipH="1">
            <a:off x="3674326" y="5156329"/>
            <a:ext cx="669074"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94BE00F-B9D1-45D9-9ACE-E55FD93E3C07}"/>
              </a:ext>
            </a:extLst>
          </p:cNvPr>
          <p:cNvCxnSpPr>
            <a:cxnSpLocks/>
            <a:endCxn id="47" idx="0"/>
          </p:cNvCxnSpPr>
          <p:nvPr/>
        </p:nvCxnSpPr>
        <p:spPr>
          <a:xfrm>
            <a:off x="4343400" y="5156329"/>
            <a:ext cx="659032"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F0E3747-25FF-4012-9081-D6D5E8D5DD47}"/>
              </a:ext>
            </a:extLst>
          </p:cNvPr>
          <p:cNvCxnSpPr>
            <a:cxnSpLocks/>
          </p:cNvCxnSpPr>
          <p:nvPr/>
        </p:nvCxnSpPr>
        <p:spPr>
          <a:xfrm flipH="1">
            <a:off x="6794439" y="5156329"/>
            <a:ext cx="669074"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3DBB5AC-0DA6-4B76-BCA8-D4FE6CEFCF68}"/>
              </a:ext>
            </a:extLst>
          </p:cNvPr>
          <p:cNvCxnSpPr>
            <a:cxnSpLocks/>
          </p:cNvCxnSpPr>
          <p:nvPr/>
        </p:nvCxnSpPr>
        <p:spPr>
          <a:xfrm>
            <a:off x="7463513" y="5156329"/>
            <a:ext cx="659032"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FFB8BD0-DA51-44FD-9FA6-34DC9028AF12}"/>
              </a:ext>
            </a:extLst>
          </p:cNvPr>
          <p:cNvCxnSpPr>
            <a:cxnSpLocks/>
          </p:cNvCxnSpPr>
          <p:nvPr/>
        </p:nvCxnSpPr>
        <p:spPr>
          <a:xfrm flipH="1">
            <a:off x="9447316" y="5156329"/>
            <a:ext cx="669074"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D690ECB-56C4-43B3-8872-C82426238238}"/>
              </a:ext>
            </a:extLst>
          </p:cNvPr>
          <p:cNvCxnSpPr>
            <a:cxnSpLocks/>
            <a:endCxn id="39" idx="0"/>
          </p:cNvCxnSpPr>
          <p:nvPr/>
        </p:nvCxnSpPr>
        <p:spPr>
          <a:xfrm>
            <a:off x="10116390" y="5156329"/>
            <a:ext cx="644533" cy="3101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1A8CEA3A-F3D5-4839-A3C9-DFE381C9DB02}"/>
              </a:ext>
            </a:extLst>
          </p:cNvPr>
          <p:cNvPicPr>
            <a:picLocks noChangeAspect="1"/>
          </p:cNvPicPr>
          <p:nvPr/>
        </p:nvPicPr>
        <p:blipFill rotWithShape="1">
          <a:blip r:embed="rId2"/>
          <a:srcRect l="27925" t="-1016" r="18963"/>
          <a:stretch/>
        </p:blipFill>
        <p:spPr>
          <a:xfrm>
            <a:off x="667769" y="2854721"/>
            <a:ext cx="686915" cy="703313"/>
          </a:xfrm>
          <a:prstGeom prst="rect">
            <a:avLst/>
          </a:prstGeom>
        </p:spPr>
      </p:pic>
      <p:pic>
        <p:nvPicPr>
          <p:cNvPr id="50" name="Picture 49">
            <a:extLst>
              <a:ext uri="{FF2B5EF4-FFF2-40B4-BE49-F238E27FC236}">
                <a16:creationId xmlns:a16="http://schemas.microsoft.com/office/drawing/2014/main" id="{4C516464-9342-40B4-8D8D-AE5FD56F0350}"/>
              </a:ext>
            </a:extLst>
          </p:cNvPr>
          <p:cNvPicPr>
            <a:picLocks noChangeAspect="1"/>
          </p:cNvPicPr>
          <p:nvPr/>
        </p:nvPicPr>
        <p:blipFill>
          <a:blip r:embed="rId3"/>
          <a:stretch>
            <a:fillRect/>
          </a:stretch>
        </p:blipFill>
        <p:spPr>
          <a:xfrm>
            <a:off x="6410837" y="2854547"/>
            <a:ext cx="1086670" cy="611252"/>
          </a:xfrm>
          <a:prstGeom prst="rect">
            <a:avLst/>
          </a:prstGeom>
        </p:spPr>
      </p:pic>
      <p:sp>
        <p:nvSpPr>
          <p:cNvPr id="53" name="Rectangle: Rounded Corners 52">
            <a:extLst>
              <a:ext uri="{FF2B5EF4-FFF2-40B4-BE49-F238E27FC236}">
                <a16:creationId xmlns:a16="http://schemas.microsoft.com/office/drawing/2014/main" id="{8A198D53-CD9A-4C33-9E41-A27A28E91A69}"/>
              </a:ext>
            </a:extLst>
          </p:cNvPr>
          <p:cNvSpPr/>
          <p:nvPr/>
        </p:nvSpPr>
        <p:spPr>
          <a:xfrm>
            <a:off x="45533" y="4404408"/>
            <a:ext cx="2091968" cy="2825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Elephant</a:t>
            </a:r>
          </a:p>
        </p:txBody>
      </p:sp>
      <p:sp>
        <p:nvSpPr>
          <p:cNvPr id="61" name="Rectangle: Rounded Corners 60">
            <a:extLst>
              <a:ext uri="{FF2B5EF4-FFF2-40B4-BE49-F238E27FC236}">
                <a16:creationId xmlns:a16="http://schemas.microsoft.com/office/drawing/2014/main" id="{AF00E858-ED1C-44AC-8FFA-66A061CBB737}"/>
              </a:ext>
            </a:extLst>
          </p:cNvPr>
          <p:cNvSpPr/>
          <p:nvPr/>
        </p:nvSpPr>
        <p:spPr>
          <a:xfrm>
            <a:off x="8346688" y="4449738"/>
            <a:ext cx="2091968" cy="2825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Dolphin</a:t>
            </a:r>
          </a:p>
        </p:txBody>
      </p:sp>
      <p:sp>
        <p:nvSpPr>
          <p:cNvPr id="62" name="Rectangle: Rounded Corners 61">
            <a:extLst>
              <a:ext uri="{FF2B5EF4-FFF2-40B4-BE49-F238E27FC236}">
                <a16:creationId xmlns:a16="http://schemas.microsoft.com/office/drawing/2014/main" id="{710287FE-129F-4A78-9E31-D4CD4D0759EC}"/>
              </a:ext>
            </a:extLst>
          </p:cNvPr>
          <p:cNvSpPr/>
          <p:nvPr/>
        </p:nvSpPr>
        <p:spPr>
          <a:xfrm>
            <a:off x="9714938" y="6033862"/>
            <a:ext cx="2091968" cy="2825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XCCW Joined 1a" panose="03050602040000000000" pitchFamily="66" charset="0"/>
              </a:rPr>
              <a:t>Dolphin</a:t>
            </a:r>
          </a:p>
        </p:txBody>
      </p:sp>
    </p:spTree>
    <p:extLst>
      <p:ext uri="{BB962C8B-B14F-4D97-AF65-F5344CB8AC3E}">
        <p14:creationId xmlns:p14="http://schemas.microsoft.com/office/powerpoint/2010/main" val="3155294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TotalTime>
  <Words>554</Words>
  <Application>Microsoft Office PowerPoint</Application>
  <PresentationFormat>Widescreen</PresentationFormat>
  <Paragraphs>52</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LI: to be able to describe how living things are classified into different groups</vt:lpstr>
      <vt:lpstr>How many different species of living things do you think there are on Earth?  Choose your answer and then your teacher will click which one you choose. </vt:lpstr>
      <vt:lpstr>Animals can be sorted into different groups, using common features they all share.   Each of these animals represent a category they are grouped together in. Can you guess what each of the categories are? Write them down on your whiteboard and then give your answer to your teacher to see if you are correct.   </vt:lpstr>
      <vt:lpstr>All living things have similar and different features. Taxonomists use these similarities and differences to sort them into groups. Write the following sentence in your book and then make a list underneath stating what questions you can ask yourself about these animals:  To compare animals, we can ask the following questions:  How many legs does it have? Does it have fur?  Once you have had a go at this, we will share our questions with the class. </vt:lpstr>
      <vt:lpstr>Now you have asked some questions about these animals, based on their features, we are now going to have a go at grouping them together.   </vt:lpstr>
      <vt:lpstr>Your Task   Drusillas Park is re-designing their zoo and need your help with where to place the animals. They want the animals that share similar features near each other in the zoo. Your job is to use a list of animal provided and create your own classification chart to help them do this.   You will receive a list of the animals and you will need to draw the classification chart in your book as neatly as you can.  For Challenge Activity, see your teacher!</vt:lpstr>
      <vt:lpstr>You will need to decide where the animal goes and write it in the correct box. For the first box, cut the picture of the animal out and stick it in. Every time you go down the chart, you will need to write the animals name again, depending on what category you have put it 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 the long date in your Morning Books.</dc:title>
  <dc:creator>Simon Thomas</dc:creator>
  <cp:lastModifiedBy>Simon Thomas</cp:lastModifiedBy>
  <cp:revision>27</cp:revision>
  <dcterms:created xsi:type="dcterms:W3CDTF">2020-12-21T21:09:43Z</dcterms:created>
  <dcterms:modified xsi:type="dcterms:W3CDTF">2020-12-23T21:00:06Z</dcterms:modified>
</cp:coreProperties>
</file>