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20"/>
  </p:notesMasterIdLst>
  <p:handoutMasterIdLst>
    <p:handoutMasterId r:id="rId21"/>
  </p:handoutMasterIdLst>
  <p:sldIdLst>
    <p:sldId id="355" r:id="rId2"/>
    <p:sldId id="401" r:id="rId3"/>
    <p:sldId id="408" r:id="rId4"/>
    <p:sldId id="402" r:id="rId5"/>
    <p:sldId id="403" r:id="rId6"/>
    <p:sldId id="388" r:id="rId7"/>
    <p:sldId id="404" r:id="rId8"/>
    <p:sldId id="405" r:id="rId9"/>
    <p:sldId id="406" r:id="rId10"/>
    <p:sldId id="397" r:id="rId11"/>
    <p:sldId id="393" r:id="rId12"/>
    <p:sldId id="395" r:id="rId13"/>
    <p:sldId id="398" r:id="rId14"/>
    <p:sldId id="399" r:id="rId15"/>
    <p:sldId id="400" r:id="rId16"/>
    <p:sldId id="332" r:id="rId17"/>
    <p:sldId id="407" r:id="rId18"/>
    <p:sldId id="334" r:id="rId19"/>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2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1A14F"/>
    <a:srgbClr val="FFFFFF"/>
    <a:srgbClr val="FFF2CC"/>
    <a:srgbClr val="E9C773"/>
    <a:srgbClr val="7F6114"/>
    <a:srgbClr val="8CB8CB"/>
    <a:srgbClr val="816214"/>
    <a:srgbClr val="C8E2E8"/>
    <a:srgbClr val="000000"/>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65" autoAdjust="0"/>
    <p:restoredTop sz="96349" autoAdjust="0"/>
  </p:normalViewPr>
  <p:slideViewPr>
    <p:cSldViewPr snapToGrid="0">
      <p:cViewPr varScale="1">
        <p:scale>
          <a:sx n="111" d="100"/>
          <a:sy n="111" d="100"/>
        </p:scale>
        <p:origin x="1836" y="138"/>
      </p:cViewPr>
      <p:guideLst>
        <p:guide pos="2880"/>
        <p:guide orient="horz" pos="2259"/>
      </p:guideLst>
    </p:cSldViewPr>
  </p:slideViewPr>
  <p:notesTextViewPr>
    <p:cViewPr>
      <p:scale>
        <a:sx n="3" d="2"/>
        <a:sy n="3" d="2"/>
      </p:scale>
      <p:origin x="0" y="0"/>
    </p:cViewPr>
  </p:notesTextViewPr>
  <p:notesViewPr>
    <p:cSldViewPr snapToGrid="0">
      <p:cViewPr>
        <p:scale>
          <a:sx n="125" d="100"/>
          <a:sy n="125" d="100"/>
        </p:scale>
        <p:origin x="2076" y="-12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11/22/2021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11/22/2021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6</a:t>
            </a:fld>
            <a:endParaRPr lang="en-US"/>
          </a:p>
        </p:txBody>
      </p:sp>
    </p:spTree>
    <p:extLst>
      <p:ext uri="{BB962C8B-B14F-4D97-AF65-F5344CB8AC3E}">
        <p14:creationId xmlns:p14="http://schemas.microsoft.com/office/powerpoint/2010/main" val="2438025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16</a:t>
            </a:fld>
            <a:endParaRPr lang="en-US"/>
          </a:p>
        </p:txBody>
      </p:sp>
    </p:spTree>
    <p:extLst>
      <p:ext uri="{BB962C8B-B14F-4D97-AF65-F5344CB8AC3E}">
        <p14:creationId xmlns:p14="http://schemas.microsoft.com/office/powerpoint/2010/main" val="4082594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17</a:t>
            </a:fld>
            <a:endParaRPr lang="en-US"/>
          </a:p>
        </p:txBody>
      </p:sp>
    </p:spTree>
    <p:extLst>
      <p:ext uri="{BB962C8B-B14F-4D97-AF65-F5344CB8AC3E}">
        <p14:creationId xmlns:p14="http://schemas.microsoft.com/office/powerpoint/2010/main" val="3638483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18</a:t>
            </a:fld>
            <a:endParaRPr lang="en-US"/>
          </a:p>
        </p:txBody>
      </p:sp>
    </p:spTree>
    <p:extLst>
      <p:ext uri="{BB962C8B-B14F-4D97-AF65-F5344CB8AC3E}">
        <p14:creationId xmlns:p14="http://schemas.microsoft.com/office/powerpoint/2010/main" val="11308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7</a:t>
            </a:fld>
            <a:endParaRPr lang="en-US"/>
          </a:p>
        </p:txBody>
      </p:sp>
    </p:spTree>
    <p:extLst>
      <p:ext uri="{BB962C8B-B14F-4D97-AF65-F5344CB8AC3E}">
        <p14:creationId xmlns:p14="http://schemas.microsoft.com/office/powerpoint/2010/main" val="243802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8</a:t>
            </a:fld>
            <a:endParaRPr lang="en-US"/>
          </a:p>
        </p:txBody>
      </p:sp>
    </p:spTree>
    <p:extLst>
      <p:ext uri="{BB962C8B-B14F-4D97-AF65-F5344CB8AC3E}">
        <p14:creationId xmlns:p14="http://schemas.microsoft.com/office/powerpoint/2010/main" val="243802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10</a:t>
            </a:fld>
            <a:endParaRPr lang="en-US"/>
          </a:p>
        </p:txBody>
      </p:sp>
    </p:spTree>
    <p:extLst>
      <p:ext uri="{BB962C8B-B14F-4D97-AF65-F5344CB8AC3E}">
        <p14:creationId xmlns:p14="http://schemas.microsoft.com/office/powerpoint/2010/main" val="307765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11</a:t>
            </a:fld>
            <a:endParaRPr lang="en-US"/>
          </a:p>
        </p:txBody>
      </p:sp>
    </p:spTree>
    <p:extLst>
      <p:ext uri="{BB962C8B-B14F-4D97-AF65-F5344CB8AC3E}">
        <p14:creationId xmlns:p14="http://schemas.microsoft.com/office/powerpoint/2010/main" val="3289702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12</a:t>
            </a:fld>
            <a:endParaRPr lang="en-US"/>
          </a:p>
        </p:txBody>
      </p:sp>
    </p:spTree>
    <p:extLst>
      <p:ext uri="{BB962C8B-B14F-4D97-AF65-F5344CB8AC3E}">
        <p14:creationId xmlns:p14="http://schemas.microsoft.com/office/powerpoint/2010/main" val="644605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13</a:t>
            </a:fld>
            <a:endParaRPr lang="en-US"/>
          </a:p>
        </p:txBody>
      </p:sp>
    </p:spTree>
    <p:extLst>
      <p:ext uri="{BB962C8B-B14F-4D97-AF65-F5344CB8AC3E}">
        <p14:creationId xmlns:p14="http://schemas.microsoft.com/office/powerpoint/2010/main" val="64460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14</a:t>
            </a:fld>
            <a:endParaRPr lang="en-US"/>
          </a:p>
        </p:txBody>
      </p:sp>
    </p:spTree>
    <p:extLst>
      <p:ext uri="{BB962C8B-B14F-4D97-AF65-F5344CB8AC3E}">
        <p14:creationId xmlns:p14="http://schemas.microsoft.com/office/powerpoint/2010/main" val="64460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t>15</a:t>
            </a:fld>
            <a:endParaRPr lang="en-US"/>
          </a:p>
        </p:txBody>
      </p:sp>
    </p:spTree>
    <p:extLst>
      <p:ext uri="{BB962C8B-B14F-4D97-AF65-F5344CB8AC3E}">
        <p14:creationId xmlns:p14="http://schemas.microsoft.com/office/powerpoint/2010/main" val="64460597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endParaRPr lang="en-US" dirty="0">
              <a:solidFill>
                <a:srgbClr val="00628C"/>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10.png"/><Relationship Id="rId4" Type="http://schemas.openxmlformats.org/officeDocument/2006/relationships/image" Target="../media/image400.png"/></Relationships>
</file>

<file path=ppt/slides/_rels/slide1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sv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7.png"/><Relationship Id="rId2" Type="http://schemas.openxmlformats.org/officeDocument/2006/relationships/image" Target="../media/image120.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0B3C21-D30D-4A0F-BE5F-94522D420E75}"/>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aphicFrame>
        <p:nvGraphicFramePr>
          <p:cNvPr id="6" name="Table">
            <a:extLst>
              <a:ext uri="{FF2B5EF4-FFF2-40B4-BE49-F238E27FC236}">
                <a16:creationId xmlns:a16="http://schemas.microsoft.com/office/drawing/2014/main" id="{1A5CE339-B2AB-4B01-BE08-38098F8BBE6C}"/>
              </a:ext>
            </a:extLst>
          </p:cNvPr>
          <p:cNvGraphicFramePr/>
          <p:nvPr>
            <p:extLst>
              <p:ext uri="{D42A27DB-BD31-4B8C-83A1-F6EECF244321}">
                <p14:modId xmlns:p14="http://schemas.microsoft.com/office/powerpoint/2010/main" val="46029734"/>
              </p:ext>
            </p:extLst>
          </p:nvPr>
        </p:nvGraphicFramePr>
        <p:xfrm>
          <a:off x="-508000" y="0"/>
          <a:ext cx="10033665" cy="6858000"/>
        </p:xfrm>
        <a:graphic>
          <a:graphicData uri="http://schemas.openxmlformats.org/drawingml/2006/table">
            <a:tbl>
              <a:tblPr/>
              <a:tblGrid>
                <a:gridCol w="668911">
                  <a:extLst>
                    <a:ext uri="{9D8B030D-6E8A-4147-A177-3AD203B41FA5}">
                      <a16:colId xmlns:a16="http://schemas.microsoft.com/office/drawing/2014/main" val="20000"/>
                    </a:ext>
                  </a:extLst>
                </a:gridCol>
                <a:gridCol w="668911">
                  <a:extLst>
                    <a:ext uri="{9D8B030D-6E8A-4147-A177-3AD203B41FA5}">
                      <a16:colId xmlns:a16="http://schemas.microsoft.com/office/drawing/2014/main" val="20001"/>
                    </a:ext>
                  </a:extLst>
                </a:gridCol>
                <a:gridCol w="668911">
                  <a:extLst>
                    <a:ext uri="{9D8B030D-6E8A-4147-A177-3AD203B41FA5}">
                      <a16:colId xmlns:a16="http://schemas.microsoft.com/office/drawing/2014/main" val="20002"/>
                    </a:ext>
                  </a:extLst>
                </a:gridCol>
                <a:gridCol w="668911">
                  <a:extLst>
                    <a:ext uri="{9D8B030D-6E8A-4147-A177-3AD203B41FA5}">
                      <a16:colId xmlns:a16="http://schemas.microsoft.com/office/drawing/2014/main" val="20003"/>
                    </a:ext>
                  </a:extLst>
                </a:gridCol>
                <a:gridCol w="668911">
                  <a:extLst>
                    <a:ext uri="{9D8B030D-6E8A-4147-A177-3AD203B41FA5}">
                      <a16:colId xmlns:a16="http://schemas.microsoft.com/office/drawing/2014/main" val="20004"/>
                    </a:ext>
                  </a:extLst>
                </a:gridCol>
                <a:gridCol w="668911">
                  <a:extLst>
                    <a:ext uri="{9D8B030D-6E8A-4147-A177-3AD203B41FA5}">
                      <a16:colId xmlns:a16="http://schemas.microsoft.com/office/drawing/2014/main" val="20005"/>
                    </a:ext>
                  </a:extLst>
                </a:gridCol>
                <a:gridCol w="668911">
                  <a:extLst>
                    <a:ext uri="{9D8B030D-6E8A-4147-A177-3AD203B41FA5}">
                      <a16:colId xmlns:a16="http://schemas.microsoft.com/office/drawing/2014/main" val="20006"/>
                    </a:ext>
                  </a:extLst>
                </a:gridCol>
                <a:gridCol w="668911">
                  <a:extLst>
                    <a:ext uri="{9D8B030D-6E8A-4147-A177-3AD203B41FA5}">
                      <a16:colId xmlns:a16="http://schemas.microsoft.com/office/drawing/2014/main" val="20007"/>
                    </a:ext>
                  </a:extLst>
                </a:gridCol>
                <a:gridCol w="668911">
                  <a:extLst>
                    <a:ext uri="{9D8B030D-6E8A-4147-A177-3AD203B41FA5}">
                      <a16:colId xmlns:a16="http://schemas.microsoft.com/office/drawing/2014/main" val="20008"/>
                    </a:ext>
                  </a:extLst>
                </a:gridCol>
                <a:gridCol w="668911">
                  <a:extLst>
                    <a:ext uri="{9D8B030D-6E8A-4147-A177-3AD203B41FA5}">
                      <a16:colId xmlns:a16="http://schemas.microsoft.com/office/drawing/2014/main" val="20009"/>
                    </a:ext>
                  </a:extLst>
                </a:gridCol>
                <a:gridCol w="668911">
                  <a:extLst>
                    <a:ext uri="{9D8B030D-6E8A-4147-A177-3AD203B41FA5}">
                      <a16:colId xmlns:a16="http://schemas.microsoft.com/office/drawing/2014/main" val="20010"/>
                    </a:ext>
                  </a:extLst>
                </a:gridCol>
                <a:gridCol w="668911">
                  <a:extLst>
                    <a:ext uri="{9D8B030D-6E8A-4147-A177-3AD203B41FA5}">
                      <a16:colId xmlns:a16="http://schemas.microsoft.com/office/drawing/2014/main" val="20011"/>
                    </a:ext>
                  </a:extLst>
                </a:gridCol>
                <a:gridCol w="668911">
                  <a:extLst>
                    <a:ext uri="{9D8B030D-6E8A-4147-A177-3AD203B41FA5}">
                      <a16:colId xmlns:a16="http://schemas.microsoft.com/office/drawing/2014/main" val="20012"/>
                    </a:ext>
                  </a:extLst>
                </a:gridCol>
                <a:gridCol w="668911">
                  <a:extLst>
                    <a:ext uri="{9D8B030D-6E8A-4147-A177-3AD203B41FA5}">
                      <a16:colId xmlns:a16="http://schemas.microsoft.com/office/drawing/2014/main" val="20013"/>
                    </a:ext>
                  </a:extLst>
                </a:gridCol>
                <a:gridCol w="668911">
                  <a:extLst>
                    <a:ext uri="{9D8B030D-6E8A-4147-A177-3AD203B41FA5}">
                      <a16:colId xmlns:a16="http://schemas.microsoft.com/office/drawing/2014/main" val="20014"/>
                    </a:ext>
                  </a:extLst>
                </a:gridCol>
              </a:tblGrid>
              <a:tr h="762000">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0"/>
                  </a:ext>
                </a:extLst>
              </a:tr>
              <a:tr h="762000">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1"/>
                  </a:ext>
                </a:extLst>
              </a:tr>
              <a:tr h="762000">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2"/>
                  </a:ext>
                </a:extLst>
              </a:tr>
              <a:tr h="762000">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3"/>
                  </a:ext>
                </a:extLst>
              </a:tr>
              <a:tr h="762000">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4"/>
                  </a:ext>
                </a:extLst>
              </a:tr>
              <a:tr h="762000">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5"/>
                  </a:ext>
                </a:extLst>
              </a:tr>
              <a:tr h="762000">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6"/>
                  </a:ext>
                </a:extLst>
              </a:tr>
              <a:tr h="762000">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7"/>
                  </a:ext>
                </a:extLst>
              </a:tr>
              <a:tr h="762000">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tc>
                  <a:txBody>
                    <a:bodyPr/>
                    <a:lstStyle/>
                    <a:p>
                      <a:pPr defTabSz="914400">
                        <a:defRPr sz="3200">
                          <a:sym typeface="Helvetica Neue"/>
                        </a:defRPr>
                      </a:pPr>
                      <a:endParaRPr dirty="0"/>
                    </a:p>
                  </a:txBody>
                  <a:tcPr marL="50800" marR="50800" marT="50800" marB="50800" anchor="ctr" horzOverflow="overflow">
                    <a:lnL w="12700">
                      <a:solidFill>
                        <a:srgbClr val="B8B8B8"/>
                      </a:solidFill>
                      <a:miter lim="400000"/>
                    </a:lnL>
                    <a:lnR w="12700">
                      <a:solidFill>
                        <a:srgbClr val="B8B8B8"/>
                      </a:solidFill>
                      <a:miter lim="400000"/>
                    </a:lnR>
                    <a:lnT w="12700">
                      <a:solidFill>
                        <a:srgbClr val="B8B8B8"/>
                      </a:solidFill>
                      <a:miter lim="400000"/>
                    </a:lnT>
                    <a:lnB w="12700">
                      <a:solidFill>
                        <a:srgbClr val="B8B8B8"/>
                      </a:solidFill>
                      <a:miter lim="400000"/>
                    </a:lnB>
                  </a:tcPr>
                </a:tc>
                <a:extLst>
                  <a:ext uri="{0D108BD9-81ED-4DB2-BD59-A6C34878D82A}">
                    <a16:rowId xmlns:a16="http://schemas.microsoft.com/office/drawing/2014/main" val="10008"/>
                  </a:ext>
                </a:extLst>
              </a:tr>
            </a:tbl>
          </a:graphicData>
        </a:graphic>
      </p:graphicFrame>
      <p:sp>
        <p:nvSpPr>
          <p:cNvPr id="4" name="TextBox 3">
            <a:extLst>
              <a:ext uri="{FF2B5EF4-FFF2-40B4-BE49-F238E27FC236}">
                <a16:creationId xmlns:a16="http://schemas.microsoft.com/office/drawing/2014/main" id="{D9E0B491-5FE6-42E0-B756-55586EB644C8}"/>
              </a:ext>
            </a:extLst>
          </p:cNvPr>
          <p:cNvSpPr txBox="1"/>
          <p:nvPr/>
        </p:nvSpPr>
        <p:spPr bwMode="auto">
          <a:xfrm>
            <a:off x="1524000" y="-46684"/>
            <a:ext cx="46912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eaLnBrk="0" fontAlgn="base" hangingPunct="0">
              <a:spcAft>
                <a:spcPts val="1000"/>
              </a:spcAft>
              <a:buNone/>
            </a:pPr>
            <a:r>
              <a:rPr lang="en-GB" sz="5400" b="1" dirty="0">
                <a:solidFill>
                  <a:srgbClr val="000000"/>
                </a:solidFill>
                <a:latin typeface="Calibri Light" panose="020F0302020204030204" pitchFamily="34" charset="0"/>
                <a:cs typeface="Calibri Light" panose="020F0302020204030204" pitchFamily="34" charset="0"/>
              </a:rPr>
              <a:t> 2  3</a:t>
            </a:r>
            <a:r>
              <a:rPr lang="en-GB" sz="5400" b="1" kern="1200" dirty="0">
                <a:solidFill>
                  <a:srgbClr val="000000"/>
                </a:solidFill>
                <a:effectLst/>
                <a:latin typeface="Calibri Light" panose="020F0302020204030204" pitchFamily="34" charset="0"/>
                <a:cs typeface="Calibri Light" panose="020F0302020204030204" pitchFamily="34" charset="0"/>
              </a:rPr>
              <a:t>. 1 1 . 2 </a:t>
            </a:r>
            <a:r>
              <a:rPr lang="en-GB" sz="4400" b="1" kern="1200" dirty="0">
                <a:solidFill>
                  <a:srgbClr val="000000"/>
                </a:solidFill>
                <a:effectLst/>
                <a:latin typeface="Calibri Light" panose="020F0302020204030204" pitchFamily="34" charset="0"/>
                <a:cs typeface="Calibri Light" panose="020F0302020204030204" pitchFamily="34" charset="0"/>
              </a:rPr>
              <a:t> </a:t>
            </a:r>
            <a:r>
              <a:rPr lang="en-GB" sz="5400" b="1" kern="1200" dirty="0">
                <a:solidFill>
                  <a:srgbClr val="000000"/>
                </a:solidFill>
                <a:effectLst/>
                <a:latin typeface="Calibri Light" panose="020F0302020204030204" pitchFamily="34" charset="0"/>
                <a:cs typeface="Calibri Light" panose="020F0302020204030204" pitchFamily="34" charset="0"/>
              </a:rPr>
              <a:t>1 </a:t>
            </a:r>
            <a:endParaRPr lang="en-GB" sz="5400" dirty="0">
              <a:effectLst/>
              <a:latin typeface="Calibri Light" panose="020F0302020204030204" pitchFamily="34" charset="0"/>
              <a:ea typeface="Calibri" panose="020F0502020204030204" pitchFamily="34" charset="0"/>
              <a:cs typeface="Calibri Light" panose="020F0302020204030204" pitchFamily="34" charset="0"/>
            </a:endParaRPr>
          </a:p>
        </p:txBody>
      </p:sp>
      <p:cxnSp>
        <p:nvCxnSpPr>
          <p:cNvPr id="7" name="Straight Connector 6">
            <a:extLst>
              <a:ext uri="{FF2B5EF4-FFF2-40B4-BE49-F238E27FC236}">
                <a16:creationId xmlns:a16="http://schemas.microsoft.com/office/drawing/2014/main" id="{21C184F7-7B9F-42F1-B57F-02A7F1427AE9}"/>
              </a:ext>
            </a:extLst>
          </p:cNvPr>
          <p:cNvCxnSpPr/>
          <p:nvPr/>
        </p:nvCxnSpPr>
        <p:spPr bwMode="auto">
          <a:xfrm>
            <a:off x="1501140" y="0"/>
            <a:ext cx="0" cy="6858000"/>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2FE7BA2-FDAF-403E-9B17-A2591FAE66CF}"/>
              </a:ext>
            </a:extLst>
          </p:cNvPr>
          <p:cNvCxnSpPr>
            <a:cxnSpLocks/>
          </p:cNvCxnSpPr>
          <p:nvPr/>
        </p:nvCxnSpPr>
        <p:spPr bwMode="auto">
          <a:xfrm flipH="1">
            <a:off x="0" y="749300"/>
            <a:ext cx="9144000" cy="0"/>
          </a:xfrm>
          <a:prstGeom prst="line">
            <a:avLst/>
          </a:prstGeom>
          <a:ln w="19050"/>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E310E918-C787-4C8A-B636-E454ECDB4950}"/>
              </a:ext>
            </a:extLst>
          </p:cNvPr>
          <p:cNvSpPr txBox="1"/>
          <p:nvPr/>
        </p:nvSpPr>
        <p:spPr bwMode="auto">
          <a:xfrm>
            <a:off x="1524000" y="5718176"/>
            <a:ext cx="50355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eaLnBrk="0" fontAlgn="base" hangingPunct="0">
              <a:spcAft>
                <a:spcPts val="1000"/>
              </a:spcAft>
              <a:buNone/>
            </a:pPr>
            <a:r>
              <a:rPr lang="en-GB" sz="2800" b="1" u="sng" kern="1200" dirty="0">
                <a:solidFill>
                  <a:srgbClr val="000000"/>
                </a:solidFill>
                <a:effectLst/>
                <a:latin typeface="XCCW Joined 1a" pitchFamily="66" charset="0"/>
                <a:cs typeface="Calibri Light" panose="020F0302020204030204" pitchFamily="34" charset="0"/>
              </a:rPr>
              <a:t>In focus task</a:t>
            </a:r>
            <a:endParaRPr lang="en-GB" sz="2800" u="sng" dirty="0">
              <a:effectLst/>
              <a:latin typeface="XCCW Joined 1a" pitchFamily="66" charset="0"/>
              <a:ea typeface="Calibri" panose="020F05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6FE6F374-717D-4DAF-A2B3-AB6CCA10D69C}"/>
              </a:ext>
            </a:extLst>
          </p:cNvPr>
          <p:cNvSpPr txBox="1"/>
          <p:nvPr/>
        </p:nvSpPr>
        <p:spPr bwMode="auto">
          <a:xfrm>
            <a:off x="1691014" y="1003474"/>
            <a:ext cx="6551112" cy="2031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800" b="1" dirty="0">
                <a:latin typeface="Myriad Pro Semibold" charset="0"/>
                <a:ea typeface="Myriad Pro Semibold" charset="0"/>
                <a:cs typeface="Myriad Pro Semibold" charset="0"/>
              </a:rPr>
              <a:t>3&amp;4: Can I find fractions?</a:t>
            </a:r>
          </a:p>
          <a:p>
            <a:pPr>
              <a:buClr>
                <a:srgbClr val="82CBDD"/>
              </a:buClr>
              <a:buNone/>
            </a:pPr>
            <a:r>
              <a:rPr lang="en-GB" sz="1800" b="1" dirty="0">
                <a:latin typeface="Myriad Pro Semibold" charset="0"/>
                <a:ea typeface="Myriad Pro Semibold" charset="0"/>
                <a:cs typeface="Myriad Pro Semibold" charset="0"/>
              </a:rPr>
              <a:t>5: Can I equivalent fractions?</a:t>
            </a:r>
          </a:p>
          <a:p>
            <a:pPr>
              <a:buClr>
                <a:srgbClr val="82CBDD"/>
              </a:buClr>
              <a:buNone/>
            </a:pPr>
            <a:r>
              <a:rPr lang="en-GB" sz="1800" b="1" dirty="0">
                <a:latin typeface="Myriad Pro Semibold" charset="0"/>
                <a:ea typeface="Myriad Pro Semibold" charset="0"/>
                <a:cs typeface="Myriad Pro Semibold" charset="0"/>
              </a:rPr>
              <a:t>6: Can I simplify fractions?</a:t>
            </a:r>
          </a:p>
          <a:p>
            <a:pPr marL="342900" indent="-342900">
              <a:buClr>
                <a:srgbClr val="82CBDD"/>
              </a:buClr>
              <a:buFontTx/>
              <a:buChar char="-"/>
            </a:pPr>
            <a:r>
              <a:rPr lang="en-GB" sz="1800" dirty="0">
                <a:latin typeface="Myriad Pro Semibold" charset="0"/>
                <a:ea typeface="Myriad Pro Semibold" charset="0"/>
                <a:cs typeface="Myriad Pro Semibold" charset="0"/>
              </a:rPr>
              <a:t>I know what a fraction is.</a:t>
            </a:r>
          </a:p>
          <a:p>
            <a:pPr marL="342900" indent="-342900">
              <a:buClr>
                <a:srgbClr val="82CBDD"/>
              </a:buClr>
              <a:buFontTx/>
              <a:buChar char="-"/>
            </a:pPr>
            <a:r>
              <a:rPr lang="en-GB" sz="1800" dirty="0">
                <a:latin typeface="Myriad Pro Semibold" charset="0"/>
                <a:ea typeface="Myriad Pro Semibold" charset="0"/>
                <a:cs typeface="Myriad Pro Semibold" charset="0"/>
              </a:rPr>
              <a:t>I can identify fractions.</a:t>
            </a:r>
          </a:p>
          <a:p>
            <a:pPr marL="342900" indent="-342900">
              <a:buClr>
                <a:srgbClr val="82CBDD"/>
              </a:buClr>
              <a:buFontTx/>
              <a:buChar char="-"/>
            </a:pPr>
            <a:r>
              <a:rPr lang="en-GB" sz="1800" dirty="0">
                <a:latin typeface="Myriad Pro Semibold" charset="0"/>
                <a:ea typeface="Myriad Pro Semibold" charset="0"/>
                <a:cs typeface="Myriad Pro Semibold" charset="0"/>
              </a:rPr>
              <a:t>I know how to identify equivalent fractions.</a:t>
            </a:r>
          </a:p>
        </p:txBody>
      </p:sp>
    </p:spTree>
    <p:extLst>
      <p:ext uri="{BB962C8B-B14F-4D97-AF65-F5344CB8AC3E}">
        <p14:creationId xmlns:p14="http://schemas.microsoft.com/office/powerpoint/2010/main" val="2083754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592" y="12181"/>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2541080"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p:pic>
        <p:nvPicPr>
          <p:cNvPr id="8" name="Picture 7"/>
          <p:cNvPicPr>
            <a:picLocks noChangeAspect="1"/>
          </p:cNvPicPr>
          <p:nvPr/>
        </p:nvPicPr>
        <p:blipFill>
          <a:blip r:embed="rId3"/>
          <a:stretch>
            <a:fillRect/>
          </a:stretch>
        </p:blipFill>
        <p:spPr>
          <a:xfrm>
            <a:off x="1120857" y="1023668"/>
            <a:ext cx="7041637" cy="5577321"/>
          </a:xfrm>
          <a:prstGeom prst="rect">
            <a:avLst/>
          </a:prstGeom>
        </p:spPr>
      </p:pic>
      <p:sp>
        <p:nvSpPr>
          <p:cNvPr id="9" name="Rectangle 8"/>
          <p:cNvSpPr/>
          <p:nvPr/>
        </p:nvSpPr>
        <p:spPr>
          <a:xfrm>
            <a:off x="1135785" y="2703703"/>
            <a:ext cx="1752462" cy="532795"/>
          </a:xfrm>
          <a:prstGeom prst="rect">
            <a:avLst/>
          </a:prstGeom>
          <a:solidFill>
            <a:srgbClr val="FF0000">
              <a:alpha val="30000"/>
            </a:srgbClr>
          </a:solid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cxnSp>
        <p:nvCxnSpPr>
          <p:cNvPr id="10" name="Straight Connector 9"/>
          <p:cNvCxnSpPr/>
          <p:nvPr/>
        </p:nvCxnSpPr>
        <p:spPr>
          <a:xfrm>
            <a:off x="2888352" y="892916"/>
            <a:ext cx="0" cy="5897238"/>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35785" y="4921908"/>
            <a:ext cx="1752462" cy="532795"/>
          </a:xfrm>
          <a:prstGeom prst="rect">
            <a:avLst/>
          </a:prstGeom>
          <a:solidFill>
            <a:srgbClr val="FF0000">
              <a:alpha val="30000"/>
            </a:srgbClr>
          </a:solid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4" name="TextBox 3"/>
          <p:cNvSpPr txBox="1"/>
          <p:nvPr/>
        </p:nvSpPr>
        <p:spPr bwMode="auto">
          <a:xfrm>
            <a:off x="3348842" y="44856"/>
            <a:ext cx="1847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endParaRPr lang="en-GB" b="1" dirty="0">
              <a:latin typeface="Myriad Pro Semibold" charset="0"/>
              <a:ea typeface="Myriad Pro Semibold" charset="0"/>
              <a:cs typeface="Myriad Pro Semibold" charset="0"/>
            </a:endParaRPr>
          </a:p>
        </p:txBody>
      </p:sp>
    </p:spTree>
    <p:extLst>
      <p:ext uri="{BB962C8B-B14F-4D97-AF65-F5344CB8AC3E}">
        <p14:creationId xmlns:p14="http://schemas.microsoft.com/office/powerpoint/2010/main" val="127289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592" y="12181"/>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2541080"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p:pic>
        <p:nvPicPr>
          <p:cNvPr id="9" name="Picture 8"/>
          <p:cNvPicPr>
            <a:picLocks noChangeAspect="1"/>
          </p:cNvPicPr>
          <p:nvPr/>
        </p:nvPicPr>
        <p:blipFill>
          <a:blip r:embed="rId3"/>
          <a:stretch>
            <a:fillRect/>
          </a:stretch>
        </p:blipFill>
        <p:spPr>
          <a:xfrm>
            <a:off x="1131075" y="947710"/>
            <a:ext cx="5463156" cy="4327087"/>
          </a:xfrm>
          <a:prstGeom prst="rect">
            <a:avLst/>
          </a:prstGeom>
        </p:spPr>
      </p:pic>
      <p:sp>
        <p:nvSpPr>
          <p:cNvPr id="10" name="Rectangle 9"/>
          <p:cNvSpPr/>
          <p:nvPr/>
        </p:nvSpPr>
        <p:spPr>
          <a:xfrm>
            <a:off x="1143775" y="3954707"/>
            <a:ext cx="2703677" cy="435275"/>
          </a:xfrm>
          <a:prstGeom prst="rect">
            <a:avLst/>
          </a:prstGeom>
          <a:solidFill>
            <a:srgbClr val="00B050">
              <a:alpha val="30000"/>
            </a:srgbClr>
          </a:solidFill>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buNone/>
            </a:pPr>
            <a:endParaRPr lang="en-GB"/>
          </a:p>
        </p:txBody>
      </p:sp>
      <p:cxnSp>
        <p:nvCxnSpPr>
          <p:cNvPr id="12" name="Straight Connector 11"/>
          <p:cNvCxnSpPr/>
          <p:nvPr/>
        </p:nvCxnSpPr>
        <p:spPr>
          <a:xfrm>
            <a:off x="3848099" y="760424"/>
            <a:ext cx="0" cy="4817839"/>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43775" y="4814012"/>
            <a:ext cx="2703677" cy="435275"/>
          </a:xfrm>
          <a:prstGeom prst="rect">
            <a:avLst/>
          </a:prstGeom>
          <a:solidFill>
            <a:srgbClr val="00B050">
              <a:alpha val="30000"/>
            </a:srgbClr>
          </a:solidFill>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buNone/>
            </a:pPr>
            <a:endParaRPr lang="en-GB"/>
          </a:p>
        </p:txBody>
      </p:sp>
      <p:sp>
        <p:nvSpPr>
          <p:cNvPr id="14" name="Rectangle 13"/>
          <p:cNvSpPr/>
          <p:nvPr/>
        </p:nvSpPr>
        <p:spPr>
          <a:xfrm>
            <a:off x="1143775" y="3098553"/>
            <a:ext cx="2703677" cy="435275"/>
          </a:xfrm>
          <a:prstGeom prst="rect">
            <a:avLst/>
          </a:prstGeom>
          <a:solidFill>
            <a:srgbClr val="00B050">
              <a:alpha val="30000"/>
            </a:srgbClr>
          </a:solidFill>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buNone/>
            </a:pPr>
            <a:endParaRPr lang="en-GB"/>
          </a:p>
        </p:txBody>
      </p:sp>
      <p:sp>
        <p:nvSpPr>
          <p:cNvPr id="15" name="Rectangle 14"/>
          <p:cNvSpPr/>
          <p:nvPr/>
        </p:nvSpPr>
        <p:spPr>
          <a:xfrm>
            <a:off x="1143775" y="2246326"/>
            <a:ext cx="2703677" cy="435275"/>
          </a:xfrm>
          <a:prstGeom prst="rect">
            <a:avLst/>
          </a:prstGeom>
          <a:solidFill>
            <a:srgbClr val="00B050">
              <a:alpha val="30000"/>
            </a:srgbClr>
          </a:solidFill>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buNone/>
            </a:pPr>
            <a:endParaRPr lang="en-GB"/>
          </a:p>
        </p:txBody>
      </p:sp>
      <p:sp>
        <p:nvSpPr>
          <p:cNvPr id="17" name="Rectangle 16"/>
          <p:cNvSpPr/>
          <p:nvPr/>
        </p:nvSpPr>
        <p:spPr>
          <a:xfrm>
            <a:off x="1143775" y="1390172"/>
            <a:ext cx="2703677" cy="435275"/>
          </a:xfrm>
          <a:prstGeom prst="rect">
            <a:avLst/>
          </a:prstGeom>
          <a:solidFill>
            <a:srgbClr val="00B050">
              <a:alpha val="30000"/>
            </a:srgbClr>
          </a:solidFill>
          <a:ln w="38100">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buNone/>
            </a:pPr>
            <a:endParaRPr lang="en-GB"/>
          </a:p>
        </p:txBody>
      </p:sp>
      <mc:AlternateContent xmlns:mc="http://schemas.openxmlformats.org/markup-compatibility/2006" xmlns:a14="http://schemas.microsoft.com/office/drawing/2010/main">
        <mc:Choice Requires="a14">
          <p:sp>
            <p:nvSpPr>
              <p:cNvPr id="19" name="TextBox 18"/>
              <p:cNvSpPr txBox="1"/>
              <p:nvPr/>
            </p:nvSpPr>
            <p:spPr>
              <a:xfrm>
                <a:off x="1531498" y="5241435"/>
                <a:ext cx="1869743" cy="88530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GB" sz="2800" b="0" i="1" smtClean="0">
                          <a:solidFill>
                            <a:srgbClr val="00B050"/>
                          </a:solidFill>
                          <a:latin typeface="Cambria Math" panose="02040503050406030204" pitchFamily="18" charset="0"/>
                        </a:rPr>
                        <m:t>=</m:t>
                      </m:r>
                      <m:f>
                        <m:fPr>
                          <m:ctrlPr>
                            <a:rPr lang="en-GB" sz="2800" b="0" i="1" smtClean="0">
                              <a:solidFill>
                                <a:srgbClr val="00B050"/>
                              </a:solidFill>
                              <a:latin typeface="Cambria Math" panose="02040503050406030204" pitchFamily="18" charset="0"/>
                            </a:rPr>
                          </m:ctrlPr>
                        </m:fPr>
                        <m:num>
                          <m:r>
                            <m:rPr>
                              <m:nor/>
                            </m:rPr>
                            <a:rPr lang="en-GB" sz="2800" b="0" i="0" smtClean="0">
                              <a:solidFill>
                                <a:srgbClr val="00B050"/>
                              </a:solidFill>
                              <a:latin typeface="Calibri" panose="020F0502020204030204" pitchFamily="34" charset="0"/>
                            </a:rPr>
                            <m:t>1</m:t>
                          </m:r>
                        </m:num>
                        <m:den>
                          <m:r>
                            <m:rPr>
                              <m:nor/>
                            </m:rPr>
                            <a:rPr lang="en-GB" sz="2800" b="0" i="0" smtClean="0">
                              <a:solidFill>
                                <a:srgbClr val="00B050"/>
                              </a:solidFill>
                              <a:latin typeface="Calibri" panose="020F0502020204030204" pitchFamily="34" charset="0"/>
                            </a:rPr>
                            <m:t>2</m:t>
                          </m:r>
                        </m:den>
                      </m:f>
                    </m:oMath>
                  </m:oMathPara>
                </a14:m>
                <a:endParaRPr lang="en-GB" sz="2800" dirty="0">
                  <a:latin typeface="Calibri" panose="020F050202020403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1531498" y="5241435"/>
                <a:ext cx="1869743" cy="885307"/>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662110" y="5241435"/>
                <a:ext cx="834266" cy="890372"/>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r>
                        <a:rPr lang="en-GB" sz="2800" b="0" i="1" smtClean="0">
                          <a:solidFill>
                            <a:schemeClr val="accent1"/>
                          </a:solidFill>
                          <a:latin typeface="Cambria Math" panose="02040503050406030204" pitchFamily="18" charset="0"/>
                        </a:rPr>
                        <m:t>=</m:t>
                      </m:r>
                      <m:f>
                        <m:fPr>
                          <m:ctrlPr>
                            <a:rPr lang="en-GB" sz="2800" i="1">
                              <a:solidFill>
                                <a:schemeClr val="accent1"/>
                              </a:solidFill>
                              <a:latin typeface="Cambria Math" panose="02040503050406030204" pitchFamily="18" charset="0"/>
                            </a:rPr>
                          </m:ctrlPr>
                        </m:fPr>
                        <m:num>
                          <m:r>
                            <m:rPr>
                              <m:nor/>
                            </m:rPr>
                            <a:rPr lang="en-GB" sz="2800">
                              <a:solidFill>
                                <a:schemeClr val="accent1"/>
                              </a:solidFill>
                              <a:latin typeface="Calibri" panose="020F0502020204030204" pitchFamily="34" charset="0"/>
                            </a:rPr>
                            <m:t>3</m:t>
                          </m:r>
                        </m:num>
                        <m:den>
                          <m:r>
                            <m:rPr>
                              <m:nor/>
                            </m:rPr>
                            <a:rPr lang="en-GB" sz="2800">
                              <a:solidFill>
                                <a:schemeClr val="accent1"/>
                              </a:solidFill>
                              <a:latin typeface="Calibri" panose="020F0502020204030204" pitchFamily="34" charset="0"/>
                            </a:rPr>
                            <m:t>5</m:t>
                          </m:r>
                        </m:den>
                      </m:f>
                    </m:oMath>
                  </m:oMathPara>
                </a14:m>
                <a:endParaRPr lang="en-GB" sz="2800" dirty="0"/>
              </a:p>
            </p:txBody>
          </p:sp>
        </mc:Choice>
        <mc:Fallback xmlns="">
          <p:sp>
            <p:nvSpPr>
              <p:cNvPr id="21" name="Rectangle 20"/>
              <p:cNvSpPr>
                <a:spLocks noRot="1" noChangeAspect="1" noMove="1" noResize="1" noEditPoints="1" noAdjustHandles="1" noChangeArrowheads="1" noChangeShapeType="1" noTextEdit="1"/>
              </p:cNvSpPr>
              <p:nvPr/>
            </p:nvSpPr>
            <p:spPr>
              <a:xfrm>
                <a:off x="3662110" y="5241435"/>
                <a:ext cx="834266" cy="890372"/>
              </a:xfrm>
              <a:prstGeom prst="rect">
                <a:avLst/>
              </a:prstGeom>
              <a:blipFill rotWithShape="1">
                <a:blip r:embed="rId5"/>
                <a:stretch>
                  <a:fillRect/>
                </a:stretch>
              </a:blipFill>
            </p:spPr>
            <p:txBody>
              <a:bodyPr/>
              <a:lstStyle/>
              <a:p>
                <a:r>
                  <a:rPr lang="en-GB">
                    <a:noFill/>
                  </a:rPr>
                  <a:t> </a:t>
                </a:r>
              </a:p>
            </p:txBody>
          </p:sp>
        </mc:Fallback>
      </mc:AlternateContent>
      <p:cxnSp>
        <p:nvCxnSpPr>
          <p:cNvPr id="22" name="Straight Connector 21"/>
          <p:cNvCxnSpPr/>
          <p:nvPr/>
        </p:nvCxnSpPr>
        <p:spPr>
          <a:xfrm>
            <a:off x="4386247" y="760424"/>
            <a:ext cx="0" cy="4817839"/>
          </a:xfrm>
          <a:prstGeom prst="line">
            <a:avLst/>
          </a:prstGeom>
          <a:ln w="3810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156476" y="4810350"/>
            <a:ext cx="3231280" cy="435275"/>
          </a:xfrm>
          <a:prstGeom prst="rect">
            <a:avLst/>
          </a:prstGeom>
          <a:solidFill>
            <a:schemeClr val="accent1">
              <a:alpha val="30000"/>
            </a:schemeClr>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buNone/>
            </a:pPr>
            <a:endParaRPr lang="en-GB"/>
          </a:p>
        </p:txBody>
      </p:sp>
      <p:sp>
        <p:nvSpPr>
          <p:cNvPr id="24" name="Rectangle 23"/>
          <p:cNvSpPr/>
          <p:nvPr/>
        </p:nvSpPr>
        <p:spPr>
          <a:xfrm>
            <a:off x="1156476" y="2677424"/>
            <a:ext cx="3231280" cy="435275"/>
          </a:xfrm>
          <a:prstGeom prst="rect">
            <a:avLst/>
          </a:prstGeom>
          <a:solidFill>
            <a:schemeClr val="accent1">
              <a:alpha val="30000"/>
            </a:schemeClr>
          </a:solidFill>
          <a:ln w="38100">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buNone/>
            </a:pPr>
            <a:endParaRPr lang="en-GB"/>
          </a:p>
        </p:txBody>
      </p:sp>
      <p:cxnSp>
        <p:nvCxnSpPr>
          <p:cNvPr id="25" name="Straight Connector 24"/>
          <p:cNvCxnSpPr/>
          <p:nvPr/>
        </p:nvCxnSpPr>
        <p:spPr>
          <a:xfrm>
            <a:off x="5029764" y="760424"/>
            <a:ext cx="0" cy="4817839"/>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43774" y="3525055"/>
            <a:ext cx="3885426" cy="435275"/>
          </a:xfrm>
          <a:prstGeom prst="rect">
            <a:avLst/>
          </a:prstGeom>
          <a:solidFill>
            <a:srgbClr val="FF0000">
              <a:alpha val="30000"/>
            </a:srgbClr>
          </a:solid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buNone/>
            </a:pPr>
            <a:endParaRPr lang="en-GB"/>
          </a:p>
        </p:txBody>
      </p:sp>
    </p:spTree>
    <p:extLst>
      <p:ext uri="{BB962C8B-B14F-4D97-AF65-F5344CB8AC3E}">
        <p14:creationId xmlns:p14="http://schemas.microsoft.com/office/powerpoint/2010/main" val="88886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4"/>
                                        </p:tgtEl>
                                      </p:cBhvr>
                                    </p:animEffect>
                                    <p:set>
                                      <p:cBhvr>
                                        <p:cTn id="40" dur="1" fill="hold">
                                          <p:stCondLst>
                                            <p:cond delay="499"/>
                                          </p:stCondLst>
                                        </p:cTn>
                                        <p:tgtEl>
                                          <p:spTgt spid="14"/>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1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2"/>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3"/>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2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50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down)">
                                      <p:cBhvr>
                                        <p:cTn id="9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P spid="13" grpId="1" animBg="1"/>
      <p:bldP spid="14" grpId="0" animBg="1"/>
      <p:bldP spid="14" grpId="1" animBg="1"/>
      <p:bldP spid="15" grpId="0" animBg="1"/>
      <p:bldP spid="15" grpId="1" animBg="1"/>
      <p:bldP spid="17" grpId="0" animBg="1"/>
      <p:bldP spid="17" grpId="1" animBg="1"/>
      <p:bldP spid="19" grpId="0"/>
      <p:bldP spid="21" grpId="0"/>
      <p:bldP spid="23" grpId="0" animBg="1"/>
      <p:bldP spid="23" grpId="1" animBg="1"/>
      <p:bldP spid="24" grpId="0" animBg="1"/>
      <p:bldP spid="24" grpId="1"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592" y="11661"/>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25260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mc:AlternateContent xmlns:mc="http://schemas.openxmlformats.org/markup-compatibility/2006" xmlns:a14="http://schemas.microsoft.com/office/drawing/2010/main">
        <mc:Choice Requires="a14">
          <p:sp>
            <p:nvSpPr>
              <p:cNvPr id="36" name="TextBox 35"/>
              <p:cNvSpPr txBox="1"/>
              <p:nvPr/>
            </p:nvSpPr>
            <p:spPr>
              <a:xfrm>
                <a:off x="1841046" y="1311130"/>
                <a:ext cx="3125934" cy="133767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4400" b="0" i="1" smtClean="0">
                              <a:latin typeface="Cambria Math" panose="02040503050406030204" pitchFamily="18" charset="0"/>
                            </a:rPr>
                          </m:ctrlPr>
                        </m:fPr>
                        <m:num>
                          <m:r>
                            <m:rPr>
                              <m:nor/>
                            </m:rPr>
                            <a:rPr lang="en-GB" sz="4400" b="0" i="0" smtClean="0">
                              <a:latin typeface="Calibri" panose="020F0502020204030204" pitchFamily="34" charset="0"/>
                            </a:rPr>
                            <m:t>5</m:t>
                          </m:r>
                        </m:num>
                        <m:den>
                          <m:r>
                            <m:rPr>
                              <m:nor/>
                            </m:rPr>
                            <a:rPr lang="en-GB" sz="4400" b="0" i="0" smtClean="0">
                              <a:latin typeface="Calibri" panose="020F0502020204030204" pitchFamily="34" charset="0"/>
                            </a:rPr>
                            <m:t>7</m:t>
                          </m:r>
                        </m:den>
                      </m:f>
                    </m:oMath>
                  </m:oMathPara>
                </a14:m>
                <a:endParaRPr lang="en-GB" sz="4800" dirty="0">
                  <a:latin typeface="Calibri" panose="020F0502020204030204" pitchFamily="34"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1841046" y="1311130"/>
                <a:ext cx="3125934" cy="1337674"/>
              </a:xfrm>
              <a:prstGeom prst="rect">
                <a:avLst/>
              </a:prstGeom>
              <a:blipFill rotWithShape="1">
                <a:blip r:embed="rId3"/>
                <a:stretch>
                  <a:fillRect/>
                </a:stretch>
              </a:blipFill>
            </p:spPr>
            <p:txBody>
              <a:bodyPr/>
              <a:lstStyle/>
              <a:p>
                <a:r>
                  <a:rPr lang="en-GB">
                    <a:noFill/>
                  </a:rPr>
                  <a:t> </a:t>
                </a:r>
              </a:p>
            </p:txBody>
          </p:sp>
        </mc:Fallback>
      </mc:AlternateContent>
      <p:sp>
        <p:nvSpPr>
          <p:cNvPr id="37" name="TextBox 36"/>
          <p:cNvSpPr txBox="1"/>
          <p:nvPr/>
        </p:nvSpPr>
        <p:spPr>
          <a:xfrm>
            <a:off x="1452992" y="4144207"/>
            <a:ext cx="3125934" cy="523220"/>
          </a:xfrm>
          <a:prstGeom prst="rect">
            <a:avLst/>
          </a:prstGeom>
          <a:noFill/>
        </p:spPr>
        <p:txBody>
          <a:bodyPr wrap="square" rtlCol="0">
            <a:spAutoFit/>
          </a:bodyPr>
          <a:lstStyle/>
          <a:p>
            <a:pPr>
              <a:buNone/>
            </a:pPr>
            <a:r>
              <a:rPr lang="en-GB" sz="2800" u="sng" dirty="0">
                <a:latin typeface="Calibri" panose="020F0502020204030204" pitchFamily="34" charset="0"/>
              </a:rPr>
              <a:t>Factors of 5</a:t>
            </a:r>
          </a:p>
        </p:txBody>
      </p:sp>
      <p:sp>
        <p:nvSpPr>
          <p:cNvPr id="38" name="TextBox 37"/>
          <p:cNvSpPr txBox="1"/>
          <p:nvPr/>
        </p:nvSpPr>
        <p:spPr>
          <a:xfrm>
            <a:off x="4710546" y="4131969"/>
            <a:ext cx="3125934" cy="523220"/>
          </a:xfrm>
          <a:prstGeom prst="rect">
            <a:avLst/>
          </a:prstGeom>
          <a:noFill/>
        </p:spPr>
        <p:txBody>
          <a:bodyPr wrap="square" rtlCol="0">
            <a:spAutoFit/>
          </a:bodyPr>
          <a:lstStyle/>
          <a:p>
            <a:pPr>
              <a:buNone/>
            </a:pPr>
            <a:r>
              <a:rPr lang="en-GB" sz="2800" u="sng" dirty="0">
                <a:latin typeface="Calibri" panose="020F0502020204030204" pitchFamily="34" charset="0"/>
              </a:rPr>
              <a:t>Factors of 7</a:t>
            </a:r>
          </a:p>
        </p:txBody>
      </p:sp>
      <p:sp>
        <p:nvSpPr>
          <p:cNvPr id="39" name="TextBox 38"/>
          <p:cNvSpPr txBox="1"/>
          <p:nvPr/>
        </p:nvSpPr>
        <p:spPr>
          <a:xfrm>
            <a:off x="2141758" y="4711279"/>
            <a:ext cx="3125934" cy="523220"/>
          </a:xfrm>
          <a:prstGeom prst="rect">
            <a:avLst/>
          </a:prstGeom>
          <a:noFill/>
        </p:spPr>
        <p:txBody>
          <a:bodyPr wrap="square" rtlCol="0">
            <a:spAutoFit/>
          </a:bodyPr>
          <a:lstStyle/>
          <a:p>
            <a:pPr>
              <a:buNone/>
            </a:pPr>
            <a:r>
              <a:rPr lang="en-GB" sz="2800" dirty="0">
                <a:latin typeface="Calibri" panose="020F0502020204030204" pitchFamily="34" charset="0"/>
              </a:rPr>
              <a:t>1 </a:t>
            </a:r>
          </a:p>
        </p:txBody>
      </p:sp>
      <p:sp>
        <p:nvSpPr>
          <p:cNvPr id="40" name="TextBox 39"/>
          <p:cNvSpPr txBox="1"/>
          <p:nvPr/>
        </p:nvSpPr>
        <p:spPr>
          <a:xfrm>
            <a:off x="2143988" y="5296054"/>
            <a:ext cx="3125934" cy="523220"/>
          </a:xfrm>
          <a:prstGeom prst="rect">
            <a:avLst/>
          </a:prstGeom>
          <a:noFill/>
        </p:spPr>
        <p:txBody>
          <a:bodyPr wrap="square" rtlCol="0">
            <a:spAutoFit/>
          </a:bodyPr>
          <a:lstStyle/>
          <a:p>
            <a:pPr>
              <a:buNone/>
            </a:pPr>
            <a:r>
              <a:rPr lang="en-GB" sz="2800" dirty="0">
                <a:latin typeface="Calibri" panose="020F0502020204030204" pitchFamily="34" charset="0"/>
              </a:rPr>
              <a:t>5</a:t>
            </a:r>
          </a:p>
        </p:txBody>
      </p:sp>
      <p:sp>
        <p:nvSpPr>
          <p:cNvPr id="41" name="Oval 40"/>
          <p:cNvSpPr/>
          <p:nvPr/>
        </p:nvSpPr>
        <p:spPr>
          <a:xfrm>
            <a:off x="2023491" y="4710156"/>
            <a:ext cx="594288" cy="5942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p>
        </p:txBody>
      </p:sp>
      <p:sp>
        <p:nvSpPr>
          <p:cNvPr id="42" name="Oval 41"/>
          <p:cNvSpPr/>
          <p:nvPr/>
        </p:nvSpPr>
        <p:spPr>
          <a:xfrm>
            <a:off x="5268556" y="4698132"/>
            <a:ext cx="594288" cy="5942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p>
        </p:txBody>
      </p:sp>
      <mc:AlternateContent xmlns:mc="http://schemas.openxmlformats.org/markup-compatibility/2006" xmlns:a14="http://schemas.microsoft.com/office/drawing/2010/main">
        <mc:Choice Requires="a14">
          <p:sp>
            <p:nvSpPr>
              <p:cNvPr id="43" name="TextBox 42"/>
              <p:cNvSpPr txBox="1"/>
              <p:nvPr/>
            </p:nvSpPr>
            <p:spPr>
              <a:xfrm>
                <a:off x="2736910" y="1569438"/>
                <a:ext cx="3125934" cy="707886"/>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m:t>
                      </m:r>
                    </m:oMath>
                  </m:oMathPara>
                </a14:m>
                <a:endParaRPr lang="en-GB" sz="4000" dirty="0">
                  <a:latin typeface="Calibri" panose="020F0502020204030204"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736910" y="1569438"/>
                <a:ext cx="3125934" cy="707886"/>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3632774" y="1350470"/>
                <a:ext cx="3125934" cy="133767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4400" b="0" i="1" smtClean="0">
                              <a:latin typeface="Cambria Math" panose="02040503050406030204" pitchFamily="18" charset="0"/>
                            </a:rPr>
                          </m:ctrlPr>
                        </m:fPr>
                        <m:num>
                          <m:r>
                            <m:rPr>
                              <m:nor/>
                            </m:rPr>
                            <a:rPr lang="en-GB" sz="4400" b="0" i="0" smtClean="0">
                              <a:latin typeface="Calibri" panose="020F0502020204030204" pitchFamily="34" charset="0"/>
                            </a:rPr>
                            <m:t>5</m:t>
                          </m:r>
                        </m:num>
                        <m:den>
                          <m:r>
                            <m:rPr>
                              <m:nor/>
                            </m:rPr>
                            <a:rPr lang="en-GB" sz="4400" b="0" i="0" smtClean="0">
                              <a:latin typeface="Calibri" panose="020F0502020204030204" pitchFamily="34" charset="0"/>
                            </a:rPr>
                            <m:t>7</m:t>
                          </m:r>
                        </m:den>
                      </m:f>
                    </m:oMath>
                  </m:oMathPara>
                </a14:m>
                <a:endParaRPr lang="en-GB" sz="4000" dirty="0">
                  <a:latin typeface="Calibri" panose="020F0502020204030204"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3632774" y="1350470"/>
                <a:ext cx="3125934" cy="1337674"/>
              </a:xfrm>
              <a:prstGeom prst="rect">
                <a:avLst/>
              </a:prstGeom>
              <a:blipFill rotWithShape="1">
                <a:blip r:embed="rId5"/>
                <a:stretch>
                  <a:fillRect/>
                </a:stretch>
              </a:blipFill>
            </p:spPr>
            <p:txBody>
              <a:bodyPr/>
              <a:lstStyle/>
              <a:p>
                <a:r>
                  <a:rPr lang="en-GB">
                    <a:noFill/>
                  </a:rPr>
                  <a:t> </a:t>
                </a:r>
              </a:p>
            </p:txBody>
          </p:sp>
        </mc:Fallback>
      </mc:AlternateContent>
      <p:sp>
        <p:nvSpPr>
          <p:cNvPr id="45" name="Right Bracket 44"/>
          <p:cNvSpPr/>
          <p:nvPr/>
        </p:nvSpPr>
        <p:spPr>
          <a:xfrm rot="16200000">
            <a:off x="3957481" y="126696"/>
            <a:ext cx="684792" cy="1842250"/>
          </a:xfrm>
          <a:prstGeom prst="rightBracket">
            <a:avLst>
              <a:gd name="adj" fmla="val 217571"/>
            </a:avLst>
          </a:pr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solidFill>
                <a:schemeClr val="tx1"/>
              </a:solidFill>
            </a:endParaRPr>
          </a:p>
        </p:txBody>
      </p:sp>
      <mc:AlternateContent xmlns:mc="http://schemas.openxmlformats.org/markup-compatibility/2006" xmlns:a14="http://schemas.microsoft.com/office/drawing/2010/main">
        <mc:Choice Requires="a14">
          <p:sp>
            <p:nvSpPr>
              <p:cNvPr id="46" name="TextBox 45"/>
              <p:cNvSpPr txBox="1"/>
              <p:nvPr/>
            </p:nvSpPr>
            <p:spPr>
              <a:xfrm>
                <a:off x="3990477" y="377063"/>
                <a:ext cx="893618" cy="400110"/>
              </a:xfrm>
              <a:prstGeom prst="rect">
                <a:avLst/>
              </a:prstGeom>
              <a:noFill/>
            </p:spPr>
            <p:txBody>
              <a:bodyPr wrap="square" rtlCol="0">
                <a:spAutoFit/>
              </a:bodyPr>
              <a:lstStyle/>
              <a:p>
                <a:pPr>
                  <a:buNone/>
                </a:pPr>
                <a14:m>
                  <m:oMath xmlns:m="http://schemas.openxmlformats.org/officeDocument/2006/math">
                    <m:r>
                      <a:rPr lang="en-GB" sz="2000" i="1" smtClean="0">
                        <a:latin typeface="Cambria Math" panose="02040503050406030204" pitchFamily="18" charset="0"/>
                        <a:ea typeface="Cambria Math" panose="02040503050406030204" pitchFamily="18" charset="0"/>
                      </a:rPr>
                      <m:t>÷</m:t>
                    </m:r>
                  </m:oMath>
                </a14:m>
                <a:r>
                  <a:rPr lang="en-GB" sz="2000" dirty="0">
                    <a:latin typeface="Calibri" panose="020F0502020204030204" pitchFamily="34" charset="0"/>
                  </a:rPr>
                  <a:t> 1</a:t>
                </a:r>
              </a:p>
            </p:txBody>
          </p:sp>
        </mc:Choice>
        <mc:Fallback xmlns="">
          <p:sp>
            <p:nvSpPr>
              <p:cNvPr id="46" name="TextBox 45"/>
              <p:cNvSpPr txBox="1">
                <a:spLocks noRot="1" noChangeAspect="1" noMove="1" noResize="1" noEditPoints="1" noAdjustHandles="1" noChangeArrowheads="1" noChangeShapeType="1" noTextEdit="1"/>
              </p:cNvSpPr>
              <p:nvPr/>
            </p:nvSpPr>
            <p:spPr>
              <a:xfrm>
                <a:off x="3990477" y="377063"/>
                <a:ext cx="893618" cy="400110"/>
              </a:xfrm>
              <a:prstGeom prst="rect">
                <a:avLst/>
              </a:prstGeom>
              <a:blipFill rotWithShape="1">
                <a:blip r:embed="rId6"/>
                <a:stretch>
                  <a:fillRect t="-7692" b="-2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990477" y="3336498"/>
                <a:ext cx="893618" cy="400110"/>
              </a:xfrm>
              <a:prstGeom prst="rect">
                <a:avLst/>
              </a:prstGeom>
              <a:noFill/>
            </p:spPr>
            <p:txBody>
              <a:bodyPr wrap="square" rtlCol="0">
                <a:spAutoFit/>
              </a:bodyPr>
              <a:lstStyle/>
              <a:p>
                <a:pPr>
                  <a:buNone/>
                </a:pPr>
                <a14:m>
                  <m:oMath xmlns:m="http://schemas.openxmlformats.org/officeDocument/2006/math">
                    <m:r>
                      <a:rPr lang="en-GB" sz="2000" i="1" smtClean="0">
                        <a:latin typeface="Cambria Math" panose="02040503050406030204" pitchFamily="18" charset="0"/>
                        <a:ea typeface="Cambria Math" panose="02040503050406030204" pitchFamily="18" charset="0"/>
                      </a:rPr>
                      <m:t>÷</m:t>
                    </m:r>
                  </m:oMath>
                </a14:m>
                <a:r>
                  <a:rPr lang="en-GB" sz="2000" dirty="0">
                    <a:latin typeface="Calibri" panose="020F0502020204030204" pitchFamily="34" charset="0"/>
                  </a:rPr>
                  <a:t> 1</a:t>
                </a:r>
              </a:p>
            </p:txBody>
          </p:sp>
        </mc:Choice>
        <mc:Fallback xmlns="">
          <p:sp>
            <p:nvSpPr>
              <p:cNvPr id="47" name="TextBox 46"/>
              <p:cNvSpPr txBox="1">
                <a:spLocks noRot="1" noChangeAspect="1" noMove="1" noResize="1" noEditPoints="1" noAdjustHandles="1" noChangeArrowheads="1" noChangeShapeType="1" noTextEdit="1"/>
              </p:cNvSpPr>
              <p:nvPr/>
            </p:nvSpPr>
            <p:spPr>
              <a:xfrm>
                <a:off x="3990477" y="3336498"/>
                <a:ext cx="893618" cy="400110"/>
              </a:xfrm>
              <a:prstGeom prst="rect">
                <a:avLst/>
              </a:prstGeom>
              <a:blipFill rotWithShape="1">
                <a:blip r:embed="rId7"/>
                <a:stretch>
                  <a:fillRect t="-7576" b="-25758"/>
                </a:stretch>
              </a:blipFill>
            </p:spPr>
            <p:txBody>
              <a:bodyPr/>
              <a:lstStyle/>
              <a:p>
                <a:r>
                  <a:rPr lang="en-GB">
                    <a:noFill/>
                  </a:rPr>
                  <a:t> </a:t>
                </a:r>
              </a:p>
            </p:txBody>
          </p:sp>
        </mc:Fallback>
      </mc:AlternateContent>
      <p:sp>
        <p:nvSpPr>
          <p:cNvPr id="48" name="Right Bracket 47"/>
          <p:cNvSpPr/>
          <p:nvPr/>
        </p:nvSpPr>
        <p:spPr>
          <a:xfrm rot="5400000" flipV="1">
            <a:off x="3935677" y="2112553"/>
            <a:ext cx="684792" cy="1748120"/>
          </a:xfrm>
          <a:prstGeom prst="rightBracket">
            <a:avLst>
              <a:gd name="adj" fmla="val 217571"/>
            </a:avLst>
          </a:pr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200">
              <a:solidFill>
                <a:schemeClr val="tx1"/>
              </a:solidFill>
            </a:endParaRPr>
          </a:p>
        </p:txBody>
      </p:sp>
      <p:grpSp>
        <p:nvGrpSpPr>
          <p:cNvPr id="49" name="Group 48">
            <a:extLst>
              <a:ext uri="{FF2B5EF4-FFF2-40B4-BE49-F238E27FC236}">
                <a16:creationId xmlns:a16="http://schemas.microsoft.com/office/drawing/2014/main" id="{F576C1A8-896A-43BF-86D3-F5DFA59DC219}"/>
              </a:ext>
            </a:extLst>
          </p:cNvPr>
          <p:cNvGrpSpPr/>
          <p:nvPr/>
        </p:nvGrpSpPr>
        <p:grpSpPr>
          <a:xfrm>
            <a:off x="1459326" y="1047821"/>
            <a:ext cx="6239199" cy="4369885"/>
            <a:chOff x="8175099" y="1144514"/>
            <a:chExt cx="6239199" cy="4369885"/>
          </a:xfrm>
        </p:grpSpPr>
        <p:sp>
          <p:nvSpPr>
            <p:cNvPr id="50" name="Rectangle 49">
              <a:extLst>
                <a:ext uri="{FF2B5EF4-FFF2-40B4-BE49-F238E27FC236}">
                  <a16:creationId xmlns:a16="http://schemas.microsoft.com/office/drawing/2014/main" id="{40D9EAAB-4AA1-4F48-8AA2-AB1881D0190A}"/>
                </a:ext>
              </a:extLst>
            </p:cNvPr>
            <p:cNvSpPr/>
            <p:nvPr/>
          </p:nvSpPr>
          <p:spPr>
            <a:xfrm>
              <a:off x="8175099" y="1144514"/>
              <a:ext cx="6087036" cy="4257107"/>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pic>
          <p:nvPicPr>
            <p:cNvPr id="51" name="Picture 50">
              <a:extLst>
                <a:ext uri="{FF2B5EF4-FFF2-40B4-BE49-F238E27FC236}">
                  <a16:creationId xmlns:a16="http://schemas.microsoft.com/office/drawing/2014/main" id="{112DF4B8-59BA-476F-809D-0A8B9BBB0F19}"/>
                </a:ext>
              </a:extLst>
            </p:cNvPr>
            <p:cNvPicPr>
              <a:picLocks noChangeAspect="1"/>
            </p:cNvPicPr>
            <p:nvPr/>
          </p:nvPicPr>
          <p:blipFill>
            <a:blip r:embed="rId8"/>
            <a:stretch>
              <a:fillRect/>
            </a:stretch>
          </p:blipFill>
          <p:spPr>
            <a:xfrm>
              <a:off x="8366542" y="1350470"/>
              <a:ext cx="6047756" cy="4163929"/>
            </a:xfrm>
            <a:prstGeom prst="rect">
              <a:avLst/>
            </a:prstGeom>
          </p:spPr>
        </p:pic>
      </p:grpSp>
    </p:spTree>
    <p:extLst>
      <p:ext uri="{BB962C8B-B14F-4D97-AF65-F5344CB8AC3E}">
        <p14:creationId xmlns:p14="http://schemas.microsoft.com/office/powerpoint/2010/main" val="35797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animBg="1"/>
      <p:bldP spid="42" grpId="0" animBg="1"/>
      <p:bldP spid="44" grpId="0"/>
      <p:bldP spid="45" grpId="0" animBg="1"/>
      <p:bldP spid="46" grpId="0"/>
      <p:bldP spid="47" grpId="0"/>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592" y="11661"/>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2526076"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New Learning</a:t>
            </a:r>
          </a:p>
        </p:txBody>
      </p:sp>
      <mc:AlternateContent xmlns:mc="http://schemas.openxmlformats.org/markup-compatibility/2006" xmlns:a14="http://schemas.microsoft.com/office/drawing/2010/main">
        <mc:Choice Requires="a14">
          <p:sp>
            <p:nvSpPr>
              <p:cNvPr id="20" name="TextBox 19"/>
              <p:cNvSpPr txBox="1"/>
              <p:nvPr/>
            </p:nvSpPr>
            <p:spPr>
              <a:xfrm>
                <a:off x="1647459" y="1541605"/>
                <a:ext cx="7053195" cy="1243482"/>
              </a:xfrm>
              <a:prstGeom prst="rect">
                <a:avLst/>
              </a:prstGeom>
              <a:noFill/>
            </p:spPr>
            <p:txBody>
              <a:bodyPr wrap="square" rtlCol="0">
                <a:spAutoFit/>
              </a:bodyPr>
              <a:lstStyle/>
              <a:p>
                <a:pPr>
                  <a:buNone/>
                </a:pPr>
                <a14:m>
                  <m:oMath xmlns:m="http://schemas.openxmlformats.org/officeDocument/2006/math">
                    <m:f>
                      <m:fPr>
                        <m:ctrlPr>
                          <a:rPr lang="en-GB" sz="4800" b="0" i="1" smtClean="0">
                            <a:latin typeface="Cambria Math" panose="02040503050406030204" pitchFamily="18" charset="0"/>
                          </a:rPr>
                        </m:ctrlPr>
                      </m:fPr>
                      <m:num>
                        <m:r>
                          <m:rPr>
                            <m:nor/>
                          </m:rPr>
                          <a:rPr lang="en-GB" sz="4800" b="0" i="0" smtClean="0">
                            <a:latin typeface="Calibri" panose="020F0502020204030204" pitchFamily="34" charset="0"/>
                          </a:rPr>
                          <m:t>5</m:t>
                        </m:r>
                      </m:num>
                      <m:den>
                        <m:r>
                          <m:rPr>
                            <m:nor/>
                          </m:rPr>
                          <a:rPr lang="en-GB" sz="4800" b="0" i="0" smtClean="0">
                            <a:latin typeface="Calibri" panose="020F0502020204030204" pitchFamily="34" charset="0"/>
                          </a:rPr>
                          <m:t>7</m:t>
                        </m:r>
                      </m:den>
                    </m:f>
                  </m:oMath>
                </a14:m>
                <a:r>
                  <a:rPr lang="en-GB" sz="4800" dirty="0">
                    <a:latin typeface="Calibri" panose="020F0502020204030204" pitchFamily="34" charset="0"/>
                  </a:rPr>
                  <a:t> </a:t>
                </a:r>
                <a:r>
                  <a:rPr lang="en-GB" sz="2800" dirty="0">
                    <a:latin typeface="Calibri" panose="020F0502020204030204" pitchFamily="34" charset="0"/>
                  </a:rPr>
                  <a:t>cannot be simplified any further</a:t>
                </a:r>
                <a:endParaRPr lang="en-GB" sz="4800" dirty="0">
                  <a:latin typeface="Calibri" panose="020F050202020403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647459" y="1541605"/>
                <a:ext cx="7053195" cy="1243482"/>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647458" y="3592078"/>
                <a:ext cx="7053195" cy="1243482"/>
              </a:xfrm>
              <a:prstGeom prst="rect">
                <a:avLst/>
              </a:prstGeom>
              <a:noFill/>
            </p:spPr>
            <p:txBody>
              <a:bodyPr wrap="square" rtlCol="0">
                <a:spAutoFit/>
              </a:bodyPr>
              <a:lstStyle/>
              <a:p>
                <a:pPr>
                  <a:buNone/>
                </a:pPr>
                <a14:m>
                  <m:oMath xmlns:m="http://schemas.openxmlformats.org/officeDocument/2006/math">
                    <m:f>
                      <m:fPr>
                        <m:ctrlPr>
                          <a:rPr lang="en-GB" sz="4800" b="0" i="1" smtClean="0">
                            <a:latin typeface="Cambria Math" panose="02040503050406030204" pitchFamily="18" charset="0"/>
                          </a:rPr>
                        </m:ctrlPr>
                      </m:fPr>
                      <m:num>
                        <m:r>
                          <m:rPr>
                            <m:nor/>
                          </m:rPr>
                          <a:rPr lang="en-GB" sz="4800" b="0" i="0" smtClean="0">
                            <a:latin typeface="Calibri" panose="020F0502020204030204" pitchFamily="34" charset="0"/>
                          </a:rPr>
                          <m:t>5</m:t>
                        </m:r>
                      </m:num>
                      <m:den>
                        <m:r>
                          <m:rPr>
                            <m:nor/>
                          </m:rPr>
                          <a:rPr lang="en-GB" sz="4800" b="0" i="0" smtClean="0">
                            <a:latin typeface="Calibri" panose="020F0502020204030204" pitchFamily="34" charset="0"/>
                          </a:rPr>
                          <m:t>7</m:t>
                        </m:r>
                      </m:den>
                    </m:f>
                  </m:oMath>
                </a14:m>
                <a:r>
                  <a:rPr lang="en-GB" sz="4800" dirty="0">
                    <a:latin typeface="Calibri" panose="020F0502020204030204" pitchFamily="34" charset="0"/>
                  </a:rPr>
                  <a:t> </a:t>
                </a:r>
                <a:r>
                  <a:rPr lang="en-GB" sz="2800" dirty="0">
                    <a:latin typeface="Calibri" panose="020F0502020204030204" pitchFamily="34" charset="0"/>
                  </a:rPr>
                  <a:t>is in its </a:t>
                </a:r>
                <a:r>
                  <a:rPr lang="en-GB" sz="2800" b="1" dirty="0">
                    <a:latin typeface="Calibri" panose="020F0502020204030204" pitchFamily="34" charset="0"/>
                  </a:rPr>
                  <a:t>simplest form</a:t>
                </a:r>
                <a:endParaRPr lang="en-GB" sz="4800" dirty="0">
                  <a:latin typeface="Calibri" panose="020F050202020403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647458" y="3592078"/>
                <a:ext cx="7053195" cy="1243482"/>
              </a:xfrm>
              <a:prstGeom prst="rect">
                <a:avLst/>
              </a:prstGeom>
              <a:blipFill rotWithShape="1">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37860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592" y="11661"/>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201517"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mc:AlternateContent xmlns:mc="http://schemas.openxmlformats.org/markup-compatibility/2006" xmlns:a14="http://schemas.microsoft.com/office/drawing/2010/main">
        <mc:Choice Requires="a14">
          <p:sp>
            <p:nvSpPr>
              <p:cNvPr id="6" name="TextBox 5"/>
              <p:cNvSpPr txBox="1"/>
              <p:nvPr/>
            </p:nvSpPr>
            <p:spPr>
              <a:xfrm>
                <a:off x="2096559" y="1698956"/>
                <a:ext cx="3125934" cy="123226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4000" b="0" i="1" smtClean="0">
                              <a:latin typeface="Cambria Math" panose="02040503050406030204" pitchFamily="18" charset="0"/>
                            </a:rPr>
                          </m:ctrlPr>
                        </m:fPr>
                        <m:num>
                          <m:r>
                            <m:rPr>
                              <m:nor/>
                            </m:rPr>
                            <a:rPr lang="en-GB" sz="4000" b="0" i="0" smtClean="0">
                              <a:latin typeface="Calibri" panose="020F0502020204030204" pitchFamily="34" charset="0"/>
                            </a:rPr>
                            <m:t>6</m:t>
                          </m:r>
                        </m:num>
                        <m:den>
                          <m:r>
                            <m:rPr>
                              <m:nor/>
                            </m:rPr>
                            <a:rPr lang="en-GB" sz="4000" b="0" i="0" smtClean="0">
                              <a:latin typeface="Calibri" panose="020F0502020204030204" pitchFamily="34" charset="0"/>
                            </a:rPr>
                            <m:t>9</m:t>
                          </m:r>
                        </m:den>
                      </m:f>
                    </m:oMath>
                  </m:oMathPara>
                </a14:m>
                <a:endParaRPr lang="en-GB" sz="4000" dirty="0">
                  <a:latin typeface="Calibri" panose="020F050202020403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096559" y="1698956"/>
                <a:ext cx="3125934" cy="1232260"/>
              </a:xfrm>
              <a:prstGeom prst="rect">
                <a:avLst/>
              </a:prstGeom>
              <a:blipFill rotWithShape="1">
                <a:blip r:embed="rId3"/>
                <a:stretch>
                  <a:fillRect/>
                </a:stretch>
              </a:blipFill>
            </p:spPr>
            <p:txBody>
              <a:bodyPr/>
              <a:lstStyle/>
              <a:p>
                <a:r>
                  <a:rPr lang="en-GB">
                    <a:noFill/>
                  </a:rPr>
                  <a:t> </a:t>
                </a:r>
              </a:p>
            </p:txBody>
          </p:sp>
        </mc:Fallback>
      </mc:AlternateContent>
      <p:sp>
        <p:nvSpPr>
          <p:cNvPr id="7" name="Oval 6"/>
          <p:cNvSpPr/>
          <p:nvPr/>
        </p:nvSpPr>
        <p:spPr>
          <a:xfrm>
            <a:off x="4582993" y="4238268"/>
            <a:ext cx="305143" cy="59416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p>
        </p:txBody>
      </p:sp>
      <p:sp>
        <p:nvSpPr>
          <p:cNvPr id="8" name="Oval 7"/>
          <p:cNvSpPr/>
          <p:nvPr/>
        </p:nvSpPr>
        <p:spPr>
          <a:xfrm>
            <a:off x="4577055" y="5336829"/>
            <a:ext cx="311560" cy="5942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p>
        </p:txBody>
      </p:sp>
      <p:sp>
        <p:nvSpPr>
          <p:cNvPr id="9" name="Oval 8"/>
          <p:cNvSpPr/>
          <p:nvPr/>
        </p:nvSpPr>
        <p:spPr>
          <a:xfrm>
            <a:off x="4917828" y="5334143"/>
            <a:ext cx="311560" cy="5942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p>
        </p:txBody>
      </p:sp>
      <p:sp>
        <p:nvSpPr>
          <p:cNvPr id="10" name="Oval 9"/>
          <p:cNvSpPr/>
          <p:nvPr/>
        </p:nvSpPr>
        <p:spPr>
          <a:xfrm>
            <a:off x="5284621" y="4238268"/>
            <a:ext cx="286753" cy="5942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p>
        </p:txBody>
      </p:sp>
      <mc:AlternateContent xmlns:mc="http://schemas.openxmlformats.org/markup-compatibility/2006" xmlns:a14="http://schemas.microsoft.com/office/drawing/2010/main">
        <mc:Choice Requires="a14">
          <p:sp>
            <p:nvSpPr>
              <p:cNvPr id="11" name="TextBox 10"/>
              <p:cNvSpPr txBox="1"/>
              <p:nvPr/>
            </p:nvSpPr>
            <p:spPr>
              <a:xfrm>
                <a:off x="3130028" y="1888736"/>
                <a:ext cx="3125934" cy="83099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GB" sz="4800" b="0" i="1" smtClean="0">
                          <a:latin typeface="Cambria Math" panose="02040503050406030204" pitchFamily="18" charset="0"/>
                        </a:rPr>
                        <m:t>=</m:t>
                      </m:r>
                    </m:oMath>
                  </m:oMathPara>
                </a14:m>
                <a:endParaRPr lang="en-GB" sz="4800" dirty="0">
                  <a:latin typeface="Calibri" panose="020F050202020403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130028" y="1888736"/>
                <a:ext cx="3125934" cy="830997"/>
              </a:xfrm>
              <a:prstGeom prst="rect">
                <a:avLst/>
              </a:prstGeom>
              <a:blipFill rotWithShape="1">
                <a:blip r:embed="rId4"/>
                <a:stretch>
                  <a:fillRect/>
                </a:stretch>
              </a:blipFill>
            </p:spPr>
            <p:txBody>
              <a:bodyPr/>
              <a:lstStyle/>
              <a:p>
                <a:r>
                  <a:rPr lang="en-GB">
                    <a:noFill/>
                  </a:rPr>
                  <a:t> </a:t>
                </a:r>
              </a:p>
            </p:txBody>
          </p:sp>
        </mc:Fallback>
      </mc:AlternateContent>
      <p:sp>
        <p:nvSpPr>
          <p:cNvPr id="12" name="Right Bracket 11"/>
          <p:cNvSpPr/>
          <p:nvPr/>
        </p:nvSpPr>
        <p:spPr>
          <a:xfrm rot="16200000">
            <a:off x="4280813" y="482861"/>
            <a:ext cx="684792" cy="1827360"/>
          </a:xfrm>
          <a:prstGeom prst="rightBracket">
            <a:avLst>
              <a:gd name="adj" fmla="val 217571"/>
            </a:avLst>
          </a:pr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chemeClr val="tx1"/>
              </a:solidFill>
            </a:endParaRPr>
          </a:p>
        </p:txBody>
      </p:sp>
      <mc:AlternateContent xmlns:mc="http://schemas.openxmlformats.org/markup-compatibility/2006" xmlns:a14="http://schemas.microsoft.com/office/drawing/2010/main">
        <mc:Choice Requires="a14">
          <p:sp>
            <p:nvSpPr>
              <p:cNvPr id="13" name="TextBox 12"/>
              <p:cNvSpPr txBox="1"/>
              <p:nvPr/>
            </p:nvSpPr>
            <p:spPr>
              <a:xfrm>
                <a:off x="4286026" y="637524"/>
                <a:ext cx="893618" cy="523220"/>
              </a:xfrm>
              <a:prstGeom prst="rect">
                <a:avLst/>
              </a:prstGeom>
              <a:noFill/>
            </p:spPr>
            <p:txBody>
              <a:bodyPr wrap="square" rtlCol="0">
                <a:spAutoFit/>
              </a:bodyPr>
              <a:lstStyle/>
              <a:p>
                <a:pPr>
                  <a:buNone/>
                </a:pP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rPr>
                  <a:t> 3</a:t>
                </a:r>
              </a:p>
            </p:txBody>
          </p:sp>
        </mc:Choice>
        <mc:Fallback xmlns="">
          <p:sp>
            <p:nvSpPr>
              <p:cNvPr id="13" name="TextBox 12"/>
              <p:cNvSpPr txBox="1">
                <a:spLocks noRot="1" noChangeAspect="1" noMove="1" noResize="1" noEditPoints="1" noAdjustHandles="1" noChangeArrowheads="1" noChangeShapeType="1" noTextEdit="1"/>
              </p:cNvSpPr>
              <p:nvPr/>
            </p:nvSpPr>
            <p:spPr>
              <a:xfrm>
                <a:off x="4286026" y="637524"/>
                <a:ext cx="893618" cy="523220"/>
              </a:xfrm>
              <a:prstGeom prst="rect">
                <a:avLst/>
              </a:prstGeom>
              <a:blipFill rotWithShape="1">
                <a:blip r:embed="rId5"/>
                <a:stretch>
                  <a:fillRect t="-10588" b="-341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328875" y="3560037"/>
                <a:ext cx="893618" cy="523220"/>
              </a:xfrm>
              <a:prstGeom prst="rect">
                <a:avLst/>
              </a:prstGeom>
              <a:noFill/>
            </p:spPr>
            <p:txBody>
              <a:bodyPr wrap="square" rtlCol="0">
                <a:spAutoFit/>
              </a:bodyPr>
              <a:lstStyle/>
              <a:p>
                <a:pPr>
                  <a:buNone/>
                </a:pPr>
                <a14:m>
                  <m:oMath xmlns:m="http://schemas.openxmlformats.org/officeDocument/2006/math">
                    <m:r>
                      <a:rPr lang="en-GB" sz="2800" i="1" smtClean="0">
                        <a:latin typeface="Cambria Math" panose="02040503050406030204" pitchFamily="18" charset="0"/>
                        <a:ea typeface="Cambria Math" panose="02040503050406030204" pitchFamily="18" charset="0"/>
                      </a:rPr>
                      <m:t>÷</m:t>
                    </m:r>
                  </m:oMath>
                </a14:m>
                <a:r>
                  <a:rPr lang="en-GB" sz="2800" dirty="0">
                    <a:latin typeface="Calibri" panose="020F0502020204030204" pitchFamily="34" charset="0"/>
                  </a:rPr>
                  <a:t> 3</a:t>
                </a:r>
              </a:p>
            </p:txBody>
          </p:sp>
        </mc:Choice>
        <mc:Fallback xmlns="">
          <p:sp>
            <p:nvSpPr>
              <p:cNvPr id="14" name="TextBox 13"/>
              <p:cNvSpPr txBox="1">
                <a:spLocks noRot="1" noChangeAspect="1" noMove="1" noResize="1" noEditPoints="1" noAdjustHandles="1" noChangeArrowheads="1" noChangeShapeType="1" noTextEdit="1"/>
              </p:cNvSpPr>
              <p:nvPr/>
            </p:nvSpPr>
            <p:spPr>
              <a:xfrm>
                <a:off x="4328875" y="3560037"/>
                <a:ext cx="893618" cy="523220"/>
              </a:xfrm>
              <a:prstGeom prst="rect">
                <a:avLst/>
              </a:prstGeom>
              <a:blipFill rotWithShape="1">
                <a:blip r:embed="rId6"/>
                <a:stretch>
                  <a:fillRect t="-10465" b="-32558"/>
                </a:stretch>
              </a:blipFill>
            </p:spPr>
            <p:txBody>
              <a:bodyPr/>
              <a:lstStyle/>
              <a:p>
                <a:r>
                  <a:rPr lang="en-GB">
                    <a:noFill/>
                  </a:rPr>
                  <a:t> </a:t>
                </a:r>
              </a:p>
            </p:txBody>
          </p:sp>
        </mc:Fallback>
      </mc:AlternateContent>
      <p:sp>
        <p:nvSpPr>
          <p:cNvPr id="15" name="Right Bracket 14"/>
          <p:cNvSpPr/>
          <p:nvPr/>
        </p:nvSpPr>
        <p:spPr>
          <a:xfrm rot="5400000" flipV="1">
            <a:off x="4308118" y="2411647"/>
            <a:ext cx="684792" cy="1772743"/>
          </a:xfrm>
          <a:prstGeom prst="rightBracket">
            <a:avLst>
              <a:gd name="adj" fmla="val 217571"/>
            </a:avLst>
          </a:prstGeom>
          <a:noFill/>
          <a:ln w="28575">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600">
              <a:solidFill>
                <a:schemeClr val="tx1"/>
              </a:solidFill>
            </a:endParaRPr>
          </a:p>
        </p:txBody>
      </p:sp>
      <mc:AlternateContent xmlns:mc="http://schemas.openxmlformats.org/markup-compatibility/2006" xmlns:a14="http://schemas.microsoft.com/office/drawing/2010/main">
        <mc:Choice Requires="a14">
          <p:sp>
            <p:nvSpPr>
              <p:cNvPr id="17" name="TextBox 16"/>
              <p:cNvSpPr txBox="1"/>
              <p:nvPr/>
            </p:nvSpPr>
            <p:spPr>
              <a:xfrm>
                <a:off x="4098559" y="1661550"/>
                <a:ext cx="3125934" cy="123251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4000" b="0" i="1" smtClean="0">
                              <a:latin typeface="Cambria Math" panose="02040503050406030204" pitchFamily="18" charset="0"/>
                            </a:rPr>
                          </m:ctrlPr>
                        </m:fPr>
                        <m:num>
                          <m:r>
                            <m:rPr>
                              <m:nor/>
                            </m:rPr>
                            <a:rPr lang="en-GB" sz="4000" b="0" i="0" smtClean="0">
                              <a:latin typeface="Calibri" panose="020F0502020204030204" pitchFamily="34" charset="0"/>
                            </a:rPr>
                            <m:t>2</m:t>
                          </m:r>
                        </m:num>
                        <m:den>
                          <m:r>
                            <m:rPr>
                              <m:nor/>
                            </m:rPr>
                            <a:rPr lang="en-GB" sz="4000" b="0" i="0" smtClean="0">
                              <a:latin typeface="Calibri" panose="020F0502020204030204" pitchFamily="34" charset="0"/>
                            </a:rPr>
                            <m:t>3</m:t>
                          </m:r>
                        </m:den>
                      </m:f>
                    </m:oMath>
                  </m:oMathPara>
                </a14:m>
                <a:endParaRPr lang="en-GB" sz="4000" dirty="0">
                  <a:latin typeface="Calibri" panose="020F050202020403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4098559" y="1661550"/>
                <a:ext cx="3125934" cy="1232517"/>
              </a:xfrm>
              <a:prstGeom prst="rect">
                <a:avLst/>
              </a:prstGeom>
              <a:blipFill rotWithShape="1">
                <a:blip r:embed="rId7"/>
                <a:stretch>
                  <a:fillRect/>
                </a:stretch>
              </a:blipFill>
            </p:spPr>
            <p:txBody>
              <a:bodyPr/>
              <a:lstStyle/>
              <a:p>
                <a:r>
                  <a:rPr lang="en-GB">
                    <a:noFill/>
                  </a:rPr>
                  <a:t> </a:t>
                </a:r>
              </a:p>
            </p:txBody>
          </p:sp>
        </mc:Fallback>
      </mc:AlternateContent>
      <p:sp>
        <p:nvSpPr>
          <p:cNvPr id="18" name="TextBox 17"/>
          <p:cNvSpPr txBox="1"/>
          <p:nvPr/>
        </p:nvSpPr>
        <p:spPr>
          <a:xfrm>
            <a:off x="2700536" y="4273739"/>
            <a:ext cx="4873993" cy="523220"/>
          </a:xfrm>
          <a:prstGeom prst="rect">
            <a:avLst/>
          </a:prstGeom>
          <a:noFill/>
        </p:spPr>
        <p:txBody>
          <a:bodyPr wrap="square" rtlCol="0">
            <a:spAutoFit/>
          </a:bodyPr>
          <a:lstStyle/>
          <a:p>
            <a:pPr>
              <a:buNone/>
            </a:pPr>
            <a:r>
              <a:rPr lang="en-GB" sz="2800" dirty="0">
                <a:latin typeface="Calibri" panose="020F0502020204030204" pitchFamily="34" charset="0"/>
                <a:cs typeface="Calibri" panose="020F0502020204030204" pitchFamily="34" charset="0"/>
              </a:rPr>
              <a:t>Factors of 6: 1, 2, 3, 6</a:t>
            </a:r>
          </a:p>
        </p:txBody>
      </p:sp>
      <p:sp>
        <p:nvSpPr>
          <p:cNvPr id="19" name="TextBox 18"/>
          <p:cNvSpPr txBox="1"/>
          <p:nvPr/>
        </p:nvSpPr>
        <p:spPr>
          <a:xfrm>
            <a:off x="2700536" y="5334142"/>
            <a:ext cx="4873993" cy="523220"/>
          </a:xfrm>
          <a:prstGeom prst="rect">
            <a:avLst/>
          </a:prstGeom>
          <a:noFill/>
        </p:spPr>
        <p:txBody>
          <a:bodyPr wrap="square" rtlCol="0">
            <a:spAutoFit/>
          </a:bodyPr>
          <a:lstStyle/>
          <a:p>
            <a:pPr>
              <a:buNone/>
            </a:pPr>
            <a:r>
              <a:rPr lang="en-GB" sz="2800" dirty="0">
                <a:latin typeface="Calibri" panose="020F0502020204030204" pitchFamily="34" charset="0"/>
                <a:cs typeface="Calibri" panose="020F0502020204030204" pitchFamily="34" charset="0"/>
              </a:rPr>
              <a:t>Factors of 9: 1, 3, 9</a:t>
            </a:r>
          </a:p>
        </p:txBody>
      </p:sp>
    </p:spTree>
    <p:extLst>
      <p:ext uri="{BB962C8B-B14F-4D97-AF65-F5344CB8AC3E}">
        <p14:creationId xmlns:p14="http://schemas.microsoft.com/office/powerpoint/2010/main" val="340284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grpId="1" nodeType="clickEffect">
                                  <p:stCondLst>
                                    <p:cond delay="0"/>
                                  </p:stCondLst>
                                  <p:childTnLst>
                                    <p:animEffect transition="out" filter="fade">
                                      <p:cBhvr>
                                        <p:cTn id="32" dur="500" tmFilter="0, 0; .2, .5; .8, .5; 1, 0"/>
                                        <p:tgtEl>
                                          <p:spTgt spid="10"/>
                                        </p:tgtEl>
                                      </p:cBhvr>
                                    </p:animEffect>
                                    <p:animScale>
                                      <p:cBhvr>
                                        <p:cTn id="33" dur="250" autoRev="1" fill="hold"/>
                                        <p:tgtEl>
                                          <p:spTgt spid="10"/>
                                        </p:tgtEl>
                                      </p:cBhvr>
                                      <p:by x="105000" y="105000"/>
                                    </p:animScale>
                                  </p:childTnLst>
                                </p:cTn>
                              </p:par>
                              <p:par>
                                <p:cTn id="34" presetID="26" presetClass="emph" presetSubtype="0" fill="hold" grpId="1" nodeType="withEffect">
                                  <p:stCondLst>
                                    <p:cond delay="0"/>
                                  </p:stCondLst>
                                  <p:childTnLst>
                                    <p:animEffect transition="out" filter="fade">
                                      <p:cBhvr>
                                        <p:cTn id="35" dur="500" tmFilter="0, 0; .2, .5; .8, .5; 1, 0"/>
                                        <p:tgtEl>
                                          <p:spTgt spid="9"/>
                                        </p:tgtEl>
                                      </p:cBhvr>
                                    </p:animEffect>
                                    <p:animScale>
                                      <p:cBhvr>
                                        <p:cTn id="36" dur="250" autoRev="1" fill="hold"/>
                                        <p:tgtEl>
                                          <p:spTgt spid="9"/>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0" grpId="1" animBg="1"/>
      <p:bldP spid="12" grpId="0" animBg="1"/>
      <p:bldP spid="13" grpId="0"/>
      <p:bldP spid="14" grpId="0"/>
      <p:bldP spid="15"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592" y="11661"/>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201517"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mc:AlternateContent xmlns:mc="http://schemas.openxmlformats.org/markup-compatibility/2006" xmlns:a14="http://schemas.microsoft.com/office/drawing/2010/main">
        <mc:Choice Requires="a14">
          <p:sp>
            <p:nvSpPr>
              <p:cNvPr id="20" name="TextBox 19"/>
              <p:cNvSpPr txBox="1"/>
              <p:nvPr/>
            </p:nvSpPr>
            <p:spPr>
              <a:xfrm>
                <a:off x="3436351" y="4014381"/>
                <a:ext cx="3075709" cy="1059649"/>
              </a:xfrm>
              <a:prstGeom prst="rect">
                <a:avLst/>
              </a:prstGeom>
              <a:noFill/>
            </p:spPr>
            <p:txBody>
              <a:bodyPr wrap="square" rtlCol="0">
                <a:spAutoFit/>
              </a:bodyPr>
              <a:lstStyle/>
              <a:p>
                <a:pPr>
                  <a:buNone/>
                </a:pPr>
                <a14:m>
                  <m:oMath xmlns:m="http://schemas.openxmlformats.org/officeDocument/2006/math">
                    <m:f>
                      <m:fPr>
                        <m:ctrlPr>
                          <a:rPr lang="en-GB" sz="4000" b="0" i="1" smtClean="0">
                            <a:latin typeface="Cambria Math" panose="02040503050406030204" pitchFamily="18" charset="0"/>
                          </a:rPr>
                        </m:ctrlPr>
                      </m:fPr>
                      <m:num>
                        <m:r>
                          <m:rPr>
                            <m:nor/>
                          </m:rPr>
                          <a:rPr lang="en-GB" sz="4000" b="0" i="0" smtClean="0">
                            <a:latin typeface="Calibri" panose="020F0502020204030204" pitchFamily="34" charset="0"/>
                          </a:rPr>
                          <m:t>12</m:t>
                        </m:r>
                      </m:num>
                      <m:den>
                        <m:r>
                          <m:rPr>
                            <m:nor/>
                          </m:rPr>
                          <a:rPr lang="en-GB" sz="4000" b="0" i="0" smtClean="0">
                            <a:latin typeface="Calibri" panose="020F0502020204030204" pitchFamily="34" charset="0"/>
                          </a:rPr>
                          <m:t>16</m:t>
                        </m:r>
                      </m:den>
                    </m:f>
                  </m:oMath>
                </a14:m>
                <a:r>
                  <a:rPr lang="en-GB" sz="4000" dirty="0">
                    <a:latin typeface="Calibri" panose="020F0502020204030204" pitchFamily="34" charset="0"/>
                  </a:rPr>
                  <a:t> </a:t>
                </a:r>
                <a14:m>
                  <m:oMath xmlns:m="http://schemas.openxmlformats.org/officeDocument/2006/math">
                    <m:r>
                      <a:rPr lang="en-GB" sz="4000" b="0" i="1" dirty="0" smtClean="0">
                        <a:latin typeface="Cambria Math" panose="02040503050406030204" pitchFamily="18" charset="0"/>
                      </a:rPr>
                      <m:t>=</m:t>
                    </m:r>
                    <m:f>
                      <m:fPr>
                        <m:ctrlPr>
                          <a:rPr lang="en-GB" sz="4000" b="0" i="1" dirty="0" smtClean="0">
                            <a:latin typeface="Cambria Math" panose="02040503050406030204" pitchFamily="18" charset="0"/>
                          </a:rPr>
                        </m:ctrlPr>
                      </m:fPr>
                      <m:num/>
                      <m:den/>
                    </m:f>
                  </m:oMath>
                </a14:m>
                <a:r>
                  <a:rPr lang="en-GB" sz="4000" dirty="0">
                    <a:latin typeface="Calibri" panose="020F0502020204030204" pitchFamily="34" charset="0"/>
                  </a:rPr>
                  <a:t> </a:t>
                </a:r>
              </a:p>
            </p:txBody>
          </p:sp>
        </mc:Choice>
        <mc:Fallback xmlns="">
          <p:sp>
            <p:nvSpPr>
              <p:cNvPr id="20" name="TextBox 19"/>
              <p:cNvSpPr txBox="1">
                <a:spLocks noRot="1" noChangeAspect="1" noMove="1" noResize="1" noEditPoints="1" noAdjustHandles="1" noChangeArrowheads="1" noChangeShapeType="1" noTextEdit="1"/>
              </p:cNvSpPr>
              <p:nvPr/>
            </p:nvSpPr>
            <p:spPr>
              <a:xfrm>
                <a:off x="3436351" y="4014381"/>
                <a:ext cx="3075709" cy="1059649"/>
              </a:xfrm>
              <a:prstGeom prst="rect">
                <a:avLst/>
              </a:prstGeom>
              <a:blipFill rotWithShape="1">
                <a:blip r:embed="rId3"/>
                <a:stretch>
                  <a:fillRect/>
                </a:stretch>
              </a:blipFill>
            </p:spPr>
            <p:txBody>
              <a:bodyPr/>
              <a:lstStyle/>
              <a:p>
                <a:r>
                  <a:rPr lang="en-GB">
                    <a:noFill/>
                  </a:rPr>
                  <a:t> </a:t>
                </a:r>
              </a:p>
            </p:txBody>
          </p:sp>
        </mc:Fallback>
      </mc:AlternateContent>
      <p:graphicFrame>
        <p:nvGraphicFramePr>
          <p:cNvPr id="21" name="Table 20"/>
          <p:cNvGraphicFramePr>
            <a:graphicFrameLocks noGrp="1"/>
          </p:cNvGraphicFramePr>
          <p:nvPr>
            <p:extLst>
              <p:ext uri="{D42A27DB-BD31-4B8C-83A1-F6EECF244321}">
                <p14:modId xmlns:p14="http://schemas.microsoft.com/office/powerpoint/2010/main" val="4253028"/>
              </p:ext>
            </p:extLst>
          </p:nvPr>
        </p:nvGraphicFramePr>
        <p:xfrm>
          <a:off x="1452380" y="1949516"/>
          <a:ext cx="6096000" cy="656883"/>
        </p:xfrm>
        <a:graphic>
          <a:graphicData uri="http://schemas.openxmlformats.org/drawingml/2006/table">
            <a:tbl>
              <a:tblPr firstRow="1" bandRow="1">
                <a:tableStyleId>{5C22544A-7EE6-4342-B048-85BDC9FD1C3A}</a:tableStyleId>
              </a:tblPr>
              <a:tblGrid>
                <a:gridCol w="381000">
                  <a:extLst>
                    <a:ext uri="{9D8B030D-6E8A-4147-A177-3AD203B41FA5}">
                      <a16:colId xmlns:a16="http://schemas.microsoft.com/office/drawing/2014/main" val="2034304777"/>
                    </a:ext>
                  </a:extLst>
                </a:gridCol>
                <a:gridCol w="381000">
                  <a:extLst>
                    <a:ext uri="{9D8B030D-6E8A-4147-A177-3AD203B41FA5}">
                      <a16:colId xmlns:a16="http://schemas.microsoft.com/office/drawing/2014/main" val="3492262423"/>
                    </a:ext>
                  </a:extLst>
                </a:gridCol>
                <a:gridCol w="381000">
                  <a:extLst>
                    <a:ext uri="{9D8B030D-6E8A-4147-A177-3AD203B41FA5}">
                      <a16:colId xmlns:a16="http://schemas.microsoft.com/office/drawing/2014/main" val="3455583531"/>
                    </a:ext>
                  </a:extLst>
                </a:gridCol>
                <a:gridCol w="381000">
                  <a:extLst>
                    <a:ext uri="{9D8B030D-6E8A-4147-A177-3AD203B41FA5}">
                      <a16:colId xmlns:a16="http://schemas.microsoft.com/office/drawing/2014/main" val="440127771"/>
                    </a:ext>
                  </a:extLst>
                </a:gridCol>
                <a:gridCol w="381000">
                  <a:extLst>
                    <a:ext uri="{9D8B030D-6E8A-4147-A177-3AD203B41FA5}">
                      <a16:colId xmlns:a16="http://schemas.microsoft.com/office/drawing/2014/main" val="186802203"/>
                    </a:ext>
                  </a:extLst>
                </a:gridCol>
                <a:gridCol w="381000">
                  <a:extLst>
                    <a:ext uri="{9D8B030D-6E8A-4147-A177-3AD203B41FA5}">
                      <a16:colId xmlns:a16="http://schemas.microsoft.com/office/drawing/2014/main" val="1499875628"/>
                    </a:ext>
                  </a:extLst>
                </a:gridCol>
                <a:gridCol w="381000">
                  <a:extLst>
                    <a:ext uri="{9D8B030D-6E8A-4147-A177-3AD203B41FA5}">
                      <a16:colId xmlns:a16="http://schemas.microsoft.com/office/drawing/2014/main" val="1411786721"/>
                    </a:ext>
                  </a:extLst>
                </a:gridCol>
                <a:gridCol w="381000">
                  <a:extLst>
                    <a:ext uri="{9D8B030D-6E8A-4147-A177-3AD203B41FA5}">
                      <a16:colId xmlns:a16="http://schemas.microsoft.com/office/drawing/2014/main" val="3039380043"/>
                    </a:ext>
                  </a:extLst>
                </a:gridCol>
                <a:gridCol w="381000">
                  <a:extLst>
                    <a:ext uri="{9D8B030D-6E8A-4147-A177-3AD203B41FA5}">
                      <a16:colId xmlns:a16="http://schemas.microsoft.com/office/drawing/2014/main" val="728012561"/>
                    </a:ext>
                  </a:extLst>
                </a:gridCol>
                <a:gridCol w="381000">
                  <a:extLst>
                    <a:ext uri="{9D8B030D-6E8A-4147-A177-3AD203B41FA5}">
                      <a16:colId xmlns:a16="http://schemas.microsoft.com/office/drawing/2014/main" val="1854789971"/>
                    </a:ext>
                  </a:extLst>
                </a:gridCol>
                <a:gridCol w="381000">
                  <a:extLst>
                    <a:ext uri="{9D8B030D-6E8A-4147-A177-3AD203B41FA5}">
                      <a16:colId xmlns:a16="http://schemas.microsoft.com/office/drawing/2014/main" val="1811055264"/>
                    </a:ext>
                  </a:extLst>
                </a:gridCol>
                <a:gridCol w="381000">
                  <a:extLst>
                    <a:ext uri="{9D8B030D-6E8A-4147-A177-3AD203B41FA5}">
                      <a16:colId xmlns:a16="http://schemas.microsoft.com/office/drawing/2014/main" val="778218155"/>
                    </a:ext>
                  </a:extLst>
                </a:gridCol>
                <a:gridCol w="381000">
                  <a:extLst>
                    <a:ext uri="{9D8B030D-6E8A-4147-A177-3AD203B41FA5}">
                      <a16:colId xmlns:a16="http://schemas.microsoft.com/office/drawing/2014/main" val="2758719480"/>
                    </a:ext>
                  </a:extLst>
                </a:gridCol>
                <a:gridCol w="381000">
                  <a:extLst>
                    <a:ext uri="{9D8B030D-6E8A-4147-A177-3AD203B41FA5}">
                      <a16:colId xmlns:a16="http://schemas.microsoft.com/office/drawing/2014/main" val="973267617"/>
                    </a:ext>
                  </a:extLst>
                </a:gridCol>
                <a:gridCol w="381000">
                  <a:extLst>
                    <a:ext uri="{9D8B030D-6E8A-4147-A177-3AD203B41FA5}">
                      <a16:colId xmlns:a16="http://schemas.microsoft.com/office/drawing/2014/main" val="4248109822"/>
                    </a:ext>
                  </a:extLst>
                </a:gridCol>
                <a:gridCol w="381000">
                  <a:extLst>
                    <a:ext uri="{9D8B030D-6E8A-4147-A177-3AD203B41FA5}">
                      <a16:colId xmlns:a16="http://schemas.microsoft.com/office/drawing/2014/main" val="360958744"/>
                    </a:ext>
                  </a:extLst>
                </a:gridCol>
              </a:tblGrid>
              <a:tr h="65688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7151461"/>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2019099331"/>
              </p:ext>
            </p:extLst>
          </p:nvPr>
        </p:nvGraphicFramePr>
        <p:xfrm>
          <a:off x="1452380" y="2990350"/>
          <a:ext cx="6096000" cy="64008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873955077"/>
                    </a:ext>
                  </a:extLst>
                </a:gridCol>
              </a:tblGrid>
              <a:tr h="370840">
                <a:tc>
                  <a:txBody>
                    <a:bodyPr/>
                    <a:lstStyle/>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7923949"/>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649506079"/>
              </p:ext>
            </p:extLst>
          </p:nvPr>
        </p:nvGraphicFramePr>
        <p:xfrm>
          <a:off x="1452380" y="2990350"/>
          <a:ext cx="6096000" cy="64008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419500326"/>
                    </a:ext>
                  </a:extLst>
                </a:gridCol>
                <a:gridCol w="762000">
                  <a:extLst>
                    <a:ext uri="{9D8B030D-6E8A-4147-A177-3AD203B41FA5}">
                      <a16:colId xmlns:a16="http://schemas.microsoft.com/office/drawing/2014/main" val="3939730027"/>
                    </a:ext>
                  </a:extLst>
                </a:gridCol>
                <a:gridCol w="762000">
                  <a:extLst>
                    <a:ext uri="{9D8B030D-6E8A-4147-A177-3AD203B41FA5}">
                      <a16:colId xmlns:a16="http://schemas.microsoft.com/office/drawing/2014/main" val="1453186300"/>
                    </a:ext>
                  </a:extLst>
                </a:gridCol>
                <a:gridCol w="762000">
                  <a:extLst>
                    <a:ext uri="{9D8B030D-6E8A-4147-A177-3AD203B41FA5}">
                      <a16:colId xmlns:a16="http://schemas.microsoft.com/office/drawing/2014/main" val="2248263968"/>
                    </a:ext>
                  </a:extLst>
                </a:gridCol>
                <a:gridCol w="762000">
                  <a:extLst>
                    <a:ext uri="{9D8B030D-6E8A-4147-A177-3AD203B41FA5}">
                      <a16:colId xmlns:a16="http://schemas.microsoft.com/office/drawing/2014/main" val="877093722"/>
                    </a:ext>
                  </a:extLst>
                </a:gridCol>
                <a:gridCol w="762000">
                  <a:extLst>
                    <a:ext uri="{9D8B030D-6E8A-4147-A177-3AD203B41FA5}">
                      <a16:colId xmlns:a16="http://schemas.microsoft.com/office/drawing/2014/main" val="1133406703"/>
                    </a:ext>
                  </a:extLst>
                </a:gridCol>
                <a:gridCol w="762000">
                  <a:extLst>
                    <a:ext uri="{9D8B030D-6E8A-4147-A177-3AD203B41FA5}">
                      <a16:colId xmlns:a16="http://schemas.microsoft.com/office/drawing/2014/main" val="3504630145"/>
                    </a:ext>
                  </a:extLst>
                </a:gridCol>
                <a:gridCol w="762000">
                  <a:extLst>
                    <a:ext uri="{9D8B030D-6E8A-4147-A177-3AD203B41FA5}">
                      <a16:colId xmlns:a16="http://schemas.microsoft.com/office/drawing/2014/main" val="471367324"/>
                    </a:ext>
                  </a:extLst>
                </a:gridCol>
              </a:tblGrid>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0234354"/>
                  </a:ext>
                </a:extLst>
              </a:tr>
            </a:tbl>
          </a:graphicData>
        </a:graphic>
      </p:graphicFrame>
      <p:cxnSp>
        <p:nvCxnSpPr>
          <p:cNvPr id="24" name="Straight Connector 23"/>
          <p:cNvCxnSpPr/>
          <p:nvPr/>
        </p:nvCxnSpPr>
        <p:spPr>
          <a:xfrm>
            <a:off x="1413587" y="1666218"/>
            <a:ext cx="0" cy="260098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229851" y="1666218"/>
            <a:ext cx="0" cy="260098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14451" y="1689859"/>
            <a:ext cx="0" cy="260098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3436350" y="4013241"/>
                <a:ext cx="3075709" cy="1059649"/>
              </a:xfrm>
              <a:prstGeom prst="rect">
                <a:avLst/>
              </a:prstGeom>
              <a:noFill/>
            </p:spPr>
            <p:txBody>
              <a:bodyPr wrap="square" rtlCol="0">
                <a:spAutoFit/>
              </a:bodyPr>
              <a:lstStyle/>
              <a:p>
                <a:pPr>
                  <a:buNone/>
                </a:pPr>
                <a14:m>
                  <m:oMath xmlns:m="http://schemas.openxmlformats.org/officeDocument/2006/math">
                    <m:f>
                      <m:fPr>
                        <m:ctrlPr>
                          <a:rPr lang="en-GB" sz="4000" b="0" i="1" smtClean="0">
                            <a:latin typeface="Cambria Math" panose="02040503050406030204" pitchFamily="18" charset="0"/>
                          </a:rPr>
                        </m:ctrlPr>
                      </m:fPr>
                      <m:num>
                        <m:r>
                          <m:rPr>
                            <m:nor/>
                          </m:rPr>
                          <a:rPr lang="en-GB" sz="4000" b="0" i="0" smtClean="0">
                            <a:latin typeface="Calibri" panose="020F0502020204030204" pitchFamily="34" charset="0"/>
                          </a:rPr>
                          <m:t>12</m:t>
                        </m:r>
                      </m:num>
                      <m:den>
                        <m:r>
                          <m:rPr>
                            <m:nor/>
                          </m:rPr>
                          <a:rPr lang="en-GB" sz="4000" b="0" i="0" smtClean="0">
                            <a:latin typeface="Calibri" panose="020F0502020204030204" pitchFamily="34" charset="0"/>
                          </a:rPr>
                          <m:t>16</m:t>
                        </m:r>
                      </m:den>
                    </m:f>
                  </m:oMath>
                </a14:m>
                <a:r>
                  <a:rPr lang="en-GB" sz="4000" dirty="0">
                    <a:latin typeface="Calibri" panose="020F0502020204030204" pitchFamily="34" charset="0"/>
                  </a:rPr>
                  <a:t> </a:t>
                </a:r>
                <a14:m>
                  <m:oMath xmlns:m="http://schemas.openxmlformats.org/officeDocument/2006/math">
                    <m:r>
                      <a:rPr lang="en-GB" sz="4000" b="0" i="1" dirty="0" smtClean="0">
                        <a:latin typeface="Cambria Math" panose="02040503050406030204" pitchFamily="18" charset="0"/>
                      </a:rPr>
                      <m:t>=</m:t>
                    </m:r>
                    <m:f>
                      <m:fPr>
                        <m:ctrlPr>
                          <a:rPr lang="en-GB" sz="4000" b="0" i="1" dirty="0" smtClean="0">
                            <a:latin typeface="Cambria Math" panose="02040503050406030204" pitchFamily="18" charset="0"/>
                          </a:rPr>
                        </m:ctrlPr>
                      </m:fPr>
                      <m:num>
                        <m:r>
                          <m:rPr>
                            <m:nor/>
                          </m:rPr>
                          <a:rPr lang="en-GB" sz="4000" b="0" i="0" dirty="0" smtClean="0">
                            <a:latin typeface="Calibri" panose="020F0502020204030204" pitchFamily="34" charset="0"/>
                          </a:rPr>
                          <m:t>6</m:t>
                        </m:r>
                      </m:num>
                      <m:den>
                        <m:r>
                          <m:rPr>
                            <m:nor/>
                          </m:rPr>
                          <a:rPr lang="en-GB" sz="4000" b="0" i="0" dirty="0" smtClean="0">
                            <a:latin typeface="Calibri" panose="020F0502020204030204" pitchFamily="34" charset="0"/>
                          </a:rPr>
                          <m:t>8</m:t>
                        </m:r>
                      </m:den>
                    </m:f>
                  </m:oMath>
                </a14:m>
                <a:r>
                  <a:rPr lang="en-GB" sz="4000" dirty="0">
                    <a:latin typeface="Calibri" panose="020F0502020204030204" pitchFamily="34" charset="0"/>
                  </a:rPr>
                  <a:t> </a:t>
                </a:r>
              </a:p>
            </p:txBody>
          </p:sp>
        </mc:Choice>
        <mc:Fallback xmlns="">
          <p:sp>
            <p:nvSpPr>
              <p:cNvPr id="27" name="TextBox 26"/>
              <p:cNvSpPr txBox="1">
                <a:spLocks noRot="1" noChangeAspect="1" noMove="1" noResize="1" noEditPoints="1" noAdjustHandles="1" noChangeArrowheads="1" noChangeShapeType="1" noTextEdit="1"/>
              </p:cNvSpPr>
              <p:nvPr/>
            </p:nvSpPr>
            <p:spPr>
              <a:xfrm>
                <a:off x="3436350" y="4013241"/>
                <a:ext cx="3075709" cy="1059649"/>
              </a:xfrm>
              <a:prstGeom prst="rect">
                <a:avLst/>
              </a:prstGeom>
              <a:blipFill rotWithShape="1">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5697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nodeType="clickEffect">
                                  <p:stCondLst>
                                    <p:cond delay="0"/>
                                  </p:stCondLst>
                                  <p:childTnLst>
                                    <p:animEffect transition="out" filter="wipe(dow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22" presetClass="exit" presetSubtype="4" fill="hold" nodeType="withEffect">
                                  <p:stCondLst>
                                    <p:cond delay="0"/>
                                  </p:stCondLst>
                                  <p:childTnLst>
                                    <p:animEffect transition="out" filter="wipe(down)">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22" presetClass="exit" presetSubtype="4" fill="hold" nodeType="withEffect">
                                  <p:stCondLst>
                                    <p:cond delay="0"/>
                                  </p:stCondLst>
                                  <p:childTnLst>
                                    <p:animEffect transition="out" filter="wipe(down)">
                                      <p:cBhvr>
                                        <p:cTn id="30" dur="500"/>
                                        <p:tgtEl>
                                          <p:spTgt spid="24"/>
                                        </p:tgtEl>
                                      </p:cBhvr>
                                    </p:animEffect>
                                    <p:set>
                                      <p:cBhvr>
                                        <p:cTn id="31" dur="1" fill="hold">
                                          <p:stCondLst>
                                            <p:cond delay="499"/>
                                          </p:stCondLst>
                                        </p:cTn>
                                        <p:tgtEl>
                                          <p:spTgt spid="2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3174202"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Independent Task</a:t>
            </a:r>
          </a:p>
        </p:txBody>
      </p:sp>
      <p:sp>
        <p:nvSpPr>
          <p:cNvPr id="12" name="TextBox 11">
            <a:extLst>
              <a:ext uri="{FF2B5EF4-FFF2-40B4-BE49-F238E27FC236}">
                <a16:creationId xmlns:a16="http://schemas.microsoft.com/office/drawing/2014/main" id="{6A08C078-9551-49BE-BAA1-659DBE866F8D}"/>
              </a:ext>
            </a:extLst>
          </p:cNvPr>
          <p:cNvSpPr txBox="1"/>
          <p:nvPr/>
        </p:nvSpPr>
        <p:spPr bwMode="auto">
          <a:xfrm>
            <a:off x="117191" y="490767"/>
            <a:ext cx="5116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spcBef>
                <a:spcPts val="50"/>
              </a:spcBef>
              <a:buClr>
                <a:srgbClr val="82CBDD"/>
              </a:buClr>
              <a:buNone/>
            </a:pPr>
            <a:r>
              <a:rPr lang="en-GB" sz="2400" dirty="0">
                <a:latin typeface="Calibri Light" panose="020F0302020204030204" pitchFamily="34" charset="0"/>
                <a:ea typeface="Myriad Pro Semibold" charset="0"/>
                <a:cs typeface="Calibri Light" panose="020F0302020204030204" pitchFamily="34" charset="0"/>
              </a:rPr>
              <a:t>Year 6</a:t>
            </a:r>
          </a:p>
        </p:txBody>
      </p:sp>
      <p:pic>
        <p:nvPicPr>
          <p:cNvPr id="4" name="Picture 3">
            <a:extLst>
              <a:ext uri="{FF2B5EF4-FFF2-40B4-BE49-F238E27FC236}">
                <a16:creationId xmlns:a16="http://schemas.microsoft.com/office/drawing/2014/main" id="{A190B8C2-570B-4D5B-BEF5-E3BE82427972}"/>
              </a:ext>
            </a:extLst>
          </p:cNvPr>
          <p:cNvPicPr>
            <a:picLocks noChangeAspect="1"/>
          </p:cNvPicPr>
          <p:nvPr/>
        </p:nvPicPr>
        <p:blipFill>
          <a:blip r:embed="rId3"/>
          <a:stretch>
            <a:fillRect/>
          </a:stretch>
        </p:blipFill>
        <p:spPr>
          <a:xfrm>
            <a:off x="0" y="1013986"/>
            <a:ext cx="5251212" cy="5798213"/>
          </a:xfrm>
          <a:prstGeom prst="rect">
            <a:avLst/>
          </a:prstGeom>
        </p:spPr>
      </p:pic>
      <p:sp>
        <p:nvSpPr>
          <p:cNvPr id="5" name="TextBox 4">
            <a:extLst>
              <a:ext uri="{FF2B5EF4-FFF2-40B4-BE49-F238E27FC236}">
                <a16:creationId xmlns:a16="http://schemas.microsoft.com/office/drawing/2014/main" id="{B2D69B04-E401-4343-85AB-FF34FD462EC8}"/>
              </a:ext>
            </a:extLst>
          </p:cNvPr>
          <p:cNvSpPr txBox="1"/>
          <p:nvPr/>
        </p:nvSpPr>
        <p:spPr bwMode="auto">
          <a:xfrm>
            <a:off x="3657600" y="5463540"/>
            <a:ext cx="169163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1600" dirty="0">
                <a:latin typeface="Myriad Pro Semibold" charset="0"/>
                <a:ea typeface="Myriad Pro Semibold" charset="0"/>
                <a:cs typeface="Myriad Pro Semibold" charset="0"/>
              </a:rPr>
              <a:t>e) Use the fraction wall to explain why 7/10 does not simplify.</a:t>
            </a:r>
          </a:p>
        </p:txBody>
      </p:sp>
      <p:pic>
        <p:nvPicPr>
          <p:cNvPr id="10" name="Picture 9">
            <a:extLst>
              <a:ext uri="{FF2B5EF4-FFF2-40B4-BE49-F238E27FC236}">
                <a16:creationId xmlns:a16="http://schemas.microsoft.com/office/drawing/2014/main" id="{09CEBE98-CBD1-4386-8218-1FCB55A95C42}"/>
              </a:ext>
            </a:extLst>
          </p:cNvPr>
          <p:cNvPicPr>
            <a:picLocks noChangeAspect="1"/>
          </p:cNvPicPr>
          <p:nvPr/>
        </p:nvPicPr>
        <p:blipFill>
          <a:blip r:embed="rId4"/>
          <a:stretch>
            <a:fillRect/>
          </a:stretch>
        </p:blipFill>
        <p:spPr>
          <a:xfrm>
            <a:off x="5349239" y="127239"/>
            <a:ext cx="2601002" cy="2679820"/>
          </a:xfrm>
          <a:prstGeom prst="rect">
            <a:avLst/>
          </a:prstGeom>
        </p:spPr>
      </p:pic>
      <p:pic>
        <p:nvPicPr>
          <p:cNvPr id="13" name="Picture 12">
            <a:extLst>
              <a:ext uri="{FF2B5EF4-FFF2-40B4-BE49-F238E27FC236}">
                <a16:creationId xmlns:a16="http://schemas.microsoft.com/office/drawing/2014/main" id="{FA768348-2781-4D87-8B78-897D4B4D025C}"/>
              </a:ext>
            </a:extLst>
          </p:cNvPr>
          <p:cNvPicPr>
            <a:picLocks noChangeAspect="1"/>
          </p:cNvPicPr>
          <p:nvPr/>
        </p:nvPicPr>
        <p:blipFill>
          <a:blip r:embed="rId5"/>
          <a:stretch>
            <a:fillRect/>
          </a:stretch>
        </p:blipFill>
        <p:spPr>
          <a:xfrm>
            <a:off x="5445184" y="2871495"/>
            <a:ext cx="2596497" cy="2171340"/>
          </a:xfrm>
          <a:prstGeom prst="rect">
            <a:avLst/>
          </a:prstGeom>
        </p:spPr>
      </p:pic>
    </p:spTree>
    <p:extLst>
      <p:ext uri="{BB962C8B-B14F-4D97-AF65-F5344CB8AC3E}">
        <p14:creationId xmlns:p14="http://schemas.microsoft.com/office/powerpoint/2010/main" val="3840735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1932645"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u="sng" dirty="0">
                <a:solidFill>
                  <a:srgbClr val="002060"/>
                </a:solidFill>
                <a:latin typeface="Myriad Pro Semibold" charset="0"/>
                <a:ea typeface="Myriad Pro Semibold" charset="0"/>
                <a:cs typeface="Myriad Pro Semibold" charset="0"/>
              </a:rPr>
              <a:t>Reasoning</a:t>
            </a:r>
          </a:p>
        </p:txBody>
      </p:sp>
      <p:sp>
        <p:nvSpPr>
          <p:cNvPr id="12" name="TextBox 11">
            <a:extLst>
              <a:ext uri="{FF2B5EF4-FFF2-40B4-BE49-F238E27FC236}">
                <a16:creationId xmlns:a16="http://schemas.microsoft.com/office/drawing/2014/main" id="{6A08C078-9551-49BE-BAA1-659DBE866F8D}"/>
              </a:ext>
            </a:extLst>
          </p:cNvPr>
          <p:cNvSpPr txBox="1"/>
          <p:nvPr/>
        </p:nvSpPr>
        <p:spPr bwMode="auto">
          <a:xfrm>
            <a:off x="2049836" y="0"/>
            <a:ext cx="51163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spcBef>
                <a:spcPts val="50"/>
              </a:spcBef>
              <a:buClr>
                <a:srgbClr val="82CBDD"/>
              </a:buClr>
              <a:buNone/>
            </a:pPr>
            <a:r>
              <a:rPr lang="en-GB" sz="2400" dirty="0">
                <a:latin typeface="Calibri Light" panose="020F0302020204030204" pitchFamily="34" charset="0"/>
                <a:ea typeface="Myriad Pro Semibold" charset="0"/>
                <a:cs typeface="Calibri Light" panose="020F0302020204030204" pitchFamily="34" charset="0"/>
              </a:rPr>
              <a:t>Year 6</a:t>
            </a:r>
          </a:p>
        </p:txBody>
      </p:sp>
      <p:pic>
        <p:nvPicPr>
          <p:cNvPr id="6" name="Picture 5">
            <a:extLst>
              <a:ext uri="{FF2B5EF4-FFF2-40B4-BE49-F238E27FC236}">
                <a16:creationId xmlns:a16="http://schemas.microsoft.com/office/drawing/2014/main" id="{AE999293-6884-4231-B3BD-4253486CA954}"/>
              </a:ext>
            </a:extLst>
          </p:cNvPr>
          <p:cNvPicPr>
            <a:picLocks noChangeAspect="1"/>
          </p:cNvPicPr>
          <p:nvPr/>
        </p:nvPicPr>
        <p:blipFill>
          <a:blip r:embed="rId3"/>
          <a:stretch>
            <a:fillRect/>
          </a:stretch>
        </p:blipFill>
        <p:spPr>
          <a:xfrm>
            <a:off x="0" y="675800"/>
            <a:ext cx="4912009" cy="4540289"/>
          </a:xfrm>
          <a:prstGeom prst="rect">
            <a:avLst/>
          </a:prstGeom>
          <a:ln>
            <a:solidFill>
              <a:srgbClr val="FF0000"/>
            </a:solidFill>
          </a:ln>
        </p:spPr>
      </p:pic>
      <p:pic>
        <p:nvPicPr>
          <p:cNvPr id="9" name="Picture 8">
            <a:extLst>
              <a:ext uri="{FF2B5EF4-FFF2-40B4-BE49-F238E27FC236}">
                <a16:creationId xmlns:a16="http://schemas.microsoft.com/office/drawing/2014/main" id="{2F091084-BFE8-408B-A3D1-EEBE9C1833DA}"/>
              </a:ext>
            </a:extLst>
          </p:cNvPr>
          <p:cNvPicPr>
            <a:picLocks noChangeAspect="1"/>
          </p:cNvPicPr>
          <p:nvPr/>
        </p:nvPicPr>
        <p:blipFill>
          <a:blip r:embed="rId4"/>
          <a:stretch>
            <a:fillRect/>
          </a:stretch>
        </p:blipFill>
        <p:spPr>
          <a:xfrm>
            <a:off x="4189867" y="569020"/>
            <a:ext cx="4954134" cy="1328361"/>
          </a:xfrm>
          <a:prstGeom prst="rect">
            <a:avLst/>
          </a:prstGeom>
          <a:ln>
            <a:solidFill>
              <a:srgbClr val="002060"/>
            </a:solidFill>
          </a:ln>
        </p:spPr>
      </p:pic>
      <p:pic>
        <p:nvPicPr>
          <p:cNvPr id="14" name="Picture 13">
            <a:extLst>
              <a:ext uri="{FF2B5EF4-FFF2-40B4-BE49-F238E27FC236}">
                <a16:creationId xmlns:a16="http://schemas.microsoft.com/office/drawing/2014/main" id="{9CF669D4-1130-4A3A-9205-29CF0349EFC0}"/>
              </a:ext>
            </a:extLst>
          </p:cNvPr>
          <p:cNvPicPr>
            <a:picLocks noChangeAspect="1"/>
          </p:cNvPicPr>
          <p:nvPr/>
        </p:nvPicPr>
        <p:blipFill>
          <a:blip r:embed="rId5"/>
          <a:stretch>
            <a:fillRect/>
          </a:stretch>
        </p:blipFill>
        <p:spPr>
          <a:xfrm>
            <a:off x="4800707" y="3108960"/>
            <a:ext cx="4343293" cy="3749040"/>
          </a:xfrm>
          <a:prstGeom prst="rect">
            <a:avLst/>
          </a:prstGeom>
          <a:ln>
            <a:solidFill>
              <a:srgbClr val="7030A0"/>
            </a:solidFill>
          </a:ln>
        </p:spPr>
      </p:pic>
    </p:spTree>
    <p:extLst>
      <p:ext uri="{BB962C8B-B14F-4D97-AF65-F5344CB8AC3E}">
        <p14:creationId xmlns:p14="http://schemas.microsoft.com/office/powerpoint/2010/main" val="1763517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a16="http://schemas.microsoft.com/office/drawing/2014/main" id="{6014C65D-FBC4-42A6-8370-0BB29BAC8FCD}"/>
              </a:ext>
            </a:extLst>
          </p:cNvPr>
          <p:cNvSpPr txBox="1"/>
          <p:nvPr/>
        </p:nvSpPr>
        <p:spPr bwMode="auto">
          <a:xfrm>
            <a:off x="117191" y="45800"/>
            <a:ext cx="146540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Plenary</a:t>
            </a:r>
          </a:p>
        </p:txBody>
      </p:sp>
      <p:sp>
        <p:nvSpPr>
          <p:cNvPr id="10" name="Rectangle 9">
            <a:extLst>
              <a:ext uri="{FF2B5EF4-FFF2-40B4-BE49-F238E27FC236}">
                <a16:creationId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17D6DC88-08ED-445D-AB9C-1B3D37633F71}"/>
              </a:ext>
            </a:extLst>
          </p:cNvPr>
          <p:cNvSpPr txBox="1"/>
          <p:nvPr/>
        </p:nvSpPr>
        <p:spPr bwMode="auto">
          <a:xfrm>
            <a:off x="336884" y="569020"/>
            <a:ext cx="7957225"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buClr>
                <a:srgbClr val="82CBDD"/>
              </a:buClr>
              <a:buNone/>
            </a:pPr>
            <a:r>
              <a:rPr lang="en-GB" sz="2800" b="1" dirty="0">
                <a:latin typeface="Calibri Light" panose="020F0302020204030204" pitchFamily="34" charset="0"/>
                <a:ea typeface="Myriad Pro Semibold" charset="0"/>
                <a:cs typeface="Calibri Light" panose="020F0302020204030204" pitchFamily="34" charset="0"/>
              </a:rPr>
              <a:t>*Remember to answer in full sentences*</a:t>
            </a:r>
          </a:p>
          <a:p>
            <a:pPr>
              <a:buClr>
                <a:srgbClr val="82CBDD"/>
              </a:buClr>
              <a:buNone/>
            </a:pPr>
            <a:r>
              <a:rPr lang="en-GB" dirty="0">
                <a:latin typeface="Calibri Light" panose="020F0302020204030204" pitchFamily="34" charset="0"/>
                <a:ea typeface="Myriad Pro Semibold" charset="0"/>
                <a:cs typeface="Calibri Light" panose="020F0302020204030204" pitchFamily="34" charset="0"/>
              </a:rPr>
              <a:t>It is </a:t>
            </a:r>
            <a:r>
              <a:rPr lang="en-GB" b="1" dirty="0">
                <a:latin typeface="Calibri Light" panose="020F0302020204030204" pitchFamily="34" charset="0"/>
                <a:ea typeface="Myriad Pro Semibold" charset="0"/>
                <a:cs typeface="Calibri Light" panose="020F0302020204030204" pitchFamily="34" charset="0"/>
              </a:rPr>
              <a:t>true</a:t>
            </a:r>
            <a:r>
              <a:rPr lang="en-GB" dirty="0">
                <a:latin typeface="Calibri Light" panose="020F0302020204030204" pitchFamily="34" charset="0"/>
                <a:ea typeface="Myriad Pro Semibold" charset="0"/>
                <a:cs typeface="Calibri Light" panose="020F0302020204030204" pitchFamily="34" charset="0"/>
              </a:rPr>
              <a:t> because…            or         </a:t>
            </a:r>
            <a:r>
              <a:rPr lang="en-GB" sz="2800" dirty="0">
                <a:latin typeface="Calibri Light" panose="020F0302020204030204" pitchFamily="34" charset="0"/>
                <a:ea typeface="Myriad Pro Semibold" charset="0"/>
                <a:cs typeface="Calibri Light" panose="020F0302020204030204" pitchFamily="34" charset="0"/>
              </a:rPr>
              <a:t>It is </a:t>
            </a:r>
            <a:r>
              <a:rPr lang="en-GB" sz="2800" b="1" dirty="0">
                <a:latin typeface="Calibri Light" panose="020F0302020204030204" pitchFamily="34" charset="0"/>
                <a:ea typeface="Myriad Pro Semibold" charset="0"/>
                <a:cs typeface="Calibri Light" panose="020F0302020204030204" pitchFamily="34" charset="0"/>
              </a:rPr>
              <a:t>false</a:t>
            </a:r>
            <a:r>
              <a:rPr lang="en-GB" sz="2800" dirty="0">
                <a:latin typeface="Calibri Light" panose="020F0302020204030204" pitchFamily="34" charset="0"/>
                <a:ea typeface="Myriad Pro Semibold" charset="0"/>
                <a:cs typeface="Calibri Light" panose="020F0302020204030204" pitchFamily="34" charset="0"/>
              </a:rPr>
              <a:t> because…</a:t>
            </a:r>
          </a:p>
        </p:txBody>
      </p:sp>
      <p:pic>
        <p:nvPicPr>
          <p:cNvPr id="14" name="Graphic 13" descr="Lightbulb with solid fill">
            <a:extLst>
              <a:ext uri="{FF2B5EF4-FFF2-40B4-BE49-F238E27FC236}">
                <a16:creationId xmlns:a16="http://schemas.microsoft.com/office/drawing/2014/main" id="{458D4FDB-E2C3-4B0E-8317-8D0758B71A5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2592" y="0"/>
            <a:ext cx="642551" cy="642551"/>
          </a:xfrm>
          <a:prstGeom prst="rect">
            <a:avLst/>
          </a:prstGeom>
        </p:spPr>
      </p:pic>
      <p:sp>
        <p:nvSpPr>
          <p:cNvPr id="16" name="TextBox 15">
            <a:extLst>
              <a:ext uri="{FF2B5EF4-FFF2-40B4-BE49-F238E27FC236}">
                <a16:creationId xmlns:a16="http://schemas.microsoft.com/office/drawing/2014/main" id="{79EF5AAC-6A13-4636-BB41-A1AE612809D3}"/>
              </a:ext>
            </a:extLst>
          </p:cNvPr>
          <p:cNvSpPr txBox="1"/>
          <p:nvPr/>
        </p:nvSpPr>
        <p:spPr bwMode="auto">
          <a:xfrm>
            <a:off x="2077022" y="53390"/>
            <a:ext cx="79572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spAutoFit/>
          </a:bodyPr>
          <a:lstStyle/>
          <a:p>
            <a:pPr>
              <a:buClr>
                <a:srgbClr val="82CBDD"/>
              </a:buClr>
              <a:buNone/>
            </a:pPr>
            <a:r>
              <a:rPr lang="en-GB" sz="2800" b="1" u="sng" dirty="0">
                <a:latin typeface="Calibri Light" panose="020F0302020204030204" pitchFamily="34" charset="0"/>
                <a:ea typeface="Myriad Pro Semibold" charset="0"/>
                <a:cs typeface="Calibri Light" panose="020F0302020204030204" pitchFamily="34" charset="0"/>
              </a:rPr>
              <a:t>Light Bulb Challenge</a:t>
            </a:r>
            <a:endParaRPr lang="en-GB" sz="2800" u="sng" dirty="0">
              <a:latin typeface="Calibri Light" panose="020F0302020204030204" pitchFamily="34" charset="0"/>
              <a:ea typeface="Myriad Pro Semibold" charset="0"/>
              <a:cs typeface="Calibri Light" panose="020F0302020204030204" pitchFamily="34" charset="0"/>
            </a:endParaRPr>
          </a:p>
        </p:txBody>
      </p:sp>
      <p:sp>
        <p:nvSpPr>
          <p:cNvPr id="6" name="TextBox 5">
            <a:extLst>
              <a:ext uri="{FF2B5EF4-FFF2-40B4-BE49-F238E27FC236}">
                <a16:creationId xmlns:a16="http://schemas.microsoft.com/office/drawing/2014/main" id="{BF1EE874-740F-4927-8C4C-5D95E679A349}"/>
              </a:ext>
            </a:extLst>
          </p:cNvPr>
          <p:cNvSpPr txBox="1"/>
          <p:nvPr/>
        </p:nvSpPr>
        <p:spPr bwMode="auto">
          <a:xfrm>
            <a:off x="3791403" y="1745823"/>
            <a:ext cx="38411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3200" dirty="0">
                <a:solidFill>
                  <a:schemeClr val="accent1">
                    <a:lumMod val="50000"/>
                  </a:schemeClr>
                </a:solidFill>
                <a:latin typeface="Myriad Pro Semibold" charset="0"/>
                <a:ea typeface="Myriad Pro Semibold" charset="0"/>
                <a:cs typeface="Myriad Pro Semibold" charset="0"/>
              </a:rPr>
              <a:t>Y6</a:t>
            </a:r>
          </a:p>
        </p:txBody>
      </p:sp>
      <p:sp>
        <p:nvSpPr>
          <p:cNvPr id="9" name="TextBox 8">
            <a:extLst>
              <a:ext uri="{FF2B5EF4-FFF2-40B4-BE49-F238E27FC236}">
                <a16:creationId xmlns:a16="http://schemas.microsoft.com/office/drawing/2014/main" id="{BF1EE874-740F-4927-8C4C-5D95E679A349}"/>
              </a:ext>
            </a:extLst>
          </p:cNvPr>
          <p:cNvSpPr txBox="1"/>
          <p:nvPr/>
        </p:nvSpPr>
        <p:spPr bwMode="auto">
          <a:xfrm>
            <a:off x="474360" y="1743993"/>
            <a:ext cx="38411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3200" dirty="0">
                <a:solidFill>
                  <a:srgbClr val="7030A0"/>
                </a:solidFill>
                <a:latin typeface="Myriad Pro Semibold" charset="0"/>
                <a:ea typeface="Myriad Pro Semibold" charset="0"/>
                <a:cs typeface="Myriad Pro Semibold" charset="0"/>
              </a:rPr>
              <a:t>Y5</a:t>
            </a:r>
          </a:p>
        </p:txBody>
      </p:sp>
      <p:sp>
        <p:nvSpPr>
          <p:cNvPr id="11" name="TextBox 10">
            <a:extLst>
              <a:ext uri="{FF2B5EF4-FFF2-40B4-BE49-F238E27FC236}">
                <a16:creationId xmlns:a16="http://schemas.microsoft.com/office/drawing/2014/main" id="{BF1EE874-740F-4927-8C4C-5D95E679A349}"/>
              </a:ext>
            </a:extLst>
          </p:cNvPr>
          <p:cNvSpPr txBox="1"/>
          <p:nvPr/>
        </p:nvSpPr>
        <p:spPr bwMode="auto">
          <a:xfrm>
            <a:off x="5387684" y="4546693"/>
            <a:ext cx="22890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3200" dirty="0">
                <a:solidFill>
                  <a:srgbClr val="FF0000"/>
                </a:solidFill>
                <a:latin typeface="Myriad Pro Semibold" charset="0"/>
                <a:ea typeface="Myriad Pro Semibold" charset="0"/>
                <a:cs typeface="Myriad Pro Semibold" charset="0"/>
              </a:rPr>
              <a:t>alternative</a:t>
            </a: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8229" t="55464"/>
          <a:stretch/>
        </p:blipFill>
        <p:spPr bwMode="auto">
          <a:xfrm>
            <a:off x="2812051" y="2328768"/>
            <a:ext cx="3243583" cy="1496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191" y="2284926"/>
            <a:ext cx="2107952" cy="192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8221" y="5131468"/>
            <a:ext cx="66675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14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17005E7-7D4B-4D8D-9620-4636F0A8D031}"/>
                  </a:ext>
                </a:extLst>
              </p:cNvPr>
              <p:cNvSpPr txBox="1"/>
              <p:nvPr/>
            </p:nvSpPr>
            <p:spPr>
              <a:xfrm>
                <a:off x="695550" y="596033"/>
                <a:ext cx="7497474" cy="5641673"/>
              </a:xfrm>
              <a:prstGeom prst="rect">
                <a:avLst/>
              </a:prstGeom>
              <a:noFill/>
            </p:spPr>
            <p:txBody>
              <a:bodyPr wrap="square" rtlCol="0">
                <a:spAutoFit/>
              </a:bodyPr>
              <a:lstStyle/>
              <a:p>
                <a:pPr>
                  <a:buNone/>
                </a:pPr>
                <a:r>
                  <a:rPr lang="en-GB" sz="2800" dirty="0">
                    <a:latin typeface="Calibri" panose="020F0502020204030204" pitchFamily="34" charset="0"/>
                    <a:cs typeface="Calibri" panose="020F0502020204030204" pitchFamily="34" charset="0"/>
                  </a:rPr>
                  <a:t>Circle the non-unit fractions</a:t>
                </a:r>
              </a:p>
              <a:p>
                <a:pPr>
                  <a:buNone/>
                </a:pPr>
                <a:r>
                  <a:rPr lang="en-GB" sz="2800" dirty="0">
                    <a:latin typeface="Calibri" panose="020F0502020204030204" pitchFamily="34" charset="0"/>
                    <a:cs typeface="Calibri" panose="020F0502020204030204" pitchFamily="34" charset="0"/>
                  </a:rPr>
                  <a:t>	 </a:t>
                </a:r>
                <a14:m>
                  <m:oMath xmlns:m="http://schemas.openxmlformats.org/officeDocument/2006/math">
                    <m:f>
                      <m:fPr>
                        <m:ctrlPr>
                          <a:rPr lang="en-GB" sz="3200" i="1">
                            <a:latin typeface="Cambria Math" panose="02040503050406030204" pitchFamily="18" charset="0"/>
                            <a:cs typeface="Calibri" panose="020F0502020204030204" pitchFamily="34" charset="0"/>
                          </a:rPr>
                        </m:ctrlPr>
                      </m:fPr>
                      <m:num>
                        <m:r>
                          <m:rPr>
                            <m:nor/>
                          </m:rPr>
                          <a:rPr lang="en-GB" sz="3200">
                            <a:cs typeface="Calibri" panose="020F0502020204030204" pitchFamily="34" charset="0"/>
                          </a:rPr>
                          <m:t>2</m:t>
                        </m:r>
                      </m:num>
                      <m:den>
                        <m:r>
                          <m:rPr>
                            <m:nor/>
                          </m:rPr>
                          <a:rPr lang="en-GB" sz="3200">
                            <a:cs typeface="Calibri" panose="020F0502020204030204" pitchFamily="34" charset="0"/>
                          </a:rPr>
                          <m:t>5</m:t>
                        </m:r>
                      </m:den>
                    </m:f>
                  </m:oMath>
                </a14:m>
                <a:r>
                  <a:rPr lang="en-GB" sz="2800" dirty="0">
                    <a:cs typeface="Calibri" panose="020F0502020204030204" pitchFamily="34" charset="0"/>
                  </a:rPr>
                  <a:t> 	 </a:t>
                </a:r>
                <a14:m>
                  <m:oMath xmlns:m="http://schemas.openxmlformats.org/officeDocument/2006/math">
                    <m:f>
                      <m:fPr>
                        <m:ctrlPr>
                          <a:rPr lang="en-GB" sz="3200" i="1" smtClean="0">
                            <a:latin typeface="Cambria Math" panose="02040503050406030204" pitchFamily="18" charset="0"/>
                            <a:cs typeface="Calibri" panose="020F0502020204030204" pitchFamily="34" charset="0"/>
                          </a:rPr>
                        </m:ctrlPr>
                      </m:fPr>
                      <m:num>
                        <m:r>
                          <m:rPr>
                            <m:nor/>
                          </m:rPr>
                          <a:rPr lang="en-GB" sz="3200" b="0" i="0" smtClean="0">
                            <a:cs typeface="Calibri" panose="020F0502020204030204" pitchFamily="34" charset="0"/>
                          </a:rPr>
                          <m:t>1</m:t>
                        </m:r>
                      </m:num>
                      <m:den>
                        <m:r>
                          <m:rPr>
                            <m:nor/>
                          </m:rPr>
                          <a:rPr lang="en-GB" sz="3200" b="0" i="0" smtClean="0">
                            <a:cs typeface="Calibri" panose="020F0502020204030204" pitchFamily="34" charset="0"/>
                          </a:rPr>
                          <m:t>7</m:t>
                        </m:r>
                      </m:den>
                    </m:f>
                  </m:oMath>
                </a14:m>
                <a:r>
                  <a:rPr lang="en-GB" sz="2800" dirty="0">
                    <a:cs typeface="Calibri" panose="020F0502020204030204" pitchFamily="34" charset="0"/>
                  </a:rPr>
                  <a:t>	</a:t>
                </a:r>
                <a14:m>
                  <m:oMath xmlns:m="http://schemas.openxmlformats.org/officeDocument/2006/math">
                    <m:r>
                      <a:rPr lang="en-GB" sz="3200" b="0" i="0" smtClean="0">
                        <a:latin typeface="Cambria Math" panose="02040503050406030204" pitchFamily="18" charset="0"/>
                        <a:cs typeface="Calibri" panose="020F0502020204030204" pitchFamily="34" charset="0"/>
                      </a:rPr>
                      <m:t> </m:t>
                    </m:r>
                    <m:f>
                      <m:fPr>
                        <m:ctrlPr>
                          <a:rPr lang="en-GB" sz="3200" i="1" smtClean="0">
                            <a:latin typeface="Cambria Math" panose="02040503050406030204" pitchFamily="18" charset="0"/>
                            <a:cs typeface="Calibri" panose="020F0502020204030204" pitchFamily="34" charset="0"/>
                          </a:rPr>
                        </m:ctrlPr>
                      </m:fPr>
                      <m:num>
                        <m:r>
                          <m:rPr>
                            <m:nor/>
                          </m:rPr>
                          <a:rPr lang="en-GB" sz="3200" b="0" i="0" smtClean="0">
                            <a:cs typeface="Calibri" panose="020F0502020204030204" pitchFamily="34" charset="0"/>
                          </a:rPr>
                          <m:t>4</m:t>
                        </m:r>
                      </m:num>
                      <m:den>
                        <m:r>
                          <m:rPr>
                            <m:nor/>
                          </m:rPr>
                          <a:rPr lang="en-GB" sz="3200" b="0" i="0" smtClean="0">
                            <a:cs typeface="Calibri" panose="020F0502020204030204" pitchFamily="34" charset="0"/>
                          </a:rPr>
                          <m:t>5</m:t>
                        </m:r>
                      </m:den>
                    </m:f>
                  </m:oMath>
                </a14:m>
                <a:r>
                  <a:rPr lang="en-GB" sz="2800" dirty="0">
                    <a:cs typeface="Calibri" panose="020F0502020204030204" pitchFamily="34" charset="0"/>
                  </a:rPr>
                  <a:t>	 </a:t>
                </a:r>
                <a14:m>
                  <m:oMath xmlns:m="http://schemas.openxmlformats.org/officeDocument/2006/math">
                    <m:f>
                      <m:fPr>
                        <m:ctrlPr>
                          <a:rPr lang="en-GB" sz="3200" i="1" smtClean="0">
                            <a:latin typeface="Cambria Math" panose="02040503050406030204" pitchFamily="18" charset="0"/>
                            <a:cs typeface="Calibri" panose="020F0502020204030204" pitchFamily="34" charset="0"/>
                          </a:rPr>
                        </m:ctrlPr>
                      </m:fPr>
                      <m:num>
                        <m:r>
                          <m:rPr>
                            <m:nor/>
                          </m:rPr>
                          <a:rPr lang="en-GB" sz="3200" b="0" i="0" smtClean="0">
                            <a:cs typeface="Calibri" panose="020F0502020204030204" pitchFamily="34" charset="0"/>
                          </a:rPr>
                          <m:t>5</m:t>
                        </m:r>
                      </m:num>
                      <m:den>
                        <m:r>
                          <m:rPr>
                            <m:nor/>
                          </m:rPr>
                          <a:rPr lang="en-GB" sz="3200" b="0" i="0" smtClean="0">
                            <a:cs typeface="Calibri" panose="020F0502020204030204" pitchFamily="34" charset="0"/>
                          </a:rPr>
                          <m:t>6</m:t>
                        </m:r>
                      </m:den>
                    </m:f>
                  </m:oMath>
                </a14:m>
                <a:r>
                  <a:rPr lang="en-GB" sz="2800" dirty="0">
                    <a:cs typeface="Calibri" panose="020F0502020204030204" pitchFamily="34" charset="0"/>
                  </a:rPr>
                  <a:t>	 </a:t>
                </a:r>
                <a14:m>
                  <m:oMath xmlns:m="http://schemas.openxmlformats.org/officeDocument/2006/math">
                    <m:f>
                      <m:fPr>
                        <m:ctrlPr>
                          <a:rPr lang="en-GB" sz="3200" i="1" smtClean="0">
                            <a:latin typeface="Cambria Math" panose="02040503050406030204" pitchFamily="18" charset="0"/>
                            <a:cs typeface="Calibri" panose="020F0502020204030204" pitchFamily="34" charset="0"/>
                          </a:rPr>
                        </m:ctrlPr>
                      </m:fPr>
                      <m:num>
                        <m:r>
                          <m:rPr>
                            <m:nor/>
                          </m:rPr>
                          <a:rPr lang="en-GB" sz="3200" b="0" i="0" smtClean="0">
                            <a:cs typeface="Calibri" panose="020F0502020204030204" pitchFamily="34" charset="0"/>
                          </a:rPr>
                          <m:t>1</m:t>
                        </m:r>
                      </m:num>
                      <m:den>
                        <m:r>
                          <m:rPr>
                            <m:nor/>
                          </m:rPr>
                          <a:rPr lang="en-GB" sz="3200" b="0" i="0" smtClean="0">
                            <a:cs typeface="Calibri" panose="020F0502020204030204" pitchFamily="34" charset="0"/>
                          </a:rPr>
                          <m:t>9</m:t>
                        </m:r>
                      </m:den>
                    </m:f>
                  </m:oMath>
                </a14:m>
                <a:endParaRPr lang="en-GB" sz="2800" dirty="0">
                  <a:cs typeface="Calibri" panose="020F0502020204030204" pitchFamily="34" charset="0"/>
                </a:endParaRPr>
              </a:p>
              <a:p>
                <a:pPr>
                  <a:buNone/>
                </a:pPr>
                <a:endParaRPr lang="en-GB" sz="2800" dirty="0">
                  <a:latin typeface="Calibri" panose="020F0502020204030204" pitchFamily="34" charset="0"/>
                  <a:cs typeface="Calibri" panose="020F0502020204030204" pitchFamily="34" charset="0"/>
                </a:endParaRPr>
              </a:p>
              <a:p>
                <a:pPr>
                  <a:buNone/>
                </a:pPr>
                <a:r>
                  <a:rPr lang="en-GB" sz="2800" dirty="0">
                    <a:latin typeface="Calibri" panose="020F0502020204030204" pitchFamily="34" charset="0"/>
                    <a:cs typeface="Calibri" panose="020F0502020204030204" pitchFamily="34" charset="0"/>
                  </a:rPr>
                  <a:t>2) What fraction of the bar is shaded in?</a:t>
                </a:r>
              </a:p>
              <a:p>
                <a:pPr>
                  <a:buNone/>
                </a:pPr>
                <a:endParaRPr lang="en-GB" sz="2800" dirty="0">
                  <a:latin typeface="Calibri" panose="020F0502020204030204" pitchFamily="34" charset="0"/>
                  <a:cs typeface="Calibri" panose="020F0502020204030204" pitchFamily="34" charset="0"/>
                </a:endParaRPr>
              </a:p>
              <a:p>
                <a:pPr>
                  <a:buNone/>
                </a:pPr>
                <a:endParaRPr lang="en-GB" sz="2800" dirty="0">
                  <a:latin typeface="Calibri" panose="020F0502020204030204" pitchFamily="34" charset="0"/>
                  <a:cs typeface="Calibri" panose="020F0502020204030204" pitchFamily="34" charset="0"/>
                </a:endParaRPr>
              </a:p>
              <a:p>
                <a:pPr>
                  <a:buNone/>
                </a:pPr>
                <a:endParaRPr lang="en-GB" sz="2800" dirty="0">
                  <a:latin typeface="Calibri" panose="020F0502020204030204" pitchFamily="34" charset="0"/>
                  <a:cs typeface="Calibri" panose="020F0502020204030204" pitchFamily="34" charset="0"/>
                </a:endParaRPr>
              </a:p>
              <a:p>
                <a:pPr>
                  <a:buNone/>
                </a:pPr>
                <a:r>
                  <a:rPr lang="en-GB" sz="2800" dirty="0">
                    <a:latin typeface="Calibri" panose="020F0502020204030204" pitchFamily="34" charset="0"/>
                    <a:cs typeface="Calibri" panose="020F0502020204030204" pitchFamily="34" charset="0"/>
                  </a:rPr>
                  <a:t>3) What fraction of the bar is shaded </a:t>
                </a:r>
                <a:r>
                  <a:rPr lang="en-GB" dirty="0">
                    <a:latin typeface="Calibri" panose="020F0502020204030204" pitchFamily="34" charset="0"/>
                    <a:cs typeface="Calibri" panose="020F0502020204030204" pitchFamily="34" charset="0"/>
                  </a:rPr>
                  <a:t>in</a:t>
                </a:r>
                <a:r>
                  <a:rPr lang="en-GB" sz="2800" dirty="0">
                    <a:latin typeface="Calibri" panose="020F0502020204030204" pitchFamily="34" charset="0"/>
                    <a:cs typeface="Calibri" panose="020F0502020204030204" pitchFamily="34" charset="0"/>
                  </a:rPr>
                  <a:t>?</a:t>
                </a:r>
              </a:p>
              <a:p>
                <a:pPr>
                  <a:buNone/>
                </a:pPr>
                <a:endParaRPr lang="en-GB" sz="2800" dirty="0">
                  <a:latin typeface="Calibri" panose="020F0502020204030204" pitchFamily="34" charset="0"/>
                  <a:cs typeface="Calibri" panose="020F0502020204030204" pitchFamily="34" charset="0"/>
                </a:endParaRPr>
              </a:p>
              <a:p>
                <a:pPr>
                  <a:buNone/>
                </a:pPr>
                <a:endParaRPr lang="en-GB" sz="2800" dirty="0">
                  <a:latin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xmlns:a14="http://schemas.microsoft.com/office/drawing/2010/main" xmlns="" id="{F17005E7-7D4B-4D8D-9620-4636F0A8D031}"/>
                  </a:ext>
                </a:extLst>
              </p:cNvPr>
              <p:cNvSpPr txBox="1">
                <a:spLocks noRot="1" noChangeAspect="1" noMove="1" noResize="1" noEditPoints="1" noAdjustHandles="1" noChangeArrowheads="1" noChangeShapeType="1" noTextEdit="1"/>
              </p:cNvSpPr>
              <p:nvPr/>
            </p:nvSpPr>
            <p:spPr>
              <a:xfrm>
                <a:off x="695550" y="596033"/>
                <a:ext cx="7497474" cy="5641673"/>
              </a:xfrm>
              <a:prstGeom prst="rect">
                <a:avLst/>
              </a:prstGeom>
              <a:blipFill rotWithShape="1">
                <a:blip r:embed="rId2"/>
                <a:stretch>
                  <a:fillRect l="-1626" t="-973"/>
                </a:stretch>
              </a:blipFill>
            </p:spPr>
            <p:txBody>
              <a:bodyPr/>
              <a:lstStyle/>
              <a:p>
                <a:r>
                  <a:rPr lang="en-GB">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1617155354"/>
              </p:ext>
            </p:extLst>
          </p:nvPr>
        </p:nvGraphicFramePr>
        <p:xfrm>
          <a:off x="1214717" y="3355361"/>
          <a:ext cx="6096000" cy="6400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3976078134"/>
                    </a:ext>
                  </a:extLst>
                </a:gridCol>
                <a:gridCol w="1219200">
                  <a:extLst>
                    <a:ext uri="{9D8B030D-6E8A-4147-A177-3AD203B41FA5}">
                      <a16:colId xmlns:a16="http://schemas.microsoft.com/office/drawing/2014/main" val="4131977136"/>
                    </a:ext>
                  </a:extLst>
                </a:gridCol>
                <a:gridCol w="1219200">
                  <a:extLst>
                    <a:ext uri="{9D8B030D-6E8A-4147-A177-3AD203B41FA5}">
                      <a16:colId xmlns:a16="http://schemas.microsoft.com/office/drawing/2014/main" val="2275044522"/>
                    </a:ext>
                  </a:extLst>
                </a:gridCol>
                <a:gridCol w="1219200">
                  <a:extLst>
                    <a:ext uri="{9D8B030D-6E8A-4147-A177-3AD203B41FA5}">
                      <a16:colId xmlns:a16="http://schemas.microsoft.com/office/drawing/2014/main" val="253827014"/>
                    </a:ext>
                  </a:extLst>
                </a:gridCol>
                <a:gridCol w="1219200">
                  <a:extLst>
                    <a:ext uri="{9D8B030D-6E8A-4147-A177-3AD203B41FA5}">
                      <a16:colId xmlns:a16="http://schemas.microsoft.com/office/drawing/2014/main" val="1206722479"/>
                    </a:ext>
                  </a:extLst>
                </a:gridCol>
              </a:tblGrid>
              <a:tr h="472141">
                <a:tc>
                  <a:txBody>
                    <a:bodyPr/>
                    <a:lstStyle/>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641728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800054670"/>
              </p:ext>
            </p:extLst>
          </p:nvPr>
        </p:nvGraphicFramePr>
        <p:xfrm>
          <a:off x="1155341" y="5279244"/>
          <a:ext cx="6096000" cy="64008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225446918"/>
                    </a:ext>
                  </a:extLst>
                </a:gridCol>
                <a:gridCol w="609600">
                  <a:extLst>
                    <a:ext uri="{9D8B030D-6E8A-4147-A177-3AD203B41FA5}">
                      <a16:colId xmlns:a16="http://schemas.microsoft.com/office/drawing/2014/main" val="1882539426"/>
                    </a:ext>
                  </a:extLst>
                </a:gridCol>
                <a:gridCol w="609600">
                  <a:extLst>
                    <a:ext uri="{9D8B030D-6E8A-4147-A177-3AD203B41FA5}">
                      <a16:colId xmlns:a16="http://schemas.microsoft.com/office/drawing/2014/main" val="3864436145"/>
                    </a:ext>
                  </a:extLst>
                </a:gridCol>
                <a:gridCol w="609600">
                  <a:extLst>
                    <a:ext uri="{9D8B030D-6E8A-4147-A177-3AD203B41FA5}">
                      <a16:colId xmlns:a16="http://schemas.microsoft.com/office/drawing/2014/main" val="23467809"/>
                    </a:ext>
                  </a:extLst>
                </a:gridCol>
                <a:gridCol w="609600">
                  <a:extLst>
                    <a:ext uri="{9D8B030D-6E8A-4147-A177-3AD203B41FA5}">
                      <a16:colId xmlns:a16="http://schemas.microsoft.com/office/drawing/2014/main" val="195793613"/>
                    </a:ext>
                  </a:extLst>
                </a:gridCol>
                <a:gridCol w="609600">
                  <a:extLst>
                    <a:ext uri="{9D8B030D-6E8A-4147-A177-3AD203B41FA5}">
                      <a16:colId xmlns:a16="http://schemas.microsoft.com/office/drawing/2014/main" val="739399300"/>
                    </a:ext>
                  </a:extLst>
                </a:gridCol>
                <a:gridCol w="609600">
                  <a:extLst>
                    <a:ext uri="{9D8B030D-6E8A-4147-A177-3AD203B41FA5}">
                      <a16:colId xmlns:a16="http://schemas.microsoft.com/office/drawing/2014/main" val="3799823075"/>
                    </a:ext>
                  </a:extLst>
                </a:gridCol>
                <a:gridCol w="609600">
                  <a:extLst>
                    <a:ext uri="{9D8B030D-6E8A-4147-A177-3AD203B41FA5}">
                      <a16:colId xmlns:a16="http://schemas.microsoft.com/office/drawing/2014/main" val="1198347855"/>
                    </a:ext>
                  </a:extLst>
                </a:gridCol>
                <a:gridCol w="609600">
                  <a:extLst>
                    <a:ext uri="{9D8B030D-6E8A-4147-A177-3AD203B41FA5}">
                      <a16:colId xmlns:a16="http://schemas.microsoft.com/office/drawing/2014/main" val="2960137237"/>
                    </a:ext>
                  </a:extLst>
                </a:gridCol>
                <a:gridCol w="609600">
                  <a:extLst>
                    <a:ext uri="{9D8B030D-6E8A-4147-A177-3AD203B41FA5}">
                      <a16:colId xmlns:a16="http://schemas.microsoft.com/office/drawing/2014/main" val="3451458902"/>
                    </a:ext>
                  </a:extLst>
                </a:gridCol>
              </a:tblGrid>
              <a:tr h="39256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942291"/>
                  </a:ext>
                </a:extLst>
              </a:tr>
            </a:tbl>
          </a:graphicData>
        </a:graphic>
      </p:graphicFrame>
      <p:sp>
        <p:nvSpPr>
          <p:cNvPr id="6" name="Text Placeholder 5"/>
          <p:cNvSpPr>
            <a:spLocks noGrp="1"/>
          </p:cNvSpPr>
          <p:nvPr>
            <p:ph type="body" sz="quarter" idx="11"/>
          </p:nvPr>
        </p:nvSpPr>
        <p:spPr/>
        <p:txBody>
          <a:bodyPr/>
          <a:lstStyle/>
          <a:p>
            <a:pPr algn="l"/>
            <a:r>
              <a:rPr lang="en-GB" u="sng" dirty="0"/>
              <a:t>In focus</a:t>
            </a:r>
          </a:p>
        </p:txBody>
      </p:sp>
    </p:spTree>
    <p:extLst>
      <p:ext uri="{BB962C8B-B14F-4D97-AF65-F5344CB8AC3E}">
        <p14:creationId xmlns:p14="http://schemas.microsoft.com/office/powerpoint/2010/main" val="127674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F843E0-BCD7-494D-8990-10117D81F290}"/>
              </a:ext>
            </a:extLst>
          </p:cNvPr>
          <p:cNvSpPr>
            <a:spLocks noGrp="1"/>
          </p:cNvSpPr>
          <p:nvPr>
            <p:ph type="body" sz="quarter" idx="11"/>
          </p:nvPr>
        </p:nvSpPr>
        <p:spPr/>
        <p:txBody>
          <a:bodyPr/>
          <a:lstStyle/>
          <a:p>
            <a:pPr algn="l"/>
            <a:endParaRPr lang="en-GB" dirty="0"/>
          </a:p>
        </p:txBody>
      </p:sp>
      <p:sp>
        <p:nvSpPr>
          <p:cNvPr id="3" name="TextBox 2">
            <a:extLst>
              <a:ext uri="{FF2B5EF4-FFF2-40B4-BE49-F238E27FC236}">
                <a16:creationId xmlns:a16="http://schemas.microsoft.com/office/drawing/2014/main" id="{C42ACE7C-F928-4019-8695-F0156721A4D2}"/>
              </a:ext>
            </a:extLst>
          </p:cNvPr>
          <p:cNvSpPr txBox="1"/>
          <p:nvPr/>
        </p:nvSpPr>
        <p:spPr bwMode="auto">
          <a:xfrm>
            <a:off x="222925" y="630000"/>
            <a:ext cx="8698150"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dirty="0">
                <a:latin typeface="Myriad Pro Semibold" charset="0"/>
                <a:ea typeface="Myriad Pro Semibold" charset="0"/>
                <a:cs typeface="Myriad Pro Semibold" charset="0"/>
              </a:rPr>
              <a:t>Lola, Ella, Frankie, Bobby, </a:t>
            </a:r>
            <a:r>
              <a:rPr lang="en-GB" dirty="0" err="1">
                <a:latin typeface="Myriad Pro Semibold" charset="0"/>
                <a:ea typeface="Myriad Pro Semibold" charset="0"/>
                <a:cs typeface="Myriad Pro Semibold" charset="0"/>
              </a:rPr>
              <a:t>Tiyler</a:t>
            </a:r>
            <a:r>
              <a:rPr lang="en-GB" dirty="0">
                <a:latin typeface="Myriad Pro Semibold" charset="0"/>
                <a:ea typeface="Myriad Pro Semibold" charset="0"/>
                <a:cs typeface="Myriad Pro Semibold" charset="0"/>
              </a:rPr>
              <a:t> &amp; Terry</a:t>
            </a:r>
          </a:p>
          <a:p>
            <a:pPr>
              <a:buClr>
                <a:srgbClr val="82CBDD"/>
              </a:buClr>
              <a:buNone/>
            </a:pPr>
            <a:r>
              <a:rPr lang="en-GB" dirty="0">
                <a:latin typeface="Myriad Pro Semibold" charset="0"/>
                <a:ea typeface="Myriad Pro Semibold" charset="0"/>
                <a:cs typeface="Myriad Pro Semibold" charset="0"/>
              </a:rPr>
              <a:t>You are going to be finding fractions today.</a:t>
            </a:r>
          </a:p>
          <a:p>
            <a:pPr>
              <a:buClr>
                <a:srgbClr val="82CBDD"/>
              </a:buClr>
              <a:buNone/>
            </a:pPr>
            <a:r>
              <a:rPr lang="en-GB" dirty="0">
                <a:latin typeface="Myriad Pro Semibold" charset="0"/>
                <a:ea typeface="Myriad Pro Semibold" charset="0"/>
                <a:cs typeface="Myriad Pro Semibold" charset="0"/>
              </a:rPr>
              <a:t>Then, you will be playing this fraction matching game:</a:t>
            </a:r>
          </a:p>
        </p:txBody>
      </p:sp>
      <p:pic>
        <p:nvPicPr>
          <p:cNvPr id="5" name="Picture 4">
            <a:extLst>
              <a:ext uri="{FF2B5EF4-FFF2-40B4-BE49-F238E27FC236}">
                <a16:creationId xmlns:a16="http://schemas.microsoft.com/office/drawing/2014/main" id="{81429CBD-2311-48B3-86F8-4165D846E6FE}"/>
              </a:ext>
            </a:extLst>
          </p:cNvPr>
          <p:cNvPicPr>
            <a:picLocks noChangeAspect="1"/>
          </p:cNvPicPr>
          <p:nvPr/>
        </p:nvPicPr>
        <p:blipFill>
          <a:blip r:embed="rId2"/>
          <a:stretch>
            <a:fillRect/>
          </a:stretch>
        </p:blipFill>
        <p:spPr>
          <a:xfrm>
            <a:off x="0" y="2187348"/>
            <a:ext cx="3827500" cy="4419191"/>
          </a:xfrm>
          <a:prstGeom prst="rect">
            <a:avLst/>
          </a:prstGeom>
        </p:spPr>
      </p:pic>
      <p:pic>
        <p:nvPicPr>
          <p:cNvPr id="7" name="Picture 6">
            <a:extLst>
              <a:ext uri="{FF2B5EF4-FFF2-40B4-BE49-F238E27FC236}">
                <a16:creationId xmlns:a16="http://schemas.microsoft.com/office/drawing/2014/main" id="{438C519C-3AFA-43CA-BCBA-7DFD16E0B79D}"/>
              </a:ext>
            </a:extLst>
          </p:cNvPr>
          <p:cNvPicPr>
            <a:picLocks noChangeAspect="1"/>
          </p:cNvPicPr>
          <p:nvPr/>
        </p:nvPicPr>
        <p:blipFill>
          <a:blip r:embed="rId3"/>
          <a:stretch>
            <a:fillRect/>
          </a:stretch>
        </p:blipFill>
        <p:spPr>
          <a:xfrm>
            <a:off x="4960620" y="2345023"/>
            <a:ext cx="2480310" cy="4472826"/>
          </a:xfrm>
          <a:prstGeom prst="rect">
            <a:avLst/>
          </a:prstGeom>
        </p:spPr>
      </p:pic>
    </p:spTree>
    <p:extLst>
      <p:ext uri="{BB962C8B-B14F-4D97-AF65-F5344CB8AC3E}">
        <p14:creationId xmlns:p14="http://schemas.microsoft.com/office/powerpoint/2010/main" val="16202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3" name="Text Placeholder 1"/>
          <p:cNvSpPr txBox="1">
            <a:spLocks/>
          </p:cNvSpPr>
          <p:nvPr/>
        </p:nvSpPr>
        <p:spPr bwMode="auto">
          <a:xfrm>
            <a:off x="0" y="0"/>
            <a:ext cx="9144000" cy="630000"/>
          </a:xfrm>
          <a:prstGeom prst="rect">
            <a:avLst/>
          </a:prstGeom>
          <a:solidFill>
            <a:srgbClr val="82CBDD"/>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80000" tIns="45720" rIns="180000" bIns="45720" numCol="1" anchor="ctr" anchorCtr="0" compatLnSpc="1">
            <a:prstTxWarp prst="textNoShape">
              <a:avLst/>
            </a:prstTxWarp>
          </a:bodyPr>
          <a:lstStyle>
            <a:lvl1pPr marL="342900" indent="-342900" algn="r"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a:lstStyle>
          <a:p>
            <a:pPr marL="0" indent="0" algn="l">
              <a:buNone/>
            </a:pPr>
            <a:r>
              <a:rPr lang="en-GB" sz="2000"/>
              <a:t>This is the Year 5 input, but Year 6s please pay attention as this will help you to remember what we did yesterday.</a:t>
            </a:r>
            <a:endParaRPr lang="en-GB" sz="2000" dirty="0"/>
          </a:p>
        </p:txBody>
      </p:sp>
      <p:cxnSp>
        <p:nvCxnSpPr>
          <p:cNvPr id="4" name="Straight Connector 3"/>
          <p:cNvCxnSpPr/>
          <p:nvPr/>
        </p:nvCxnSpPr>
        <p:spPr>
          <a:xfrm>
            <a:off x="2697129" y="1546212"/>
            <a:ext cx="163483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93765" y="997323"/>
            <a:ext cx="4726112" cy="584775"/>
          </a:xfrm>
          <a:prstGeom prst="rect">
            <a:avLst/>
          </a:prstGeom>
          <a:noFill/>
        </p:spPr>
        <p:txBody>
          <a:bodyPr wrap="square" rtlCol="0">
            <a:spAutoFit/>
          </a:bodyPr>
          <a:lstStyle/>
          <a:p>
            <a:pPr>
              <a:buNone/>
            </a:pPr>
            <a:r>
              <a:rPr lang="en-GB" sz="3200" dirty="0">
                <a:latin typeface="Calibri" panose="020F0502020204030204" pitchFamily="34" charset="0"/>
              </a:rPr>
              <a:t>Equivalent fractions</a:t>
            </a:r>
          </a:p>
        </p:txBody>
      </p:sp>
      <p:sp>
        <p:nvSpPr>
          <p:cNvPr id="6" name="TextBox 5"/>
          <p:cNvSpPr txBox="1"/>
          <p:nvPr/>
        </p:nvSpPr>
        <p:spPr>
          <a:xfrm>
            <a:off x="1023137" y="1970263"/>
            <a:ext cx="7097726" cy="1040285"/>
          </a:xfrm>
          <a:prstGeom prst="rect">
            <a:avLst/>
          </a:prstGeom>
          <a:noFill/>
        </p:spPr>
        <p:txBody>
          <a:bodyPr wrap="square" rtlCol="0">
            <a:spAutoFit/>
          </a:bodyPr>
          <a:lstStyle/>
          <a:p>
            <a:pPr algn="ctr">
              <a:buNone/>
            </a:pPr>
            <a:endParaRPr lang="en-GB" sz="2800" dirty="0">
              <a:latin typeface="Calibri" panose="020F0502020204030204" pitchFamily="34" charset="0"/>
            </a:endParaRPr>
          </a:p>
          <a:p>
            <a:pPr algn="ctr">
              <a:buNone/>
            </a:pPr>
            <a:r>
              <a:rPr lang="en-GB" sz="2800" dirty="0">
                <a:latin typeface="Calibri" panose="020F0502020204030204" pitchFamily="34" charset="0"/>
              </a:rPr>
              <a:t>Equivalent means the same </a:t>
            </a:r>
            <a:r>
              <a:rPr lang="en-GB" sz="2800" i="1" dirty="0">
                <a:latin typeface="Calibri" panose="020F0502020204030204" pitchFamily="34" charset="0"/>
              </a:rPr>
              <a:t>value</a:t>
            </a:r>
            <a:r>
              <a:rPr lang="en-GB" sz="2800" dirty="0">
                <a:latin typeface="Calibri" panose="020F0502020204030204" pitchFamily="34" charset="0"/>
              </a:rPr>
              <a:t> or </a:t>
            </a:r>
            <a:r>
              <a:rPr lang="en-GB" sz="2800" i="1" dirty="0">
                <a:latin typeface="Calibri" panose="020F0502020204030204" pitchFamily="34" charset="0"/>
              </a:rPr>
              <a:t>amount.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2290" y="4287687"/>
            <a:ext cx="864418" cy="794901"/>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6162" y="5101757"/>
            <a:ext cx="864418" cy="794901"/>
          </a:xfrm>
          <a:prstGeom prst="rect">
            <a:avLst/>
          </a:prstGeom>
        </p:spPr>
      </p:pic>
      <p:sp>
        <p:nvSpPr>
          <p:cNvPr id="9" name="Rectangle 8"/>
          <p:cNvSpPr/>
          <p:nvPr/>
        </p:nvSpPr>
        <p:spPr>
          <a:xfrm>
            <a:off x="3785187" y="4685138"/>
            <a:ext cx="2732416" cy="584775"/>
          </a:xfrm>
          <a:prstGeom prst="rect">
            <a:avLst/>
          </a:prstGeom>
        </p:spPr>
        <p:txBody>
          <a:bodyPr wrap="none">
            <a:spAutoFit/>
          </a:bodyPr>
          <a:lstStyle/>
          <a:p>
            <a:pPr algn="ctr">
              <a:buNone/>
            </a:pPr>
            <a:r>
              <a:rPr lang="en-GB" sz="3200" dirty="0">
                <a:latin typeface="Calibri" panose="020F0502020204030204" pitchFamily="34" charset="0"/>
              </a:rPr>
              <a:t>is equivalent to</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872" y="4325450"/>
            <a:ext cx="1250153" cy="123703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0380" y="3916244"/>
            <a:ext cx="801910" cy="782158"/>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0934" y="3733955"/>
            <a:ext cx="801910" cy="782158"/>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9504" y="4581307"/>
            <a:ext cx="801910" cy="78215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4007" y="4388141"/>
            <a:ext cx="801910" cy="78215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5230" y="4853848"/>
            <a:ext cx="801910" cy="78215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682" y="4158941"/>
            <a:ext cx="801910" cy="78215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8549" y="5518911"/>
            <a:ext cx="801910" cy="782158"/>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0018" y="5246370"/>
            <a:ext cx="801910" cy="782158"/>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7416" y="5050712"/>
            <a:ext cx="801910" cy="782158"/>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0988" y="3765029"/>
            <a:ext cx="801910" cy="782158"/>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59909" y="4572915"/>
            <a:ext cx="805887" cy="786037"/>
          </a:xfrm>
          <a:prstGeom prst="rect">
            <a:avLst/>
          </a:prstGeom>
        </p:spPr>
      </p:pic>
    </p:spTree>
    <p:extLst>
      <p:ext uri="{BB962C8B-B14F-4D97-AF65-F5344CB8AC3E}">
        <p14:creationId xmlns:p14="http://schemas.microsoft.com/office/powerpoint/2010/main" val="50591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par>
                                <p:cTn id="68" presetID="10" presetClass="entr" presetSubtype="0"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par>
                                <p:cTn id="71" presetID="10" presetClass="entr" presetSubtype="0"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0" indent="0" algn="l"/>
            <a:r>
              <a:rPr lang="en-GB" dirty="0"/>
              <a:t>New learning</a:t>
            </a:r>
          </a:p>
        </p:txBody>
      </p:sp>
      <p:graphicFrame>
        <p:nvGraphicFramePr>
          <p:cNvPr id="22" name="Table 21"/>
          <p:cNvGraphicFramePr>
            <a:graphicFrameLocks noGrp="1"/>
          </p:cNvGraphicFramePr>
          <p:nvPr>
            <p:extLst>
              <p:ext uri="{D42A27DB-BD31-4B8C-83A1-F6EECF244321}">
                <p14:modId xmlns:p14="http://schemas.microsoft.com/office/powerpoint/2010/main" val="2590065437"/>
              </p:ext>
            </p:extLst>
          </p:nvPr>
        </p:nvGraphicFramePr>
        <p:xfrm>
          <a:off x="1205346" y="2435201"/>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6290700"/>
                    </a:ext>
                  </a:extLst>
                </a:gridCol>
                <a:gridCol w="1524000">
                  <a:extLst>
                    <a:ext uri="{9D8B030D-6E8A-4147-A177-3AD203B41FA5}">
                      <a16:colId xmlns:a16="http://schemas.microsoft.com/office/drawing/2014/main" val="442947088"/>
                    </a:ext>
                  </a:extLst>
                </a:gridCol>
              </a:tblGrid>
              <a:tr h="1133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499449375"/>
              </p:ext>
            </p:extLst>
          </p:nvPr>
        </p:nvGraphicFramePr>
        <p:xfrm>
          <a:off x="4253346" y="2438471"/>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6290700"/>
                    </a:ext>
                  </a:extLst>
                </a:gridCol>
                <a:gridCol w="1524000">
                  <a:extLst>
                    <a:ext uri="{9D8B030D-6E8A-4147-A177-3AD203B41FA5}">
                      <a16:colId xmlns:a16="http://schemas.microsoft.com/office/drawing/2014/main" val="1892183354"/>
                    </a:ext>
                  </a:extLst>
                </a:gridCol>
              </a:tblGrid>
              <a:tr h="1133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11870221"/>
              </p:ext>
            </p:extLst>
          </p:nvPr>
        </p:nvGraphicFramePr>
        <p:xfrm>
          <a:off x="4253346" y="865966"/>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47930572"/>
                    </a:ext>
                  </a:extLst>
                </a:gridCol>
              </a:tblGrid>
              <a:tr h="1133071">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916259851"/>
              </p:ext>
            </p:extLst>
          </p:nvPr>
        </p:nvGraphicFramePr>
        <p:xfrm>
          <a:off x="1205346" y="865966"/>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47930572"/>
                    </a:ext>
                  </a:extLst>
                </a:gridCol>
              </a:tblGrid>
              <a:tr h="1133071">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mc:AlternateContent xmlns:mc="http://schemas.openxmlformats.org/markup-compatibility/2006" xmlns:a14="http://schemas.microsoft.com/office/drawing/2010/main">
        <mc:Choice Requires="a14">
          <p:graphicFrame>
            <p:nvGraphicFramePr>
              <p:cNvPr id="26" name="Table 25"/>
              <p:cNvGraphicFramePr>
                <a:graphicFrameLocks noGrp="1"/>
              </p:cNvGraphicFramePr>
              <p:nvPr>
                <p:extLst>
                  <p:ext uri="{D42A27DB-BD31-4B8C-83A1-F6EECF244321}">
                    <p14:modId xmlns:p14="http://schemas.microsoft.com/office/powerpoint/2010/main" val="1129655389"/>
                  </p:ext>
                </p:extLst>
              </p:nvPr>
            </p:nvGraphicFramePr>
            <p:xfrm>
              <a:off x="1205346" y="2428661"/>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6290700"/>
                        </a:ext>
                      </a:extLst>
                    </a:gridCol>
                    <a:gridCol w="1524000">
                      <a:extLst>
                        <a:ext uri="{9D8B030D-6E8A-4147-A177-3AD203B41FA5}">
                          <a16:colId xmlns:a16="http://schemas.microsoft.com/office/drawing/2014/main" val="442947088"/>
                        </a:ext>
                      </a:extLst>
                    </a:gridCol>
                  </a:tblGrid>
                  <a:tr h="1133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1</m:t>
                                  </m:r>
                                </m:num>
                                <m:den>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4</m:t>
                                  </m:r>
                                </m:den>
                              </m:f>
                            </m:oMath>
                          </a14:m>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1</m:t>
                                  </m:r>
                                </m:num>
                                <m:den>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4</m:t>
                                  </m:r>
                                </m:den>
                              </m:f>
                            </m:oMath>
                          </a14:m>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mc:Choice>
        <mc:Fallback xmlns="">
          <p:graphicFrame>
            <p:nvGraphicFramePr>
              <p:cNvPr id="26" name="Table 25"/>
              <p:cNvGraphicFramePr>
                <a:graphicFrameLocks noGrp="1"/>
              </p:cNvGraphicFramePr>
              <p:nvPr>
                <p:extLst>
                  <p:ext uri="{D42A27DB-BD31-4B8C-83A1-F6EECF244321}">
                    <p14:modId xmlns:p14="http://schemas.microsoft.com/office/powerpoint/2010/main" val="1129655389"/>
                  </p:ext>
                </p:extLst>
              </p:nvPr>
            </p:nvGraphicFramePr>
            <p:xfrm>
              <a:off x="1205346" y="2428661"/>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a14="http://schemas.microsoft.com/office/drawing/2010/main" xmlns="" val="246290700"/>
                        </a:ext>
                      </a:extLst>
                    </a:gridCol>
                    <a:gridCol w="1524000">
                      <a:extLst>
                        <a:ext uri="{9D8B030D-6E8A-4147-A177-3AD203B41FA5}">
                          <a16:colId xmlns:a16="http://schemas.microsoft.com/office/drawing/2014/main" xmlns:a14="http://schemas.microsoft.com/office/drawing/2010/main" xmlns="" val="442947088"/>
                        </a:ext>
                      </a:extLst>
                    </a:gridCol>
                  </a:tblGrid>
                  <a:tr h="1133071">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2"/>
                          <a:stretch>
                            <a:fillRect l="-400" r="-100000" b="-538"/>
                          </a:stretch>
                        </a:blipFill>
                      </a:tcPr>
                    </a:tc>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2"/>
                          <a:stretch>
                            <a:fillRect l="-100400" b="-538"/>
                          </a:stretch>
                        </a:blipFill>
                      </a:tcPr>
                    </a:tc>
                    <a:extLst>
                      <a:ext uri="{0D108BD9-81ED-4DB2-BD59-A6C34878D82A}">
                        <a16:rowId xmlns:a16="http://schemas.microsoft.com/office/drawing/2014/main" xmlns:a14="http://schemas.microsoft.com/office/drawing/2010/main" xmlns="" val="9182363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7" name="Table 26"/>
              <p:cNvGraphicFramePr>
                <a:graphicFrameLocks noGrp="1"/>
              </p:cNvGraphicFramePr>
              <p:nvPr>
                <p:extLst>
                  <p:ext uri="{D42A27DB-BD31-4B8C-83A1-F6EECF244321}">
                    <p14:modId xmlns:p14="http://schemas.microsoft.com/office/powerpoint/2010/main" val="193659311"/>
                  </p:ext>
                </p:extLst>
              </p:nvPr>
            </p:nvGraphicFramePr>
            <p:xfrm>
              <a:off x="4253346" y="2431931"/>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6290700"/>
                        </a:ext>
                      </a:extLst>
                    </a:gridCol>
                    <a:gridCol w="1524000">
                      <a:extLst>
                        <a:ext uri="{9D8B030D-6E8A-4147-A177-3AD203B41FA5}">
                          <a16:colId xmlns:a16="http://schemas.microsoft.com/office/drawing/2014/main" val="1892183354"/>
                        </a:ext>
                      </a:extLst>
                    </a:gridCol>
                  </a:tblGrid>
                  <a:tr h="1133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1</m:t>
                                  </m:r>
                                </m:num>
                                <m:den>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4</m:t>
                                  </m:r>
                                </m:den>
                              </m:f>
                            </m:oMath>
                          </a14:m>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1</m:t>
                                  </m:r>
                                </m:num>
                                <m:den>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4</m:t>
                                  </m:r>
                                </m:den>
                              </m:f>
                            </m:oMath>
                          </a14:m>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mc:Choice>
        <mc:Fallback xmlns="">
          <p:graphicFrame>
            <p:nvGraphicFramePr>
              <p:cNvPr id="27" name="Table 26"/>
              <p:cNvGraphicFramePr>
                <a:graphicFrameLocks noGrp="1"/>
              </p:cNvGraphicFramePr>
              <p:nvPr>
                <p:extLst>
                  <p:ext uri="{D42A27DB-BD31-4B8C-83A1-F6EECF244321}">
                    <p14:modId xmlns:p14="http://schemas.microsoft.com/office/powerpoint/2010/main" val="193659311"/>
                  </p:ext>
                </p:extLst>
              </p:nvPr>
            </p:nvGraphicFramePr>
            <p:xfrm>
              <a:off x="4253346" y="2431931"/>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a14="http://schemas.microsoft.com/office/drawing/2010/main" xmlns="" val="246290700"/>
                        </a:ext>
                      </a:extLst>
                    </a:gridCol>
                    <a:gridCol w="1524000">
                      <a:extLst>
                        <a:ext uri="{9D8B030D-6E8A-4147-A177-3AD203B41FA5}">
                          <a16:colId xmlns:a16="http://schemas.microsoft.com/office/drawing/2014/main" xmlns:a14="http://schemas.microsoft.com/office/drawing/2010/main" xmlns="" val="1892183354"/>
                        </a:ext>
                      </a:extLst>
                    </a:gridCol>
                  </a:tblGrid>
                  <a:tr h="1133071">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3"/>
                          <a:stretch>
                            <a:fillRect l="-400" t="-538" r="-100000"/>
                          </a:stretch>
                        </a:blipFill>
                      </a:tcPr>
                    </a:tc>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3"/>
                          <a:stretch>
                            <a:fillRect l="-100400" t="-538"/>
                          </a:stretch>
                        </a:blipFill>
                      </a:tcPr>
                    </a:tc>
                    <a:extLst>
                      <a:ext uri="{0D108BD9-81ED-4DB2-BD59-A6C34878D82A}">
                        <a16:rowId xmlns:a16="http://schemas.microsoft.com/office/drawing/2014/main" xmlns:a14="http://schemas.microsoft.com/office/drawing/2010/main" xmlns="" val="9182363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8" name="Table 27"/>
              <p:cNvGraphicFramePr>
                <a:graphicFrameLocks noGrp="1"/>
              </p:cNvGraphicFramePr>
              <p:nvPr>
                <p:extLst>
                  <p:ext uri="{D42A27DB-BD31-4B8C-83A1-F6EECF244321}">
                    <p14:modId xmlns:p14="http://schemas.microsoft.com/office/powerpoint/2010/main" val="1674068077"/>
                  </p:ext>
                </p:extLst>
              </p:nvPr>
            </p:nvGraphicFramePr>
            <p:xfrm>
              <a:off x="4253346" y="862696"/>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47930572"/>
                        </a:ext>
                      </a:extLst>
                    </a:gridCol>
                  </a:tblGrid>
                  <a:tr h="11330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3200" b="0" i="1" smtClean="0">
                                      <a:solidFill>
                                        <a:schemeClr val="tx1"/>
                                      </a:solidFill>
                                      <a:latin typeface="Cambria Math" panose="02040503050406030204" pitchFamily="18" charset="0"/>
                                    </a:rPr>
                                  </m:ctrlPr>
                                </m:fPr>
                                <m:num>
                                  <m:r>
                                    <m:rPr>
                                      <m:nor/>
                                    </m:rPr>
                                    <a:rPr lang="en-GB" sz="3200" b="0" i="0" smtClean="0">
                                      <a:solidFill>
                                        <a:schemeClr val="tx1"/>
                                      </a:solidFill>
                                      <a:latin typeface="Calibri" panose="020F0502020204030204" pitchFamily="34" charset="0"/>
                                    </a:rPr>
                                    <m:t>1</m:t>
                                  </m:r>
                                </m:num>
                                <m:den>
                                  <m:r>
                                    <m:rPr>
                                      <m:nor/>
                                    </m:rPr>
                                    <a:rPr lang="en-GB" sz="3200" b="0" i="0" smtClean="0">
                                      <a:solidFill>
                                        <a:schemeClr val="tx1"/>
                                      </a:solidFill>
                                      <a:latin typeface="Calibri" panose="020F0502020204030204" pitchFamily="34" charset="0"/>
                                    </a:rPr>
                                    <m:t>2</m:t>
                                  </m:r>
                                </m:den>
                              </m:f>
                            </m:oMath>
                          </a14:m>
                          <a:r>
                            <a:rPr lang="en-GB" sz="3200" dirty="0">
                              <a:solidFill>
                                <a:schemeClr val="tx1"/>
                              </a:solidFill>
                              <a:latin typeface="Calibri" panose="020F0502020204030204" pitchFamily="34" charset="0"/>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mc:Choice>
        <mc:Fallback xmlns="">
          <p:graphicFrame>
            <p:nvGraphicFramePr>
              <p:cNvPr id="28" name="Table 27"/>
              <p:cNvGraphicFramePr>
                <a:graphicFrameLocks noGrp="1"/>
              </p:cNvGraphicFramePr>
              <p:nvPr>
                <p:extLst>
                  <p:ext uri="{D42A27DB-BD31-4B8C-83A1-F6EECF244321}">
                    <p14:modId xmlns:p14="http://schemas.microsoft.com/office/powerpoint/2010/main" val="1674068077"/>
                  </p:ext>
                </p:extLst>
              </p:nvPr>
            </p:nvGraphicFramePr>
            <p:xfrm>
              <a:off x="4253346" y="862696"/>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a14="http://schemas.microsoft.com/office/drawing/2010/main" xmlns="" val="1047930572"/>
                        </a:ext>
                      </a:extLst>
                    </a:gridCol>
                  </a:tblGrid>
                  <a:tr h="1133071">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4"/>
                          <a:stretch>
                            <a:fillRect l="-200" t="-541" b="-541"/>
                          </a:stretch>
                        </a:blipFill>
                      </a:tcPr>
                    </a:tc>
                    <a:extLst>
                      <a:ext uri="{0D108BD9-81ED-4DB2-BD59-A6C34878D82A}">
                        <a16:rowId xmlns:a16="http://schemas.microsoft.com/office/drawing/2014/main" xmlns:a14="http://schemas.microsoft.com/office/drawing/2010/main" xmlns="" val="9182363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p:cNvGraphicFramePr>
                <a:graphicFrameLocks noGrp="1"/>
              </p:cNvGraphicFramePr>
              <p:nvPr>
                <p:extLst>
                  <p:ext uri="{D42A27DB-BD31-4B8C-83A1-F6EECF244321}">
                    <p14:modId xmlns:p14="http://schemas.microsoft.com/office/powerpoint/2010/main" val="295546756"/>
                  </p:ext>
                </p:extLst>
              </p:nvPr>
            </p:nvGraphicFramePr>
            <p:xfrm>
              <a:off x="1205346" y="862696"/>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47930572"/>
                        </a:ext>
                      </a:extLst>
                    </a:gridCol>
                  </a:tblGrid>
                  <a:tr h="1133071">
                    <a:tc>
                      <a:txBody>
                        <a:bodyPr/>
                        <a:lstStyle/>
                        <a:p>
                          <a:pPr algn="ctr"/>
                          <a14:m>
                            <m:oMath xmlns:m="http://schemas.openxmlformats.org/officeDocument/2006/math">
                              <m:f>
                                <m:fPr>
                                  <m:ctrlPr>
                                    <a:rPr lang="en-GB" sz="3200" b="0" i="1" smtClean="0">
                                      <a:solidFill>
                                        <a:schemeClr val="tx1"/>
                                      </a:solidFill>
                                      <a:latin typeface="Cambria Math" panose="02040503050406030204" pitchFamily="18" charset="0"/>
                                    </a:rPr>
                                  </m:ctrlPr>
                                </m:fPr>
                                <m:num>
                                  <m:r>
                                    <m:rPr>
                                      <m:nor/>
                                    </m:rPr>
                                    <a:rPr lang="en-GB" sz="3200" b="0" i="0" smtClean="0">
                                      <a:solidFill>
                                        <a:schemeClr val="tx1"/>
                                      </a:solidFill>
                                      <a:latin typeface="Calibri" panose="020F0502020204030204" pitchFamily="34" charset="0"/>
                                    </a:rPr>
                                    <m:t>1</m:t>
                                  </m:r>
                                </m:num>
                                <m:den>
                                  <m:r>
                                    <m:rPr>
                                      <m:nor/>
                                    </m:rPr>
                                    <a:rPr lang="en-GB" sz="3200" b="0" i="0" smtClean="0">
                                      <a:solidFill>
                                        <a:schemeClr val="tx1"/>
                                      </a:solidFill>
                                      <a:latin typeface="Calibri" panose="020F0502020204030204" pitchFamily="34" charset="0"/>
                                    </a:rPr>
                                    <m:t>2</m:t>
                                  </m:r>
                                </m:den>
                              </m:f>
                            </m:oMath>
                          </a14:m>
                          <a:r>
                            <a:rPr lang="en-GB" sz="3200" dirty="0">
                              <a:solidFill>
                                <a:schemeClr val="tx1"/>
                              </a:solidFill>
                              <a:latin typeface="Calibri" panose="020F0502020204030204" pitchFamily="34" charset="0"/>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mc:Choice>
        <mc:Fallback xmlns="">
          <p:graphicFrame>
            <p:nvGraphicFramePr>
              <p:cNvPr id="29" name="Table 28"/>
              <p:cNvGraphicFramePr>
                <a:graphicFrameLocks noGrp="1"/>
              </p:cNvGraphicFramePr>
              <p:nvPr>
                <p:extLst>
                  <p:ext uri="{D42A27DB-BD31-4B8C-83A1-F6EECF244321}">
                    <p14:modId xmlns:p14="http://schemas.microsoft.com/office/powerpoint/2010/main" val="295546756"/>
                  </p:ext>
                </p:extLst>
              </p:nvPr>
            </p:nvGraphicFramePr>
            <p:xfrm>
              <a:off x="1205346" y="862696"/>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a14="http://schemas.microsoft.com/office/drawing/2010/main" xmlns="" val="1047930572"/>
                        </a:ext>
                      </a:extLst>
                    </a:gridCol>
                  </a:tblGrid>
                  <a:tr h="1133071">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4"/>
                          <a:stretch>
                            <a:fillRect l="-200" t="-541" b="-541"/>
                          </a:stretch>
                        </a:blipFill>
                      </a:tcPr>
                    </a:tc>
                    <a:extLst>
                      <a:ext uri="{0D108BD9-81ED-4DB2-BD59-A6C34878D82A}">
                        <a16:rowId xmlns:a16="http://schemas.microsoft.com/office/drawing/2014/main" xmlns:a14="http://schemas.microsoft.com/office/drawing/2010/main" xmlns="" val="9182363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0" name="Table 29"/>
              <p:cNvGraphicFramePr>
                <a:graphicFrameLocks noGrp="1"/>
              </p:cNvGraphicFramePr>
              <p:nvPr>
                <p:extLst>
                  <p:ext uri="{D42A27DB-BD31-4B8C-83A1-F6EECF244321}">
                    <p14:modId xmlns:p14="http://schemas.microsoft.com/office/powerpoint/2010/main" val="60512910"/>
                  </p:ext>
                </p:extLst>
              </p:nvPr>
            </p:nvGraphicFramePr>
            <p:xfrm>
              <a:off x="1205346" y="869236"/>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47930572"/>
                        </a:ext>
                      </a:extLst>
                    </a:gridCol>
                  </a:tblGrid>
                  <a:tr h="1133071">
                    <a:tc>
                      <a:txBody>
                        <a:bodyPr/>
                        <a:lstStyle/>
                        <a:p>
                          <a:pPr algn="ctr"/>
                          <a14:m>
                            <m:oMath xmlns:m="http://schemas.openxmlformats.org/officeDocument/2006/math">
                              <m:f>
                                <m:fPr>
                                  <m:ctrlPr>
                                    <a:rPr lang="en-GB" sz="3200" b="0" i="1" smtClean="0">
                                      <a:solidFill>
                                        <a:schemeClr val="tx1"/>
                                      </a:solidFill>
                                      <a:latin typeface="Cambria Math" panose="02040503050406030204" pitchFamily="18" charset="0"/>
                                    </a:rPr>
                                  </m:ctrlPr>
                                </m:fPr>
                                <m:num>
                                  <m:r>
                                    <m:rPr>
                                      <m:nor/>
                                    </m:rPr>
                                    <a:rPr lang="en-GB" sz="3200" b="0" i="0" smtClean="0">
                                      <a:solidFill>
                                        <a:schemeClr val="tx1"/>
                                      </a:solidFill>
                                      <a:latin typeface="Calibri" panose="020F0502020204030204" pitchFamily="34" charset="0"/>
                                    </a:rPr>
                                    <m:t>1</m:t>
                                  </m:r>
                                </m:num>
                                <m:den>
                                  <m:r>
                                    <m:rPr>
                                      <m:nor/>
                                    </m:rPr>
                                    <a:rPr lang="en-GB" sz="3200" b="0" i="0" smtClean="0">
                                      <a:solidFill>
                                        <a:schemeClr val="tx1"/>
                                      </a:solidFill>
                                      <a:latin typeface="Calibri" panose="020F0502020204030204" pitchFamily="34" charset="0"/>
                                    </a:rPr>
                                    <m:t>2</m:t>
                                  </m:r>
                                </m:den>
                              </m:f>
                            </m:oMath>
                          </a14:m>
                          <a:r>
                            <a:rPr lang="en-GB" sz="3200" dirty="0">
                              <a:solidFill>
                                <a:schemeClr val="tx1"/>
                              </a:solidFill>
                              <a:latin typeface="Calibri" panose="020F0502020204030204" pitchFamily="34" charset="0"/>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918236313"/>
                      </a:ext>
                    </a:extLst>
                  </a:tr>
                </a:tbl>
              </a:graphicData>
            </a:graphic>
          </p:graphicFrame>
        </mc:Choice>
        <mc:Fallback xmlns="">
          <p:graphicFrame>
            <p:nvGraphicFramePr>
              <p:cNvPr id="30" name="Table 29"/>
              <p:cNvGraphicFramePr>
                <a:graphicFrameLocks noGrp="1"/>
              </p:cNvGraphicFramePr>
              <p:nvPr>
                <p:extLst>
                  <p:ext uri="{D42A27DB-BD31-4B8C-83A1-F6EECF244321}">
                    <p14:modId xmlns:p14="http://schemas.microsoft.com/office/powerpoint/2010/main" val="60512910"/>
                  </p:ext>
                </p:extLst>
              </p:nvPr>
            </p:nvGraphicFramePr>
            <p:xfrm>
              <a:off x="1205346" y="869236"/>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a14="http://schemas.microsoft.com/office/drawing/2010/main" xmlns="" val="1047930572"/>
                        </a:ext>
                      </a:extLst>
                    </a:gridCol>
                  </a:tblGrid>
                  <a:tr h="1133071">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5"/>
                          <a:stretch>
                            <a:fillRect l="-200" t="-541" b="-541"/>
                          </a:stretch>
                        </a:blipFill>
                      </a:tcPr>
                    </a:tc>
                    <a:extLst>
                      <a:ext uri="{0D108BD9-81ED-4DB2-BD59-A6C34878D82A}">
                        <a16:rowId xmlns:a16="http://schemas.microsoft.com/office/drawing/2014/main" xmlns:a14="http://schemas.microsoft.com/office/drawing/2010/main" xmlns="" val="9182363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1" name="Table 30"/>
              <p:cNvGraphicFramePr>
                <a:graphicFrameLocks noGrp="1"/>
              </p:cNvGraphicFramePr>
              <p:nvPr>
                <p:extLst>
                  <p:ext uri="{D42A27DB-BD31-4B8C-83A1-F6EECF244321}">
                    <p14:modId xmlns:p14="http://schemas.microsoft.com/office/powerpoint/2010/main" val="3703294976"/>
                  </p:ext>
                </p:extLst>
              </p:nvPr>
            </p:nvGraphicFramePr>
            <p:xfrm>
              <a:off x="1205346" y="2435976"/>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6290700"/>
                        </a:ext>
                      </a:extLst>
                    </a:gridCol>
                    <a:gridCol w="1524000">
                      <a:extLst>
                        <a:ext uri="{9D8B030D-6E8A-4147-A177-3AD203B41FA5}">
                          <a16:colId xmlns:a16="http://schemas.microsoft.com/office/drawing/2014/main" val="442947088"/>
                        </a:ext>
                      </a:extLst>
                    </a:gridCol>
                  </a:tblGrid>
                  <a:tr h="1133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1</m:t>
                                  </m:r>
                                </m:num>
                                <m:den>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4</m:t>
                                  </m:r>
                                </m:den>
                              </m:f>
                            </m:oMath>
                          </a14:m>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1</m:t>
                                  </m:r>
                                </m:num>
                                <m:den>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4</m:t>
                                  </m:r>
                                </m:den>
                              </m:f>
                            </m:oMath>
                          </a14:m>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918236313"/>
                      </a:ext>
                    </a:extLst>
                  </a:tr>
                </a:tbl>
              </a:graphicData>
            </a:graphic>
          </p:graphicFrame>
        </mc:Choice>
        <mc:Fallback xmlns="">
          <p:graphicFrame>
            <p:nvGraphicFramePr>
              <p:cNvPr id="31" name="Table 30"/>
              <p:cNvGraphicFramePr>
                <a:graphicFrameLocks noGrp="1"/>
              </p:cNvGraphicFramePr>
              <p:nvPr>
                <p:extLst>
                  <p:ext uri="{D42A27DB-BD31-4B8C-83A1-F6EECF244321}">
                    <p14:modId xmlns:p14="http://schemas.microsoft.com/office/powerpoint/2010/main" val="3703294976"/>
                  </p:ext>
                </p:extLst>
              </p:nvPr>
            </p:nvGraphicFramePr>
            <p:xfrm>
              <a:off x="1205346" y="2435976"/>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a14="http://schemas.microsoft.com/office/drawing/2010/main" xmlns="" val="246290700"/>
                        </a:ext>
                      </a:extLst>
                    </a:gridCol>
                    <a:gridCol w="1524000">
                      <a:extLst>
                        <a:ext uri="{9D8B030D-6E8A-4147-A177-3AD203B41FA5}">
                          <a16:colId xmlns:a16="http://schemas.microsoft.com/office/drawing/2014/main" xmlns:a14="http://schemas.microsoft.com/office/drawing/2010/main" xmlns="" val="442947088"/>
                        </a:ext>
                      </a:extLst>
                    </a:gridCol>
                  </a:tblGrid>
                  <a:tr h="1133071">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6"/>
                          <a:stretch>
                            <a:fillRect l="-400" t="-541" r="-100000" b="-541"/>
                          </a:stretch>
                        </a:blipFill>
                      </a:tcPr>
                    </a:tc>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6"/>
                          <a:stretch>
                            <a:fillRect l="-100400" t="-541" b="-541"/>
                          </a:stretch>
                        </a:blipFill>
                      </a:tcPr>
                    </a:tc>
                    <a:extLst>
                      <a:ext uri="{0D108BD9-81ED-4DB2-BD59-A6C34878D82A}">
                        <a16:rowId xmlns:a16="http://schemas.microsoft.com/office/drawing/2014/main" xmlns:a14="http://schemas.microsoft.com/office/drawing/2010/main" xmlns="" val="918236313"/>
                      </a:ext>
                    </a:extLst>
                  </a:tr>
                </a:tbl>
              </a:graphicData>
            </a:graphic>
          </p:graphicFrame>
        </mc:Fallback>
      </mc:AlternateContent>
      <mc:AlternateContent xmlns:mc="http://schemas.openxmlformats.org/markup-compatibility/2006" xmlns:a14="http://schemas.microsoft.com/office/drawing/2010/main">
        <mc:Choice Requires="a14">
          <p:sp>
            <p:nvSpPr>
              <p:cNvPr id="32" name="TextBox 31"/>
              <p:cNvSpPr txBox="1"/>
              <p:nvPr/>
            </p:nvSpPr>
            <p:spPr>
              <a:xfrm>
                <a:off x="2854036" y="4321651"/>
                <a:ext cx="5347855" cy="876074"/>
              </a:xfrm>
              <a:prstGeom prst="rect">
                <a:avLst/>
              </a:prstGeom>
              <a:noFill/>
            </p:spPr>
            <p:txBody>
              <a:bodyPr wrap="square" rtlCol="0">
                <a:spAutoFit/>
              </a:bodyPr>
              <a:lstStyle/>
              <a:p>
                <a:pPr>
                  <a:buNone/>
                </a:pPr>
                <a14:m>
                  <m:oMath xmlns:m="http://schemas.openxmlformats.org/officeDocument/2006/math">
                    <m:f>
                      <m:fPr>
                        <m:ctrlPr>
                          <a:rPr lang="en-GB" sz="3200" b="0" i="1" smtClean="0">
                            <a:latin typeface="Cambria Math" panose="02040503050406030204" pitchFamily="18" charset="0"/>
                          </a:rPr>
                        </m:ctrlPr>
                      </m:fPr>
                      <m:num>
                        <m:r>
                          <m:rPr>
                            <m:nor/>
                          </m:rPr>
                          <a:rPr lang="en-GB" sz="3200" b="0" i="0" smtClean="0">
                            <a:latin typeface="Calibri" panose="020F0502020204030204" pitchFamily="34" charset="0"/>
                          </a:rPr>
                          <m:t>1</m:t>
                        </m:r>
                      </m:num>
                      <m:den>
                        <m:r>
                          <m:rPr>
                            <m:nor/>
                          </m:rPr>
                          <a:rPr lang="en-GB" sz="3200" b="0" i="0" smtClean="0">
                            <a:latin typeface="Calibri" panose="020F0502020204030204" pitchFamily="34" charset="0"/>
                          </a:rPr>
                          <m:t>2</m:t>
                        </m:r>
                      </m:den>
                    </m:f>
                  </m:oMath>
                </a14:m>
                <a:r>
                  <a:rPr lang="en-GB" sz="3200" dirty="0">
                    <a:latin typeface="Calibri" panose="020F0502020204030204" pitchFamily="34" charset="0"/>
                  </a:rPr>
                  <a:t> </a:t>
                </a:r>
                <a:r>
                  <a:rPr lang="en-GB" sz="2800" dirty="0">
                    <a:latin typeface="Calibri" panose="020F0502020204030204" pitchFamily="34" charset="0"/>
                  </a:rPr>
                  <a:t>is equivalent to </a:t>
                </a:r>
                <a14:m>
                  <m:oMath xmlns:m="http://schemas.openxmlformats.org/officeDocument/2006/math">
                    <m:f>
                      <m:fPr>
                        <m:ctrlPr>
                          <a:rPr lang="en-GB" sz="3200" b="0" i="1" smtClean="0">
                            <a:latin typeface="Cambria Math" panose="02040503050406030204" pitchFamily="18" charset="0"/>
                          </a:rPr>
                        </m:ctrlPr>
                      </m:fPr>
                      <m:num>
                        <m:r>
                          <m:rPr>
                            <m:nor/>
                          </m:rPr>
                          <a:rPr lang="en-GB" sz="3200" b="0" i="0" smtClean="0">
                            <a:latin typeface="Calibri" panose="020F0502020204030204" pitchFamily="34" charset="0"/>
                          </a:rPr>
                          <m:t>2</m:t>
                        </m:r>
                      </m:num>
                      <m:den>
                        <m:r>
                          <m:rPr>
                            <m:nor/>
                          </m:rPr>
                          <a:rPr lang="en-GB" sz="3200" b="0" i="0" smtClean="0">
                            <a:latin typeface="Calibri" panose="020F0502020204030204" pitchFamily="34" charset="0"/>
                          </a:rPr>
                          <m:t>4</m:t>
                        </m:r>
                      </m:den>
                    </m:f>
                  </m:oMath>
                </a14:m>
                <a:endParaRPr lang="en-GB" sz="3200" dirty="0">
                  <a:latin typeface="Calibri" panose="020F0502020204030204" pitchFamily="34" charset="0"/>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2854036" y="4321651"/>
                <a:ext cx="5347855" cy="876074"/>
              </a:xfrm>
              <a:prstGeom prst="rect">
                <a:avLst/>
              </a:prstGeom>
              <a:blipFill rotWithShape="1">
                <a:blip r:embed="rId7"/>
                <a:stretch>
                  <a:fillRect b="-4861"/>
                </a:stretch>
              </a:blipFill>
            </p:spPr>
            <p:txBody>
              <a:bodyPr/>
              <a:lstStyle/>
              <a:p>
                <a:r>
                  <a:rPr lang="en-GB">
                    <a:noFill/>
                  </a:rPr>
                  <a:t> </a:t>
                </a:r>
              </a:p>
            </p:txBody>
          </p:sp>
        </mc:Fallback>
      </mc:AlternateContent>
    </p:spTree>
    <p:extLst>
      <p:ext uri="{BB962C8B-B14F-4D97-AF65-F5344CB8AC3E}">
        <p14:creationId xmlns:p14="http://schemas.microsoft.com/office/powerpoint/2010/main" val="350272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592" y="12181"/>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201517"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9" name="TextBox 8">
            <a:extLst>
              <a:ext uri="{FF2B5EF4-FFF2-40B4-BE49-F238E27FC236}">
                <a16:creationId xmlns:a16="http://schemas.microsoft.com/office/drawing/2014/main" id="{227AFD97-7004-425C-BEA6-E263B145E6F4}"/>
              </a:ext>
            </a:extLst>
          </p:cNvPr>
          <p:cNvSpPr txBox="1"/>
          <p:nvPr/>
        </p:nvSpPr>
        <p:spPr>
          <a:xfrm>
            <a:off x="872102" y="924909"/>
            <a:ext cx="7525511" cy="523220"/>
          </a:xfrm>
          <a:prstGeom prst="rect">
            <a:avLst/>
          </a:prstGeom>
          <a:noFill/>
        </p:spPr>
        <p:txBody>
          <a:bodyPr wrap="square" rtlCol="0">
            <a:spAutoFit/>
          </a:bodyPr>
          <a:lstStyle/>
          <a:p>
            <a:pPr algn="ctr">
              <a:buNone/>
            </a:pPr>
            <a:r>
              <a:rPr lang="en-GB" sz="2800" dirty="0">
                <a:latin typeface="Calibri" panose="020F0502020204030204" pitchFamily="34" charset="0"/>
              </a:rPr>
              <a:t>Can you imagine what these fractions look like? </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ACD5F9-C6DA-4BA0-847D-BFE6D457D4F4}"/>
                  </a:ext>
                </a:extLst>
              </p:cNvPr>
              <p:cNvSpPr txBox="1"/>
              <p:nvPr/>
            </p:nvSpPr>
            <p:spPr>
              <a:xfrm>
                <a:off x="1872235" y="1601444"/>
                <a:ext cx="1191492" cy="101431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m:rPr>
                              <m:nor/>
                            </m:rPr>
                            <a:rPr lang="en-GB" sz="3200" b="0" i="0" smtClean="0">
                              <a:latin typeface="Calibri" panose="020F0502020204030204" pitchFamily="34" charset="0"/>
                            </a:rPr>
                            <m:t>1</m:t>
                          </m:r>
                        </m:num>
                        <m:den>
                          <m:r>
                            <m:rPr>
                              <m:nor/>
                            </m:rPr>
                            <a:rPr lang="en-GB" sz="3200" b="0" i="0" smtClean="0">
                              <a:latin typeface="Calibri" panose="020F0502020204030204" pitchFamily="34" charset="0"/>
                            </a:rPr>
                            <m:t>2</m:t>
                          </m:r>
                        </m:den>
                      </m:f>
                    </m:oMath>
                  </m:oMathPara>
                </a14:m>
                <a:endParaRPr lang="en-GB" sz="3200" dirty="0">
                  <a:latin typeface="Calibri" panose="020F0502020204030204" pitchFamily="34" charset="0"/>
                </a:endParaRPr>
              </a:p>
            </p:txBody>
          </p:sp>
        </mc:Choice>
        <mc:Fallback xmlns="">
          <p:sp>
            <p:nvSpPr>
              <p:cNvPr id="10" name="TextBox 9">
                <a:extLst>
                  <a:ext uri="{FF2B5EF4-FFF2-40B4-BE49-F238E27FC236}">
                    <a16:creationId xmlns:a16="http://schemas.microsoft.com/office/drawing/2014/main" xmlns:a14="http://schemas.microsoft.com/office/drawing/2010/main" xmlns="" id="{5AACD5F9-C6DA-4BA0-847D-BFE6D457D4F4}"/>
                  </a:ext>
                </a:extLst>
              </p:cNvPr>
              <p:cNvSpPr txBox="1">
                <a:spLocks noRot="1" noChangeAspect="1" noMove="1" noResize="1" noEditPoints="1" noAdjustHandles="1" noChangeArrowheads="1" noChangeShapeType="1" noTextEdit="1"/>
              </p:cNvSpPr>
              <p:nvPr/>
            </p:nvSpPr>
            <p:spPr>
              <a:xfrm>
                <a:off x="1872235" y="1601444"/>
                <a:ext cx="1191492" cy="1014317"/>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8716210-B5C3-46EF-BA62-695DE134DC31}"/>
                  </a:ext>
                </a:extLst>
              </p:cNvPr>
              <p:cNvSpPr txBox="1"/>
              <p:nvPr/>
            </p:nvSpPr>
            <p:spPr>
              <a:xfrm>
                <a:off x="6144166" y="1567275"/>
                <a:ext cx="1191492" cy="101431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m:rPr>
                              <m:nor/>
                            </m:rPr>
                            <a:rPr lang="en-GB" sz="3200" b="0" i="0" smtClean="0">
                              <a:latin typeface="Calibri" panose="020F0502020204030204" pitchFamily="34" charset="0"/>
                            </a:rPr>
                            <m:t>1</m:t>
                          </m:r>
                        </m:num>
                        <m:den>
                          <m:r>
                            <m:rPr>
                              <m:nor/>
                            </m:rPr>
                            <a:rPr lang="en-GB" sz="3200" b="0" i="0" smtClean="0">
                              <a:latin typeface="Calibri" panose="020F0502020204030204" pitchFamily="34" charset="0"/>
                            </a:rPr>
                            <m:t>4</m:t>
                          </m:r>
                        </m:den>
                      </m:f>
                    </m:oMath>
                  </m:oMathPara>
                </a14:m>
                <a:endParaRPr lang="en-GB" sz="3200" dirty="0">
                  <a:latin typeface="Calibri" panose="020F0502020204030204" pitchFamily="34" charset="0"/>
                </a:endParaRPr>
              </a:p>
            </p:txBody>
          </p:sp>
        </mc:Choice>
        <mc:Fallback xmlns="">
          <p:sp>
            <p:nvSpPr>
              <p:cNvPr id="12" name="TextBox 11">
                <a:extLst>
                  <a:ext uri="{FF2B5EF4-FFF2-40B4-BE49-F238E27FC236}">
                    <a16:creationId xmlns:a16="http://schemas.microsoft.com/office/drawing/2014/main" xmlns:a14="http://schemas.microsoft.com/office/drawing/2010/main" xmlns="" id="{08716210-B5C3-46EF-BA62-695DE134DC31}"/>
                  </a:ext>
                </a:extLst>
              </p:cNvPr>
              <p:cNvSpPr txBox="1">
                <a:spLocks noRot="1" noChangeAspect="1" noMove="1" noResize="1" noEditPoints="1" noAdjustHandles="1" noChangeArrowheads="1" noChangeShapeType="1" noTextEdit="1"/>
              </p:cNvSpPr>
              <p:nvPr/>
            </p:nvSpPr>
            <p:spPr>
              <a:xfrm>
                <a:off x="6144166" y="1567275"/>
                <a:ext cx="1191492" cy="1014317"/>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738A6CF-C09B-4960-8640-7B303271427E}"/>
                  </a:ext>
                </a:extLst>
              </p:cNvPr>
              <p:cNvSpPr txBox="1"/>
              <p:nvPr/>
            </p:nvSpPr>
            <p:spPr>
              <a:xfrm>
                <a:off x="3949141" y="2777343"/>
                <a:ext cx="1191492" cy="101431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m:rPr>
                              <m:nor/>
                            </m:rPr>
                            <a:rPr lang="en-GB" sz="3200" b="0" i="0" smtClean="0">
                              <a:latin typeface="Calibri" panose="020F0502020204030204" pitchFamily="34" charset="0"/>
                            </a:rPr>
                            <m:t>3</m:t>
                          </m:r>
                        </m:num>
                        <m:den>
                          <m:r>
                            <m:rPr>
                              <m:nor/>
                            </m:rPr>
                            <a:rPr lang="en-GB" sz="3200" b="0" i="0" smtClean="0">
                              <a:latin typeface="Calibri" panose="020F0502020204030204" pitchFamily="34" charset="0"/>
                            </a:rPr>
                            <m:t>5</m:t>
                          </m:r>
                        </m:den>
                      </m:f>
                    </m:oMath>
                  </m:oMathPara>
                </a14:m>
                <a:endParaRPr lang="en-GB" sz="3200" dirty="0">
                  <a:latin typeface="Calibri" panose="020F0502020204030204" pitchFamily="34" charset="0"/>
                </a:endParaRPr>
              </a:p>
            </p:txBody>
          </p:sp>
        </mc:Choice>
        <mc:Fallback xmlns="">
          <p:sp>
            <p:nvSpPr>
              <p:cNvPr id="13" name="TextBox 12">
                <a:extLst>
                  <a:ext uri="{FF2B5EF4-FFF2-40B4-BE49-F238E27FC236}">
                    <a16:creationId xmlns:a16="http://schemas.microsoft.com/office/drawing/2014/main" xmlns:a14="http://schemas.microsoft.com/office/drawing/2010/main" xmlns="" id="{3738A6CF-C09B-4960-8640-7B303271427E}"/>
                  </a:ext>
                </a:extLst>
              </p:cNvPr>
              <p:cNvSpPr txBox="1">
                <a:spLocks noRot="1" noChangeAspect="1" noMove="1" noResize="1" noEditPoints="1" noAdjustHandles="1" noChangeArrowheads="1" noChangeShapeType="1" noTextEdit="1"/>
              </p:cNvSpPr>
              <p:nvPr/>
            </p:nvSpPr>
            <p:spPr>
              <a:xfrm>
                <a:off x="3949141" y="2777343"/>
                <a:ext cx="1191492" cy="101431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D1F9943-C732-470B-8D06-86CB9CE6775B}"/>
                  </a:ext>
                </a:extLst>
              </p:cNvPr>
              <p:cNvSpPr txBox="1"/>
              <p:nvPr/>
            </p:nvSpPr>
            <p:spPr>
              <a:xfrm>
                <a:off x="1872235" y="4014910"/>
                <a:ext cx="1191492" cy="101431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m:rPr>
                              <m:nor/>
                            </m:rPr>
                            <a:rPr lang="en-GB" sz="3200" b="0" i="0" smtClean="0">
                              <a:latin typeface="Calibri" panose="020F0502020204030204" pitchFamily="34" charset="0"/>
                            </a:rPr>
                            <m:t>17</m:t>
                          </m:r>
                        </m:num>
                        <m:den>
                          <m:r>
                            <m:rPr>
                              <m:nor/>
                            </m:rPr>
                            <a:rPr lang="en-GB" sz="3200" b="0" i="0" smtClean="0">
                              <a:latin typeface="Calibri" panose="020F0502020204030204" pitchFamily="34" charset="0"/>
                            </a:rPr>
                            <m:t>25</m:t>
                          </m:r>
                        </m:den>
                      </m:f>
                    </m:oMath>
                  </m:oMathPara>
                </a14:m>
                <a:endParaRPr lang="en-GB" sz="3200" dirty="0">
                  <a:latin typeface="Calibri" panose="020F0502020204030204" pitchFamily="34" charset="0"/>
                </a:endParaRPr>
              </a:p>
            </p:txBody>
          </p:sp>
        </mc:Choice>
        <mc:Fallback xmlns="">
          <p:sp>
            <p:nvSpPr>
              <p:cNvPr id="14" name="TextBox 13">
                <a:extLst>
                  <a:ext uri="{FF2B5EF4-FFF2-40B4-BE49-F238E27FC236}">
                    <a16:creationId xmlns:a16="http://schemas.microsoft.com/office/drawing/2014/main" xmlns:a14="http://schemas.microsoft.com/office/drawing/2010/main" xmlns="" id="{ED1F9943-C732-470B-8D06-86CB9CE6775B}"/>
                  </a:ext>
                </a:extLst>
              </p:cNvPr>
              <p:cNvSpPr txBox="1">
                <a:spLocks noRot="1" noChangeAspect="1" noMove="1" noResize="1" noEditPoints="1" noAdjustHandles="1" noChangeArrowheads="1" noChangeShapeType="1" noTextEdit="1"/>
              </p:cNvSpPr>
              <p:nvPr/>
            </p:nvSpPr>
            <p:spPr>
              <a:xfrm>
                <a:off x="1872235" y="4014910"/>
                <a:ext cx="1191492" cy="101431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E79D794-308A-4FCB-AEE0-88B3F1D84F35}"/>
                  </a:ext>
                </a:extLst>
              </p:cNvPr>
              <p:cNvSpPr txBox="1"/>
              <p:nvPr/>
            </p:nvSpPr>
            <p:spPr>
              <a:xfrm>
                <a:off x="6144164" y="4014910"/>
                <a:ext cx="1191492" cy="101431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m:rPr>
                              <m:nor/>
                            </m:rPr>
                            <a:rPr lang="en-GB" sz="3200" b="0" i="0" smtClean="0">
                              <a:latin typeface="Calibri" panose="020F0502020204030204" pitchFamily="34" charset="0"/>
                            </a:rPr>
                            <m:t>12</m:t>
                          </m:r>
                        </m:num>
                        <m:den>
                          <m:r>
                            <m:rPr>
                              <m:nor/>
                            </m:rPr>
                            <a:rPr lang="en-GB" sz="3200" b="0" i="0" smtClean="0">
                              <a:latin typeface="Calibri" panose="020F0502020204030204" pitchFamily="34" charset="0"/>
                            </a:rPr>
                            <m:t>48</m:t>
                          </m:r>
                        </m:den>
                      </m:f>
                    </m:oMath>
                  </m:oMathPara>
                </a14:m>
                <a:endParaRPr lang="en-GB" sz="3200" dirty="0">
                  <a:latin typeface="Calibri" panose="020F0502020204030204" pitchFamily="34" charset="0"/>
                </a:endParaRPr>
              </a:p>
            </p:txBody>
          </p:sp>
        </mc:Choice>
        <mc:Fallback xmlns="">
          <p:sp>
            <p:nvSpPr>
              <p:cNvPr id="15" name="TextBox 14">
                <a:extLst>
                  <a:ext uri="{FF2B5EF4-FFF2-40B4-BE49-F238E27FC236}">
                    <a16:creationId xmlns:a16="http://schemas.microsoft.com/office/drawing/2014/main" xmlns:a14="http://schemas.microsoft.com/office/drawing/2010/main" xmlns="" id="{AE79D794-308A-4FCB-AEE0-88B3F1D84F35}"/>
                  </a:ext>
                </a:extLst>
              </p:cNvPr>
              <p:cNvSpPr txBox="1">
                <a:spLocks noRot="1" noChangeAspect="1" noMove="1" noResize="1" noEditPoints="1" noAdjustHandles="1" noChangeArrowheads="1" noChangeShapeType="1" noTextEdit="1"/>
              </p:cNvSpPr>
              <p:nvPr/>
            </p:nvSpPr>
            <p:spPr>
              <a:xfrm>
                <a:off x="6144164" y="4014910"/>
                <a:ext cx="1191492" cy="1014317"/>
              </a:xfrm>
              <a:prstGeom prst="rect">
                <a:avLst/>
              </a:prstGeom>
              <a:blipFill rotWithShape="1">
                <a:blip r:embed="rId7"/>
                <a:stretch>
                  <a:fillRect/>
                </a:stretch>
              </a:blipFill>
            </p:spPr>
            <p:txBody>
              <a:bodyPr/>
              <a:lstStyle/>
              <a:p>
                <a:r>
                  <a:rPr lang="en-GB">
                    <a:noFill/>
                  </a:rPr>
                  <a:t> </a:t>
                </a:r>
              </a:p>
            </p:txBody>
          </p:sp>
        </mc:Fallback>
      </mc:AlternateContent>
      <p:graphicFrame>
        <p:nvGraphicFramePr>
          <p:cNvPr id="17" name="Table 16">
            <a:extLst>
              <a:ext uri="{FF2B5EF4-FFF2-40B4-BE49-F238E27FC236}">
                <a16:creationId xmlns:a16="http://schemas.microsoft.com/office/drawing/2014/main" id="{C8A24F13-B3C3-4EC4-8019-67309FC37A6D}"/>
              </a:ext>
            </a:extLst>
          </p:cNvPr>
          <p:cNvGraphicFramePr>
            <a:graphicFrameLocks noGrp="1"/>
          </p:cNvGraphicFramePr>
          <p:nvPr>
            <p:extLst>
              <p:ext uri="{D42A27DB-BD31-4B8C-83A1-F6EECF244321}">
                <p14:modId xmlns:p14="http://schemas.microsoft.com/office/powerpoint/2010/main" val="1540562391"/>
              </p:ext>
            </p:extLst>
          </p:nvPr>
        </p:nvGraphicFramePr>
        <p:xfrm>
          <a:off x="1253642" y="2669871"/>
          <a:ext cx="2432250" cy="650677"/>
        </p:xfrm>
        <a:graphic>
          <a:graphicData uri="http://schemas.openxmlformats.org/drawingml/2006/table">
            <a:tbl>
              <a:tblPr firstRow="1" bandRow="1">
                <a:tableStyleId>{5940675A-B579-460E-94D1-54222C63F5DA}</a:tableStyleId>
              </a:tblPr>
              <a:tblGrid>
                <a:gridCol w="1216125">
                  <a:extLst>
                    <a:ext uri="{9D8B030D-6E8A-4147-A177-3AD203B41FA5}">
                      <a16:colId xmlns:a16="http://schemas.microsoft.com/office/drawing/2014/main" val="1741428798"/>
                    </a:ext>
                  </a:extLst>
                </a:gridCol>
                <a:gridCol w="1216125">
                  <a:extLst>
                    <a:ext uri="{9D8B030D-6E8A-4147-A177-3AD203B41FA5}">
                      <a16:colId xmlns:a16="http://schemas.microsoft.com/office/drawing/2014/main" val="4218381462"/>
                    </a:ext>
                  </a:extLst>
                </a:gridCol>
              </a:tblGrid>
              <a:tr h="650677">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1321299"/>
                  </a:ext>
                </a:extLst>
              </a:tr>
            </a:tbl>
          </a:graphicData>
        </a:graphic>
      </p:graphicFrame>
      <p:graphicFrame>
        <p:nvGraphicFramePr>
          <p:cNvPr id="18" name="Table 17">
            <a:extLst>
              <a:ext uri="{FF2B5EF4-FFF2-40B4-BE49-F238E27FC236}">
                <a16:creationId xmlns:a16="http://schemas.microsoft.com/office/drawing/2014/main" id="{320692B2-05E1-4A86-B8E1-81857EBFE790}"/>
              </a:ext>
            </a:extLst>
          </p:cNvPr>
          <p:cNvGraphicFramePr>
            <a:graphicFrameLocks noGrp="1"/>
          </p:cNvGraphicFramePr>
          <p:nvPr>
            <p:extLst>
              <p:ext uri="{D42A27DB-BD31-4B8C-83A1-F6EECF244321}">
                <p14:modId xmlns:p14="http://schemas.microsoft.com/office/powerpoint/2010/main" val="1815754711"/>
              </p:ext>
            </p:extLst>
          </p:nvPr>
        </p:nvGraphicFramePr>
        <p:xfrm>
          <a:off x="5523786" y="2669871"/>
          <a:ext cx="2432252" cy="650677"/>
        </p:xfrm>
        <a:graphic>
          <a:graphicData uri="http://schemas.openxmlformats.org/drawingml/2006/table">
            <a:tbl>
              <a:tblPr firstRow="1" bandRow="1">
                <a:tableStyleId>{5940675A-B579-460E-94D1-54222C63F5DA}</a:tableStyleId>
              </a:tblPr>
              <a:tblGrid>
                <a:gridCol w="608063">
                  <a:extLst>
                    <a:ext uri="{9D8B030D-6E8A-4147-A177-3AD203B41FA5}">
                      <a16:colId xmlns:a16="http://schemas.microsoft.com/office/drawing/2014/main" val="1741428798"/>
                    </a:ext>
                  </a:extLst>
                </a:gridCol>
                <a:gridCol w="608063">
                  <a:extLst>
                    <a:ext uri="{9D8B030D-6E8A-4147-A177-3AD203B41FA5}">
                      <a16:colId xmlns:a16="http://schemas.microsoft.com/office/drawing/2014/main" val="777103286"/>
                    </a:ext>
                  </a:extLst>
                </a:gridCol>
                <a:gridCol w="608063">
                  <a:extLst>
                    <a:ext uri="{9D8B030D-6E8A-4147-A177-3AD203B41FA5}">
                      <a16:colId xmlns:a16="http://schemas.microsoft.com/office/drawing/2014/main" val="4218381462"/>
                    </a:ext>
                  </a:extLst>
                </a:gridCol>
                <a:gridCol w="608063">
                  <a:extLst>
                    <a:ext uri="{9D8B030D-6E8A-4147-A177-3AD203B41FA5}">
                      <a16:colId xmlns:a16="http://schemas.microsoft.com/office/drawing/2014/main" val="242885556"/>
                    </a:ext>
                  </a:extLst>
                </a:gridCol>
              </a:tblGrid>
              <a:tr h="650677">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1321299"/>
                  </a:ext>
                </a:extLst>
              </a:tr>
            </a:tbl>
          </a:graphicData>
        </a:graphic>
      </p:graphicFrame>
      <p:graphicFrame>
        <p:nvGraphicFramePr>
          <p:cNvPr id="19" name="Table 18">
            <a:extLst>
              <a:ext uri="{FF2B5EF4-FFF2-40B4-BE49-F238E27FC236}">
                <a16:creationId xmlns:a16="http://schemas.microsoft.com/office/drawing/2014/main" id="{0A39FBE0-F668-4A68-B337-AE0846F2D4CE}"/>
              </a:ext>
            </a:extLst>
          </p:cNvPr>
          <p:cNvGraphicFramePr>
            <a:graphicFrameLocks noGrp="1"/>
          </p:cNvGraphicFramePr>
          <p:nvPr>
            <p:extLst>
              <p:ext uri="{D42A27DB-BD31-4B8C-83A1-F6EECF244321}">
                <p14:modId xmlns:p14="http://schemas.microsoft.com/office/powerpoint/2010/main" val="3113463408"/>
              </p:ext>
            </p:extLst>
          </p:nvPr>
        </p:nvGraphicFramePr>
        <p:xfrm>
          <a:off x="3334222" y="3871392"/>
          <a:ext cx="2432249" cy="650677"/>
        </p:xfrm>
        <a:graphic>
          <a:graphicData uri="http://schemas.openxmlformats.org/drawingml/2006/table">
            <a:tbl>
              <a:tblPr firstRow="1" bandRow="1">
                <a:tableStyleId>{5940675A-B579-460E-94D1-54222C63F5DA}</a:tableStyleId>
              </a:tblPr>
              <a:tblGrid>
                <a:gridCol w="486449">
                  <a:extLst>
                    <a:ext uri="{9D8B030D-6E8A-4147-A177-3AD203B41FA5}">
                      <a16:colId xmlns:a16="http://schemas.microsoft.com/office/drawing/2014/main" val="1741428798"/>
                    </a:ext>
                  </a:extLst>
                </a:gridCol>
                <a:gridCol w="486451">
                  <a:extLst>
                    <a:ext uri="{9D8B030D-6E8A-4147-A177-3AD203B41FA5}">
                      <a16:colId xmlns:a16="http://schemas.microsoft.com/office/drawing/2014/main" val="1427791204"/>
                    </a:ext>
                  </a:extLst>
                </a:gridCol>
                <a:gridCol w="486449">
                  <a:extLst>
                    <a:ext uri="{9D8B030D-6E8A-4147-A177-3AD203B41FA5}">
                      <a16:colId xmlns:a16="http://schemas.microsoft.com/office/drawing/2014/main" val="2999522286"/>
                    </a:ext>
                  </a:extLst>
                </a:gridCol>
                <a:gridCol w="486451">
                  <a:extLst>
                    <a:ext uri="{9D8B030D-6E8A-4147-A177-3AD203B41FA5}">
                      <a16:colId xmlns:a16="http://schemas.microsoft.com/office/drawing/2014/main" val="1291897021"/>
                    </a:ext>
                  </a:extLst>
                </a:gridCol>
                <a:gridCol w="486449">
                  <a:extLst>
                    <a:ext uri="{9D8B030D-6E8A-4147-A177-3AD203B41FA5}">
                      <a16:colId xmlns:a16="http://schemas.microsoft.com/office/drawing/2014/main" val="2264284890"/>
                    </a:ext>
                  </a:extLst>
                </a:gridCol>
              </a:tblGrid>
              <a:tr h="650677">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1321299"/>
                  </a:ext>
                </a:extLst>
              </a:tr>
            </a:tbl>
          </a:graphicData>
        </a:graphic>
      </p:graphicFrame>
      <p:graphicFrame>
        <p:nvGraphicFramePr>
          <p:cNvPr id="20" name="Table 19">
            <a:extLst>
              <a:ext uri="{FF2B5EF4-FFF2-40B4-BE49-F238E27FC236}">
                <a16:creationId xmlns:a16="http://schemas.microsoft.com/office/drawing/2014/main" id="{8E0D4FBE-BB8B-4C19-A4CE-B354BB98B713}"/>
              </a:ext>
            </a:extLst>
          </p:cNvPr>
          <p:cNvGraphicFramePr>
            <a:graphicFrameLocks noGrp="1"/>
          </p:cNvGraphicFramePr>
          <p:nvPr>
            <p:extLst>
              <p:ext uri="{D42A27DB-BD31-4B8C-83A1-F6EECF244321}">
                <p14:modId xmlns:p14="http://schemas.microsoft.com/office/powerpoint/2010/main" val="3651502103"/>
              </p:ext>
            </p:extLst>
          </p:nvPr>
        </p:nvGraphicFramePr>
        <p:xfrm>
          <a:off x="1251856" y="5118642"/>
          <a:ext cx="2432250" cy="650677"/>
        </p:xfrm>
        <a:graphic>
          <a:graphicData uri="http://schemas.openxmlformats.org/drawingml/2006/table">
            <a:tbl>
              <a:tblPr firstRow="1" bandRow="1">
                <a:tableStyleId>{5940675A-B579-460E-94D1-54222C63F5DA}</a:tableStyleId>
              </a:tblPr>
              <a:tblGrid>
                <a:gridCol w="97290">
                  <a:extLst>
                    <a:ext uri="{9D8B030D-6E8A-4147-A177-3AD203B41FA5}">
                      <a16:colId xmlns:a16="http://schemas.microsoft.com/office/drawing/2014/main" val="1741428798"/>
                    </a:ext>
                  </a:extLst>
                </a:gridCol>
                <a:gridCol w="97290">
                  <a:extLst>
                    <a:ext uri="{9D8B030D-6E8A-4147-A177-3AD203B41FA5}">
                      <a16:colId xmlns:a16="http://schemas.microsoft.com/office/drawing/2014/main" val="3840550401"/>
                    </a:ext>
                  </a:extLst>
                </a:gridCol>
                <a:gridCol w="97290">
                  <a:extLst>
                    <a:ext uri="{9D8B030D-6E8A-4147-A177-3AD203B41FA5}">
                      <a16:colId xmlns:a16="http://schemas.microsoft.com/office/drawing/2014/main" val="906841528"/>
                    </a:ext>
                  </a:extLst>
                </a:gridCol>
                <a:gridCol w="97290">
                  <a:extLst>
                    <a:ext uri="{9D8B030D-6E8A-4147-A177-3AD203B41FA5}">
                      <a16:colId xmlns:a16="http://schemas.microsoft.com/office/drawing/2014/main" val="2727127800"/>
                    </a:ext>
                  </a:extLst>
                </a:gridCol>
                <a:gridCol w="97290">
                  <a:extLst>
                    <a:ext uri="{9D8B030D-6E8A-4147-A177-3AD203B41FA5}">
                      <a16:colId xmlns:a16="http://schemas.microsoft.com/office/drawing/2014/main" val="22616458"/>
                    </a:ext>
                  </a:extLst>
                </a:gridCol>
                <a:gridCol w="97290">
                  <a:extLst>
                    <a:ext uri="{9D8B030D-6E8A-4147-A177-3AD203B41FA5}">
                      <a16:colId xmlns:a16="http://schemas.microsoft.com/office/drawing/2014/main" val="4286399523"/>
                    </a:ext>
                  </a:extLst>
                </a:gridCol>
                <a:gridCol w="97290">
                  <a:extLst>
                    <a:ext uri="{9D8B030D-6E8A-4147-A177-3AD203B41FA5}">
                      <a16:colId xmlns:a16="http://schemas.microsoft.com/office/drawing/2014/main" val="2492005820"/>
                    </a:ext>
                  </a:extLst>
                </a:gridCol>
                <a:gridCol w="97290">
                  <a:extLst>
                    <a:ext uri="{9D8B030D-6E8A-4147-A177-3AD203B41FA5}">
                      <a16:colId xmlns:a16="http://schemas.microsoft.com/office/drawing/2014/main" val="2138296541"/>
                    </a:ext>
                  </a:extLst>
                </a:gridCol>
                <a:gridCol w="97290">
                  <a:extLst>
                    <a:ext uri="{9D8B030D-6E8A-4147-A177-3AD203B41FA5}">
                      <a16:colId xmlns:a16="http://schemas.microsoft.com/office/drawing/2014/main" val="1281279430"/>
                    </a:ext>
                  </a:extLst>
                </a:gridCol>
                <a:gridCol w="97290">
                  <a:extLst>
                    <a:ext uri="{9D8B030D-6E8A-4147-A177-3AD203B41FA5}">
                      <a16:colId xmlns:a16="http://schemas.microsoft.com/office/drawing/2014/main" val="4229622856"/>
                    </a:ext>
                  </a:extLst>
                </a:gridCol>
                <a:gridCol w="97290">
                  <a:extLst>
                    <a:ext uri="{9D8B030D-6E8A-4147-A177-3AD203B41FA5}">
                      <a16:colId xmlns:a16="http://schemas.microsoft.com/office/drawing/2014/main" val="1646505460"/>
                    </a:ext>
                  </a:extLst>
                </a:gridCol>
                <a:gridCol w="97290">
                  <a:extLst>
                    <a:ext uri="{9D8B030D-6E8A-4147-A177-3AD203B41FA5}">
                      <a16:colId xmlns:a16="http://schemas.microsoft.com/office/drawing/2014/main" val="3864557567"/>
                    </a:ext>
                  </a:extLst>
                </a:gridCol>
                <a:gridCol w="97290">
                  <a:extLst>
                    <a:ext uri="{9D8B030D-6E8A-4147-A177-3AD203B41FA5}">
                      <a16:colId xmlns:a16="http://schemas.microsoft.com/office/drawing/2014/main" val="728153158"/>
                    </a:ext>
                  </a:extLst>
                </a:gridCol>
                <a:gridCol w="97290">
                  <a:extLst>
                    <a:ext uri="{9D8B030D-6E8A-4147-A177-3AD203B41FA5}">
                      <a16:colId xmlns:a16="http://schemas.microsoft.com/office/drawing/2014/main" val="1350378191"/>
                    </a:ext>
                  </a:extLst>
                </a:gridCol>
                <a:gridCol w="97290">
                  <a:extLst>
                    <a:ext uri="{9D8B030D-6E8A-4147-A177-3AD203B41FA5}">
                      <a16:colId xmlns:a16="http://schemas.microsoft.com/office/drawing/2014/main" val="869681360"/>
                    </a:ext>
                  </a:extLst>
                </a:gridCol>
                <a:gridCol w="97290">
                  <a:extLst>
                    <a:ext uri="{9D8B030D-6E8A-4147-A177-3AD203B41FA5}">
                      <a16:colId xmlns:a16="http://schemas.microsoft.com/office/drawing/2014/main" val="3723863961"/>
                    </a:ext>
                  </a:extLst>
                </a:gridCol>
                <a:gridCol w="97290">
                  <a:extLst>
                    <a:ext uri="{9D8B030D-6E8A-4147-A177-3AD203B41FA5}">
                      <a16:colId xmlns:a16="http://schemas.microsoft.com/office/drawing/2014/main" val="2483977898"/>
                    </a:ext>
                  </a:extLst>
                </a:gridCol>
                <a:gridCol w="97290">
                  <a:extLst>
                    <a:ext uri="{9D8B030D-6E8A-4147-A177-3AD203B41FA5}">
                      <a16:colId xmlns:a16="http://schemas.microsoft.com/office/drawing/2014/main" val="3190366176"/>
                    </a:ext>
                  </a:extLst>
                </a:gridCol>
                <a:gridCol w="97290">
                  <a:extLst>
                    <a:ext uri="{9D8B030D-6E8A-4147-A177-3AD203B41FA5}">
                      <a16:colId xmlns:a16="http://schemas.microsoft.com/office/drawing/2014/main" val="2806434267"/>
                    </a:ext>
                  </a:extLst>
                </a:gridCol>
                <a:gridCol w="97290">
                  <a:extLst>
                    <a:ext uri="{9D8B030D-6E8A-4147-A177-3AD203B41FA5}">
                      <a16:colId xmlns:a16="http://schemas.microsoft.com/office/drawing/2014/main" val="3657540439"/>
                    </a:ext>
                  </a:extLst>
                </a:gridCol>
                <a:gridCol w="97290">
                  <a:extLst>
                    <a:ext uri="{9D8B030D-6E8A-4147-A177-3AD203B41FA5}">
                      <a16:colId xmlns:a16="http://schemas.microsoft.com/office/drawing/2014/main" val="2698292795"/>
                    </a:ext>
                  </a:extLst>
                </a:gridCol>
                <a:gridCol w="97290">
                  <a:extLst>
                    <a:ext uri="{9D8B030D-6E8A-4147-A177-3AD203B41FA5}">
                      <a16:colId xmlns:a16="http://schemas.microsoft.com/office/drawing/2014/main" val="797730210"/>
                    </a:ext>
                  </a:extLst>
                </a:gridCol>
                <a:gridCol w="97290">
                  <a:extLst>
                    <a:ext uri="{9D8B030D-6E8A-4147-A177-3AD203B41FA5}">
                      <a16:colId xmlns:a16="http://schemas.microsoft.com/office/drawing/2014/main" val="2986784"/>
                    </a:ext>
                  </a:extLst>
                </a:gridCol>
                <a:gridCol w="97290">
                  <a:extLst>
                    <a:ext uri="{9D8B030D-6E8A-4147-A177-3AD203B41FA5}">
                      <a16:colId xmlns:a16="http://schemas.microsoft.com/office/drawing/2014/main" val="3148955983"/>
                    </a:ext>
                  </a:extLst>
                </a:gridCol>
                <a:gridCol w="97290">
                  <a:extLst>
                    <a:ext uri="{9D8B030D-6E8A-4147-A177-3AD203B41FA5}">
                      <a16:colId xmlns:a16="http://schemas.microsoft.com/office/drawing/2014/main" val="304319505"/>
                    </a:ext>
                  </a:extLst>
                </a:gridCol>
              </a:tblGrid>
              <a:tr h="65067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1321299"/>
                  </a:ext>
                </a:extLst>
              </a:tr>
            </a:tbl>
          </a:graphicData>
        </a:graphic>
      </p:graphicFrame>
      <p:graphicFrame>
        <p:nvGraphicFramePr>
          <p:cNvPr id="21" name="Table 20">
            <a:extLst>
              <a:ext uri="{FF2B5EF4-FFF2-40B4-BE49-F238E27FC236}">
                <a16:creationId xmlns:a16="http://schemas.microsoft.com/office/drawing/2014/main" id="{51C09E5E-8CD2-4C34-A9FD-06313110B510}"/>
              </a:ext>
            </a:extLst>
          </p:cNvPr>
          <p:cNvGraphicFramePr>
            <a:graphicFrameLocks noGrp="1"/>
          </p:cNvGraphicFramePr>
          <p:nvPr>
            <p:extLst>
              <p:ext uri="{D42A27DB-BD31-4B8C-83A1-F6EECF244321}">
                <p14:modId xmlns:p14="http://schemas.microsoft.com/office/powerpoint/2010/main" val="4058147994"/>
              </p:ext>
            </p:extLst>
          </p:nvPr>
        </p:nvGraphicFramePr>
        <p:xfrm>
          <a:off x="5523782" y="5118642"/>
          <a:ext cx="2432256" cy="650677"/>
        </p:xfrm>
        <a:graphic>
          <a:graphicData uri="http://schemas.openxmlformats.org/drawingml/2006/table">
            <a:tbl>
              <a:tblPr firstRow="1" bandRow="1">
                <a:tableStyleId>{5940675A-B579-460E-94D1-54222C63F5DA}</a:tableStyleId>
              </a:tblPr>
              <a:tblGrid>
                <a:gridCol w="50672">
                  <a:extLst>
                    <a:ext uri="{9D8B030D-6E8A-4147-A177-3AD203B41FA5}">
                      <a16:colId xmlns:a16="http://schemas.microsoft.com/office/drawing/2014/main" val="1741428798"/>
                    </a:ext>
                  </a:extLst>
                </a:gridCol>
                <a:gridCol w="50672">
                  <a:extLst>
                    <a:ext uri="{9D8B030D-6E8A-4147-A177-3AD203B41FA5}">
                      <a16:colId xmlns:a16="http://schemas.microsoft.com/office/drawing/2014/main" val="3195007977"/>
                    </a:ext>
                  </a:extLst>
                </a:gridCol>
                <a:gridCol w="50672">
                  <a:extLst>
                    <a:ext uri="{9D8B030D-6E8A-4147-A177-3AD203B41FA5}">
                      <a16:colId xmlns:a16="http://schemas.microsoft.com/office/drawing/2014/main" val="989631794"/>
                    </a:ext>
                  </a:extLst>
                </a:gridCol>
                <a:gridCol w="50672">
                  <a:extLst>
                    <a:ext uri="{9D8B030D-6E8A-4147-A177-3AD203B41FA5}">
                      <a16:colId xmlns:a16="http://schemas.microsoft.com/office/drawing/2014/main" val="1096798016"/>
                    </a:ext>
                  </a:extLst>
                </a:gridCol>
                <a:gridCol w="50672">
                  <a:extLst>
                    <a:ext uri="{9D8B030D-6E8A-4147-A177-3AD203B41FA5}">
                      <a16:colId xmlns:a16="http://schemas.microsoft.com/office/drawing/2014/main" val="309781046"/>
                    </a:ext>
                  </a:extLst>
                </a:gridCol>
                <a:gridCol w="50672">
                  <a:extLst>
                    <a:ext uri="{9D8B030D-6E8A-4147-A177-3AD203B41FA5}">
                      <a16:colId xmlns:a16="http://schemas.microsoft.com/office/drawing/2014/main" val="2640066774"/>
                    </a:ext>
                  </a:extLst>
                </a:gridCol>
                <a:gridCol w="50672">
                  <a:extLst>
                    <a:ext uri="{9D8B030D-6E8A-4147-A177-3AD203B41FA5}">
                      <a16:colId xmlns:a16="http://schemas.microsoft.com/office/drawing/2014/main" val="430620803"/>
                    </a:ext>
                  </a:extLst>
                </a:gridCol>
                <a:gridCol w="50672">
                  <a:extLst>
                    <a:ext uri="{9D8B030D-6E8A-4147-A177-3AD203B41FA5}">
                      <a16:colId xmlns:a16="http://schemas.microsoft.com/office/drawing/2014/main" val="497778299"/>
                    </a:ext>
                  </a:extLst>
                </a:gridCol>
                <a:gridCol w="50672">
                  <a:extLst>
                    <a:ext uri="{9D8B030D-6E8A-4147-A177-3AD203B41FA5}">
                      <a16:colId xmlns:a16="http://schemas.microsoft.com/office/drawing/2014/main" val="896053267"/>
                    </a:ext>
                  </a:extLst>
                </a:gridCol>
                <a:gridCol w="50672">
                  <a:extLst>
                    <a:ext uri="{9D8B030D-6E8A-4147-A177-3AD203B41FA5}">
                      <a16:colId xmlns:a16="http://schemas.microsoft.com/office/drawing/2014/main" val="1998680859"/>
                    </a:ext>
                  </a:extLst>
                </a:gridCol>
                <a:gridCol w="50672">
                  <a:extLst>
                    <a:ext uri="{9D8B030D-6E8A-4147-A177-3AD203B41FA5}">
                      <a16:colId xmlns:a16="http://schemas.microsoft.com/office/drawing/2014/main" val="3310219141"/>
                    </a:ext>
                  </a:extLst>
                </a:gridCol>
                <a:gridCol w="50672">
                  <a:extLst>
                    <a:ext uri="{9D8B030D-6E8A-4147-A177-3AD203B41FA5}">
                      <a16:colId xmlns:a16="http://schemas.microsoft.com/office/drawing/2014/main" val="3098267149"/>
                    </a:ext>
                  </a:extLst>
                </a:gridCol>
                <a:gridCol w="50672">
                  <a:extLst>
                    <a:ext uri="{9D8B030D-6E8A-4147-A177-3AD203B41FA5}">
                      <a16:colId xmlns:a16="http://schemas.microsoft.com/office/drawing/2014/main" val="3823394830"/>
                    </a:ext>
                  </a:extLst>
                </a:gridCol>
                <a:gridCol w="50672">
                  <a:extLst>
                    <a:ext uri="{9D8B030D-6E8A-4147-A177-3AD203B41FA5}">
                      <a16:colId xmlns:a16="http://schemas.microsoft.com/office/drawing/2014/main" val="1567305376"/>
                    </a:ext>
                  </a:extLst>
                </a:gridCol>
                <a:gridCol w="50672">
                  <a:extLst>
                    <a:ext uri="{9D8B030D-6E8A-4147-A177-3AD203B41FA5}">
                      <a16:colId xmlns:a16="http://schemas.microsoft.com/office/drawing/2014/main" val="3855776020"/>
                    </a:ext>
                  </a:extLst>
                </a:gridCol>
                <a:gridCol w="50672">
                  <a:extLst>
                    <a:ext uri="{9D8B030D-6E8A-4147-A177-3AD203B41FA5}">
                      <a16:colId xmlns:a16="http://schemas.microsoft.com/office/drawing/2014/main" val="142916875"/>
                    </a:ext>
                  </a:extLst>
                </a:gridCol>
                <a:gridCol w="50672">
                  <a:extLst>
                    <a:ext uri="{9D8B030D-6E8A-4147-A177-3AD203B41FA5}">
                      <a16:colId xmlns:a16="http://schemas.microsoft.com/office/drawing/2014/main" val="1992990907"/>
                    </a:ext>
                  </a:extLst>
                </a:gridCol>
                <a:gridCol w="50672">
                  <a:extLst>
                    <a:ext uri="{9D8B030D-6E8A-4147-A177-3AD203B41FA5}">
                      <a16:colId xmlns:a16="http://schemas.microsoft.com/office/drawing/2014/main" val="200163856"/>
                    </a:ext>
                  </a:extLst>
                </a:gridCol>
                <a:gridCol w="50672">
                  <a:extLst>
                    <a:ext uri="{9D8B030D-6E8A-4147-A177-3AD203B41FA5}">
                      <a16:colId xmlns:a16="http://schemas.microsoft.com/office/drawing/2014/main" val="2252750685"/>
                    </a:ext>
                  </a:extLst>
                </a:gridCol>
                <a:gridCol w="50672">
                  <a:extLst>
                    <a:ext uri="{9D8B030D-6E8A-4147-A177-3AD203B41FA5}">
                      <a16:colId xmlns:a16="http://schemas.microsoft.com/office/drawing/2014/main" val="1269344124"/>
                    </a:ext>
                  </a:extLst>
                </a:gridCol>
                <a:gridCol w="50672">
                  <a:extLst>
                    <a:ext uri="{9D8B030D-6E8A-4147-A177-3AD203B41FA5}">
                      <a16:colId xmlns:a16="http://schemas.microsoft.com/office/drawing/2014/main" val="3410321502"/>
                    </a:ext>
                  </a:extLst>
                </a:gridCol>
                <a:gridCol w="50672">
                  <a:extLst>
                    <a:ext uri="{9D8B030D-6E8A-4147-A177-3AD203B41FA5}">
                      <a16:colId xmlns:a16="http://schemas.microsoft.com/office/drawing/2014/main" val="4141768889"/>
                    </a:ext>
                  </a:extLst>
                </a:gridCol>
                <a:gridCol w="50672">
                  <a:extLst>
                    <a:ext uri="{9D8B030D-6E8A-4147-A177-3AD203B41FA5}">
                      <a16:colId xmlns:a16="http://schemas.microsoft.com/office/drawing/2014/main" val="2692230837"/>
                    </a:ext>
                  </a:extLst>
                </a:gridCol>
                <a:gridCol w="50672">
                  <a:extLst>
                    <a:ext uri="{9D8B030D-6E8A-4147-A177-3AD203B41FA5}">
                      <a16:colId xmlns:a16="http://schemas.microsoft.com/office/drawing/2014/main" val="3904172374"/>
                    </a:ext>
                  </a:extLst>
                </a:gridCol>
                <a:gridCol w="50672">
                  <a:extLst>
                    <a:ext uri="{9D8B030D-6E8A-4147-A177-3AD203B41FA5}">
                      <a16:colId xmlns:a16="http://schemas.microsoft.com/office/drawing/2014/main" val="2647318677"/>
                    </a:ext>
                  </a:extLst>
                </a:gridCol>
                <a:gridCol w="50672">
                  <a:extLst>
                    <a:ext uri="{9D8B030D-6E8A-4147-A177-3AD203B41FA5}">
                      <a16:colId xmlns:a16="http://schemas.microsoft.com/office/drawing/2014/main" val="1900202825"/>
                    </a:ext>
                  </a:extLst>
                </a:gridCol>
                <a:gridCol w="50672">
                  <a:extLst>
                    <a:ext uri="{9D8B030D-6E8A-4147-A177-3AD203B41FA5}">
                      <a16:colId xmlns:a16="http://schemas.microsoft.com/office/drawing/2014/main" val="4041318187"/>
                    </a:ext>
                  </a:extLst>
                </a:gridCol>
                <a:gridCol w="50672">
                  <a:extLst>
                    <a:ext uri="{9D8B030D-6E8A-4147-A177-3AD203B41FA5}">
                      <a16:colId xmlns:a16="http://schemas.microsoft.com/office/drawing/2014/main" val="1892074156"/>
                    </a:ext>
                  </a:extLst>
                </a:gridCol>
                <a:gridCol w="50672">
                  <a:extLst>
                    <a:ext uri="{9D8B030D-6E8A-4147-A177-3AD203B41FA5}">
                      <a16:colId xmlns:a16="http://schemas.microsoft.com/office/drawing/2014/main" val="3667047965"/>
                    </a:ext>
                  </a:extLst>
                </a:gridCol>
                <a:gridCol w="50672">
                  <a:extLst>
                    <a:ext uri="{9D8B030D-6E8A-4147-A177-3AD203B41FA5}">
                      <a16:colId xmlns:a16="http://schemas.microsoft.com/office/drawing/2014/main" val="1117538978"/>
                    </a:ext>
                  </a:extLst>
                </a:gridCol>
                <a:gridCol w="50672">
                  <a:extLst>
                    <a:ext uri="{9D8B030D-6E8A-4147-A177-3AD203B41FA5}">
                      <a16:colId xmlns:a16="http://schemas.microsoft.com/office/drawing/2014/main" val="3642833225"/>
                    </a:ext>
                  </a:extLst>
                </a:gridCol>
                <a:gridCol w="50672">
                  <a:extLst>
                    <a:ext uri="{9D8B030D-6E8A-4147-A177-3AD203B41FA5}">
                      <a16:colId xmlns:a16="http://schemas.microsoft.com/office/drawing/2014/main" val="1693013604"/>
                    </a:ext>
                  </a:extLst>
                </a:gridCol>
                <a:gridCol w="50672">
                  <a:extLst>
                    <a:ext uri="{9D8B030D-6E8A-4147-A177-3AD203B41FA5}">
                      <a16:colId xmlns:a16="http://schemas.microsoft.com/office/drawing/2014/main" val="2490081845"/>
                    </a:ext>
                  </a:extLst>
                </a:gridCol>
                <a:gridCol w="50672">
                  <a:extLst>
                    <a:ext uri="{9D8B030D-6E8A-4147-A177-3AD203B41FA5}">
                      <a16:colId xmlns:a16="http://schemas.microsoft.com/office/drawing/2014/main" val="2386730489"/>
                    </a:ext>
                  </a:extLst>
                </a:gridCol>
                <a:gridCol w="50672">
                  <a:extLst>
                    <a:ext uri="{9D8B030D-6E8A-4147-A177-3AD203B41FA5}">
                      <a16:colId xmlns:a16="http://schemas.microsoft.com/office/drawing/2014/main" val="1069643689"/>
                    </a:ext>
                  </a:extLst>
                </a:gridCol>
                <a:gridCol w="50672">
                  <a:extLst>
                    <a:ext uri="{9D8B030D-6E8A-4147-A177-3AD203B41FA5}">
                      <a16:colId xmlns:a16="http://schemas.microsoft.com/office/drawing/2014/main" val="1926833539"/>
                    </a:ext>
                  </a:extLst>
                </a:gridCol>
                <a:gridCol w="50672">
                  <a:extLst>
                    <a:ext uri="{9D8B030D-6E8A-4147-A177-3AD203B41FA5}">
                      <a16:colId xmlns:a16="http://schemas.microsoft.com/office/drawing/2014/main" val="1705404522"/>
                    </a:ext>
                  </a:extLst>
                </a:gridCol>
                <a:gridCol w="50672">
                  <a:extLst>
                    <a:ext uri="{9D8B030D-6E8A-4147-A177-3AD203B41FA5}">
                      <a16:colId xmlns:a16="http://schemas.microsoft.com/office/drawing/2014/main" val="1115285745"/>
                    </a:ext>
                  </a:extLst>
                </a:gridCol>
                <a:gridCol w="50672">
                  <a:extLst>
                    <a:ext uri="{9D8B030D-6E8A-4147-A177-3AD203B41FA5}">
                      <a16:colId xmlns:a16="http://schemas.microsoft.com/office/drawing/2014/main" val="2606313339"/>
                    </a:ext>
                  </a:extLst>
                </a:gridCol>
                <a:gridCol w="50672">
                  <a:extLst>
                    <a:ext uri="{9D8B030D-6E8A-4147-A177-3AD203B41FA5}">
                      <a16:colId xmlns:a16="http://schemas.microsoft.com/office/drawing/2014/main" val="3020315083"/>
                    </a:ext>
                  </a:extLst>
                </a:gridCol>
                <a:gridCol w="50672">
                  <a:extLst>
                    <a:ext uri="{9D8B030D-6E8A-4147-A177-3AD203B41FA5}">
                      <a16:colId xmlns:a16="http://schemas.microsoft.com/office/drawing/2014/main" val="3272419828"/>
                    </a:ext>
                  </a:extLst>
                </a:gridCol>
                <a:gridCol w="50672">
                  <a:extLst>
                    <a:ext uri="{9D8B030D-6E8A-4147-A177-3AD203B41FA5}">
                      <a16:colId xmlns:a16="http://schemas.microsoft.com/office/drawing/2014/main" val="2861161373"/>
                    </a:ext>
                  </a:extLst>
                </a:gridCol>
                <a:gridCol w="50672">
                  <a:extLst>
                    <a:ext uri="{9D8B030D-6E8A-4147-A177-3AD203B41FA5}">
                      <a16:colId xmlns:a16="http://schemas.microsoft.com/office/drawing/2014/main" val="2360340632"/>
                    </a:ext>
                  </a:extLst>
                </a:gridCol>
                <a:gridCol w="50672">
                  <a:extLst>
                    <a:ext uri="{9D8B030D-6E8A-4147-A177-3AD203B41FA5}">
                      <a16:colId xmlns:a16="http://schemas.microsoft.com/office/drawing/2014/main" val="3493787534"/>
                    </a:ext>
                  </a:extLst>
                </a:gridCol>
                <a:gridCol w="50672">
                  <a:extLst>
                    <a:ext uri="{9D8B030D-6E8A-4147-A177-3AD203B41FA5}">
                      <a16:colId xmlns:a16="http://schemas.microsoft.com/office/drawing/2014/main" val="2068932444"/>
                    </a:ext>
                  </a:extLst>
                </a:gridCol>
                <a:gridCol w="50672">
                  <a:extLst>
                    <a:ext uri="{9D8B030D-6E8A-4147-A177-3AD203B41FA5}">
                      <a16:colId xmlns:a16="http://schemas.microsoft.com/office/drawing/2014/main" val="1502872443"/>
                    </a:ext>
                  </a:extLst>
                </a:gridCol>
                <a:gridCol w="50672">
                  <a:extLst>
                    <a:ext uri="{9D8B030D-6E8A-4147-A177-3AD203B41FA5}">
                      <a16:colId xmlns:a16="http://schemas.microsoft.com/office/drawing/2014/main" val="1818780260"/>
                    </a:ext>
                  </a:extLst>
                </a:gridCol>
                <a:gridCol w="50672">
                  <a:extLst>
                    <a:ext uri="{9D8B030D-6E8A-4147-A177-3AD203B41FA5}">
                      <a16:colId xmlns:a16="http://schemas.microsoft.com/office/drawing/2014/main" val="3989019459"/>
                    </a:ext>
                  </a:extLst>
                </a:gridCol>
              </a:tblGrid>
              <a:tr h="650677">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GB" sz="100" dirty="0"/>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1321299"/>
                  </a:ext>
                </a:extLst>
              </a:tr>
            </a:tbl>
          </a:graphicData>
        </a:graphic>
      </p:graphicFrame>
    </p:spTree>
    <p:extLst>
      <p:ext uri="{BB962C8B-B14F-4D97-AF65-F5344CB8AC3E}">
        <p14:creationId xmlns:p14="http://schemas.microsoft.com/office/powerpoint/2010/main" val="350666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3"/>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
                                        </p:tgtEl>
                                        <p:attrNameLst>
                                          <p:attrName>style.visibility</p:attrName>
                                        </p:attrNameLst>
                                      </p:cBhvr>
                                      <p:to>
                                        <p:strVal val="hidden"/>
                                      </p:to>
                                    </p:set>
                                  </p:childTnLst>
                                </p:cTn>
                              </p:par>
                              <p:par>
                                <p:cTn id="57" presetID="64" presetClass="path" presetSubtype="0" accel="50000" decel="50000" fill="hold" nodeType="withEffect">
                                  <p:stCondLst>
                                    <p:cond delay="0"/>
                                  </p:stCondLst>
                                  <p:childTnLst>
                                    <p:animMotion origin="layout" path="M 0 0 L 0 -0.25 E" pathEditMode="relative" ptsTypes="">
                                      <p:cBhvr>
                                        <p:cTn id="58"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3" grpId="0"/>
      <p:bldP spid="13" grpId="1"/>
      <p:bldP spid="14" grpId="0"/>
      <p:bldP spid="14" grpId="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592" y="12181"/>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201517"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mc:AlternateContent xmlns:mc="http://schemas.openxmlformats.org/markup-compatibility/2006" xmlns:a14="http://schemas.microsoft.com/office/drawing/2010/main">
        <mc:Choice Requires="a14">
          <p:sp>
            <p:nvSpPr>
              <p:cNvPr id="22" name="TextBox 21"/>
              <p:cNvSpPr txBox="1"/>
              <p:nvPr/>
            </p:nvSpPr>
            <p:spPr>
              <a:xfrm>
                <a:off x="4507715" y="837455"/>
                <a:ext cx="3685309" cy="1797608"/>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6000" b="0" i="1" smtClean="0">
                              <a:latin typeface="Cambria Math" panose="02040503050406030204" pitchFamily="18" charset="0"/>
                            </a:rPr>
                          </m:ctrlPr>
                        </m:fPr>
                        <m:num>
                          <m:r>
                            <m:rPr>
                              <m:nor/>
                            </m:rPr>
                            <a:rPr lang="en-GB" sz="6000" b="0" i="0" smtClean="0">
                              <a:latin typeface="Calibri" panose="020F0502020204030204" pitchFamily="34" charset="0"/>
                            </a:rPr>
                            <m:t>2</m:t>
                          </m:r>
                        </m:num>
                        <m:den>
                          <m:r>
                            <m:rPr>
                              <m:nor/>
                            </m:rPr>
                            <a:rPr lang="en-GB" sz="6000" b="0" i="0" smtClean="0">
                              <a:latin typeface="Calibri" panose="020F0502020204030204" pitchFamily="34" charset="0"/>
                            </a:rPr>
                            <m:t>4</m:t>
                          </m:r>
                        </m:den>
                      </m:f>
                    </m:oMath>
                  </m:oMathPara>
                </a14:m>
                <a:endParaRPr lang="en-GB" sz="5400" dirty="0">
                  <a:latin typeface="Calibri" panose="020F050202020403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4507715" y="837455"/>
                <a:ext cx="3685309" cy="1797608"/>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51952" y="858999"/>
                <a:ext cx="3685309" cy="179164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f>
                        <m:fPr>
                          <m:ctrlPr>
                            <a:rPr lang="en-GB" sz="6000" b="0" i="1" smtClean="0">
                              <a:latin typeface="Cambria Math" panose="02040503050406030204" pitchFamily="18" charset="0"/>
                            </a:rPr>
                          </m:ctrlPr>
                        </m:fPr>
                        <m:num>
                          <m:r>
                            <m:rPr>
                              <m:nor/>
                            </m:rPr>
                            <a:rPr lang="en-GB" sz="6000" b="0" i="0" smtClean="0">
                              <a:latin typeface="Calibri" panose="020F0502020204030204" pitchFamily="34" charset="0"/>
                            </a:rPr>
                            <m:t>1</m:t>
                          </m:r>
                        </m:num>
                        <m:den>
                          <m:r>
                            <m:rPr>
                              <m:nor/>
                            </m:rPr>
                            <a:rPr lang="en-GB" sz="6000" b="0" i="0" smtClean="0">
                              <a:latin typeface="Calibri" panose="020F0502020204030204" pitchFamily="34" charset="0"/>
                            </a:rPr>
                            <m:t>2</m:t>
                          </m:r>
                        </m:den>
                      </m:f>
                    </m:oMath>
                  </m:oMathPara>
                </a14:m>
                <a:endParaRPr lang="en-GB" sz="5400" dirty="0">
                  <a:latin typeface="Calibri" panose="020F050202020403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51952" y="858999"/>
                <a:ext cx="3685309" cy="1791644"/>
              </a:xfrm>
              <a:prstGeom prst="rect">
                <a:avLst/>
              </a:prstGeom>
              <a:blipFill rotWithShape="1">
                <a:blip r:embed="rId4"/>
                <a:stretch>
                  <a:fillRect/>
                </a:stretch>
              </a:blipFill>
            </p:spPr>
            <p:txBody>
              <a:bodyPr/>
              <a:lstStyle/>
              <a:p>
                <a:r>
                  <a:rPr lang="en-GB">
                    <a:noFill/>
                  </a:rPr>
                  <a:t> </a:t>
                </a:r>
              </a:p>
            </p:txBody>
          </p:sp>
        </mc:Fallback>
      </mc:AlternateContent>
      <p:sp>
        <p:nvSpPr>
          <p:cNvPr id="24" name="Left Bracket 23"/>
          <p:cNvSpPr/>
          <p:nvPr/>
        </p:nvSpPr>
        <p:spPr>
          <a:xfrm>
            <a:off x="1425631" y="1087240"/>
            <a:ext cx="484667" cy="1378869"/>
          </a:xfrm>
          <a:prstGeom prst="leftBracket">
            <a:avLst>
              <a:gd name="adj" fmla="val 152995"/>
            </a:avLst>
          </a:prstGeom>
          <a:ln w="5715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GB"/>
          </a:p>
        </p:txBody>
      </p:sp>
      <mc:AlternateContent xmlns:mc="http://schemas.openxmlformats.org/markup-compatibility/2006" xmlns:a14="http://schemas.microsoft.com/office/drawing/2010/main">
        <mc:Choice Requires="a14">
          <p:sp>
            <p:nvSpPr>
              <p:cNvPr id="25" name="Rectangle 24"/>
              <p:cNvSpPr/>
              <p:nvPr/>
            </p:nvSpPr>
            <p:spPr>
              <a:xfrm>
                <a:off x="612752" y="1462435"/>
                <a:ext cx="779381" cy="584775"/>
              </a:xfrm>
              <a:prstGeom prst="rect">
                <a:avLst/>
              </a:prstGeom>
            </p:spPr>
            <p:txBody>
              <a:bodyPr wrap="none">
                <a:spAutoFit/>
              </a:bodyPr>
              <a:lstStyle/>
              <a:p>
                <a:pPr>
                  <a:buNone/>
                </a:pPr>
                <a14:m>
                  <m:oMath xmlns:m="http://schemas.openxmlformats.org/officeDocument/2006/math">
                    <m:r>
                      <a:rPr lang="en-GB" sz="3200" i="1" smtClean="0">
                        <a:solidFill>
                          <a:schemeClr val="accent1"/>
                        </a:solidFill>
                        <a:latin typeface="Cambria Math" panose="02040503050406030204" pitchFamily="18" charset="0"/>
                        <a:ea typeface="Cambria Math" panose="02040503050406030204" pitchFamily="18" charset="0"/>
                      </a:rPr>
                      <m:t>×</m:t>
                    </m:r>
                  </m:oMath>
                </a14:m>
                <a:r>
                  <a:rPr lang="en-GB" sz="3200" dirty="0">
                    <a:solidFill>
                      <a:schemeClr val="accent1"/>
                    </a:solidFill>
                    <a:latin typeface="Calibri" panose="020F0502020204030204" pitchFamily="34" charset="0"/>
                  </a:rPr>
                  <a:t> 2</a:t>
                </a:r>
              </a:p>
            </p:txBody>
          </p:sp>
        </mc:Choice>
        <mc:Fallback xmlns="">
          <p:sp>
            <p:nvSpPr>
              <p:cNvPr id="25" name="Rectangle 24"/>
              <p:cNvSpPr>
                <a:spLocks noRot="1" noChangeAspect="1" noMove="1" noResize="1" noEditPoints="1" noAdjustHandles="1" noChangeArrowheads="1" noChangeShapeType="1" noTextEdit="1"/>
              </p:cNvSpPr>
              <p:nvPr/>
            </p:nvSpPr>
            <p:spPr>
              <a:xfrm>
                <a:off x="612752" y="1462435"/>
                <a:ext cx="779381" cy="584775"/>
              </a:xfrm>
              <a:prstGeom prst="rect">
                <a:avLst/>
              </a:prstGeom>
              <a:blipFill rotWithShape="1">
                <a:blip r:embed="rId5"/>
                <a:stretch>
                  <a:fillRect t="-12500" r="-19685"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7167788" y="1467563"/>
                <a:ext cx="779381" cy="584775"/>
              </a:xfrm>
              <a:prstGeom prst="rect">
                <a:avLst/>
              </a:prstGeom>
            </p:spPr>
            <p:txBody>
              <a:bodyPr wrap="none">
                <a:spAutoFit/>
              </a:bodyPr>
              <a:lstStyle/>
              <a:p>
                <a:pPr>
                  <a:buNone/>
                </a:pPr>
                <a14:m>
                  <m:oMath xmlns:m="http://schemas.openxmlformats.org/officeDocument/2006/math">
                    <m:r>
                      <a:rPr lang="en-GB" sz="3200" i="1" smtClean="0">
                        <a:solidFill>
                          <a:schemeClr val="accent1"/>
                        </a:solidFill>
                        <a:latin typeface="Cambria Math" panose="02040503050406030204" pitchFamily="18" charset="0"/>
                        <a:ea typeface="Cambria Math" panose="02040503050406030204" pitchFamily="18" charset="0"/>
                      </a:rPr>
                      <m:t>×</m:t>
                    </m:r>
                  </m:oMath>
                </a14:m>
                <a:r>
                  <a:rPr lang="en-GB" sz="3200" dirty="0">
                    <a:solidFill>
                      <a:schemeClr val="accent1"/>
                    </a:solidFill>
                    <a:latin typeface="Calibri" panose="020F0502020204030204" pitchFamily="34" charset="0"/>
                  </a:rPr>
                  <a:t> 2</a:t>
                </a:r>
              </a:p>
            </p:txBody>
          </p:sp>
        </mc:Choice>
        <mc:Fallback xmlns="">
          <p:sp>
            <p:nvSpPr>
              <p:cNvPr id="26" name="Rectangle 25"/>
              <p:cNvSpPr>
                <a:spLocks noRot="1" noChangeAspect="1" noMove="1" noResize="1" noEditPoints="1" noAdjustHandles="1" noChangeArrowheads="1" noChangeShapeType="1" noTextEdit="1"/>
              </p:cNvSpPr>
              <p:nvPr/>
            </p:nvSpPr>
            <p:spPr>
              <a:xfrm>
                <a:off x="7167788" y="1467563"/>
                <a:ext cx="779381" cy="584775"/>
              </a:xfrm>
              <a:prstGeom prst="rect">
                <a:avLst/>
              </a:prstGeom>
              <a:blipFill rotWithShape="1">
                <a:blip r:embed="rId6"/>
                <a:stretch>
                  <a:fillRect t="-12500" r="-18750" b="-34375"/>
                </a:stretch>
              </a:blipFill>
            </p:spPr>
            <p:txBody>
              <a:bodyPr/>
              <a:lstStyle/>
              <a:p>
                <a:r>
                  <a:rPr lang="en-GB">
                    <a:noFill/>
                  </a:rPr>
                  <a:t> </a:t>
                </a:r>
              </a:p>
            </p:txBody>
          </p:sp>
        </mc:Fallback>
      </mc:AlternateContent>
      <p:sp>
        <p:nvSpPr>
          <p:cNvPr id="27" name="Left Bracket 26"/>
          <p:cNvSpPr/>
          <p:nvPr/>
        </p:nvSpPr>
        <p:spPr>
          <a:xfrm flipH="1">
            <a:off x="6683119" y="1219200"/>
            <a:ext cx="484667" cy="1246910"/>
          </a:xfrm>
          <a:prstGeom prst="leftBracket">
            <a:avLst>
              <a:gd name="adj" fmla="val 152995"/>
            </a:avLst>
          </a:prstGeom>
          <a:ln w="5715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GB"/>
          </a:p>
        </p:txBody>
      </p:sp>
      <p:sp>
        <p:nvSpPr>
          <p:cNvPr id="28" name="Left Bracket 27"/>
          <p:cNvSpPr/>
          <p:nvPr/>
        </p:nvSpPr>
        <p:spPr>
          <a:xfrm flipV="1">
            <a:off x="5457546" y="1219199"/>
            <a:ext cx="484667" cy="1246910"/>
          </a:xfrm>
          <a:prstGeom prst="leftBracket">
            <a:avLst>
              <a:gd name="adj" fmla="val 152995"/>
            </a:avLst>
          </a:prstGeom>
          <a:ln w="5715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GB"/>
          </a:p>
        </p:txBody>
      </p:sp>
      <mc:AlternateContent xmlns:mc="http://schemas.openxmlformats.org/markup-compatibility/2006" xmlns:a14="http://schemas.microsoft.com/office/drawing/2010/main">
        <mc:Choice Requires="a14">
          <p:sp>
            <p:nvSpPr>
              <p:cNvPr id="29" name="Rectangle 28"/>
              <p:cNvSpPr/>
              <p:nvPr/>
            </p:nvSpPr>
            <p:spPr>
              <a:xfrm>
                <a:off x="4612177" y="1462434"/>
                <a:ext cx="792205" cy="584775"/>
              </a:xfrm>
              <a:prstGeom prst="rect">
                <a:avLst/>
              </a:prstGeom>
            </p:spPr>
            <p:txBody>
              <a:bodyPr wrap="none">
                <a:spAutoFit/>
              </a:bodyPr>
              <a:lstStyle/>
              <a:p>
                <a:pPr>
                  <a:buNone/>
                </a:pPr>
                <a14:m>
                  <m:oMath xmlns:m="http://schemas.openxmlformats.org/officeDocument/2006/math">
                    <m:r>
                      <a:rPr lang="en-GB" sz="3200" i="1" smtClean="0">
                        <a:solidFill>
                          <a:schemeClr val="accent1"/>
                        </a:solidFill>
                        <a:latin typeface="Cambria Math" panose="02040503050406030204" pitchFamily="18" charset="0"/>
                        <a:ea typeface="Cambria Math" panose="02040503050406030204" pitchFamily="18" charset="0"/>
                      </a:rPr>
                      <m:t>÷</m:t>
                    </m:r>
                  </m:oMath>
                </a14:m>
                <a:r>
                  <a:rPr lang="en-GB" sz="3200" dirty="0">
                    <a:solidFill>
                      <a:schemeClr val="accent1"/>
                    </a:solidFill>
                    <a:latin typeface="Calibri" panose="020F0502020204030204" pitchFamily="34" charset="0"/>
                  </a:rPr>
                  <a:t> 2</a:t>
                </a:r>
              </a:p>
            </p:txBody>
          </p:sp>
        </mc:Choice>
        <mc:Fallback xmlns="">
          <p:sp>
            <p:nvSpPr>
              <p:cNvPr id="29" name="Rectangle 28"/>
              <p:cNvSpPr>
                <a:spLocks noRot="1" noChangeAspect="1" noMove="1" noResize="1" noEditPoints="1" noAdjustHandles="1" noChangeArrowheads="1" noChangeShapeType="1" noTextEdit="1"/>
              </p:cNvSpPr>
              <p:nvPr/>
            </p:nvSpPr>
            <p:spPr>
              <a:xfrm>
                <a:off x="4612177" y="1462434"/>
                <a:ext cx="792205" cy="584775"/>
              </a:xfrm>
              <a:prstGeom prst="rect">
                <a:avLst/>
              </a:prstGeom>
              <a:blipFill rotWithShape="1">
                <a:blip r:embed="rId7"/>
                <a:stretch>
                  <a:fillRect t="-12500" r="-18462" b="-34375"/>
                </a:stretch>
              </a:blipFill>
            </p:spPr>
            <p:txBody>
              <a:bodyPr/>
              <a:lstStyle/>
              <a:p>
                <a:r>
                  <a:rPr lang="en-GB">
                    <a:noFill/>
                  </a:rPr>
                  <a:t> </a:t>
                </a:r>
              </a:p>
            </p:txBody>
          </p:sp>
        </mc:Fallback>
      </mc:AlternateContent>
      <p:sp>
        <p:nvSpPr>
          <p:cNvPr id="30" name="Left Bracket 29"/>
          <p:cNvSpPr/>
          <p:nvPr/>
        </p:nvSpPr>
        <p:spPr>
          <a:xfrm flipH="1" flipV="1">
            <a:off x="2651204" y="1087239"/>
            <a:ext cx="484667" cy="1378870"/>
          </a:xfrm>
          <a:prstGeom prst="leftBracket">
            <a:avLst>
              <a:gd name="adj" fmla="val 152995"/>
            </a:avLst>
          </a:prstGeom>
          <a:ln w="5715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GB"/>
          </a:p>
        </p:txBody>
      </p:sp>
      <mc:AlternateContent xmlns:mc="http://schemas.openxmlformats.org/markup-compatibility/2006" xmlns:a14="http://schemas.microsoft.com/office/drawing/2010/main">
        <mc:Choice Requires="a14">
          <p:sp>
            <p:nvSpPr>
              <p:cNvPr id="31" name="Rectangle 30"/>
              <p:cNvSpPr/>
              <p:nvPr/>
            </p:nvSpPr>
            <p:spPr>
              <a:xfrm>
                <a:off x="3105613" y="1467563"/>
                <a:ext cx="792205" cy="584775"/>
              </a:xfrm>
              <a:prstGeom prst="rect">
                <a:avLst/>
              </a:prstGeom>
            </p:spPr>
            <p:txBody>
              <a:bodyPr wrap="none">
                <a:spAutoFit/>
              </a:bodyPr>
              <a:lstStyle/>
              <a:p>
                <a:pPr>
                  <a:buNone/>
                </a:pPr>
                <a14:m>
                  <m:oMath xmlns:m="http://schemas.openxmlformats.org/officeDocument/2006/math">
                    <m:r>
                      <a:rPr lang="en-GB" sz="3200" i="1" smtClean="0">
                        <a:solidFill>
                          <a:schemeClr val="accent1"/>
                        </a:solidFill>
                        <a:latin typeface="Cambria Math" panose="02040503050406030204" pitchFamily="18" charset="0"/>
                        <a:ea typeface="Cambria Math" panose="02040503050406030204" pitchFamily="18" charset="0"/>
                      </a:rPr>
                      <m:t>÷</m:t>
                    </m:r>
                  </m:oMath>
                </a14:m>
                <a:r>
                  <a:rPr lang="en-GB" sz="3200" dirty="0">
                    <a:solidFill>
                      <a:schemeClr val="accent1"/>
                    </a:solidFill>
                    <a:latin typeface="Calibri" panose="020F0502020204030204" pitchFamily="34" charset="0"/>
                  </a:rPr>
                  <a:t> 2</a:t>
                </a:r>
              </a:p>
            </p:txBody>
          </p:sp>
        </mc:Choice>
        <mc:Fallback xmlns="">
          <p:sp>
            <p:nvSpPr>
              <p:cNvPr id="31" name="Rectangle 30"/>
              <p:cNvSpPr>
                <a:spLocks noRot="1" noChangeAspect="1" noMove="1" noResize="1" noEditPoints="1" noAdjustHandles="1" noChangeArrowheads="1" noChangeShapeType="1" noTextEdit="1"/>
              </p:cNvSpPr>
              <p:nvPr/>
            </p:nvSpPr>
            <p:spPr>
              <a:xfrm>
                <a:off x="3105613" y="1467563"/>
                <a:ext cx="792205" cy="584775"/>
              </a:xfrm>
              <a:prstGeom prst="rect">
                <a:avLst/>
              </a:prstGeom>
              <a:blipFill rotWithShape="1">
                <a:blip r:embed="rId8"/>
                <a:stretch>
                  <a:fillRect t="-12500" r="-19231" b="-34375"/>
                </a:stretch>
              </a:blipFill>
            </p:spPr>
            <p:txBody>
              <a:bodyPr/>
              <a:lstStyle/>
              <a:p>
                <a:r>
                  <a:rPr lang="en-GB">
                    <a:noFill/>
                  </a:rPr>
                  <a:t> </a:t>
                </a:r>
              </a:p>
            </p:txBody>
          </p:sp>
        </mc:Fallback>
      </mc:AlternateContent>
      <p:graphicFrame>
        <p:nvGraphicFramePr>
          <p:cNvPr id="32" name="Table 31"/>
          <p:cNvGraphicFramePr>
            <a:graphicFrameLocks noGrp="1"/>
          </p:cNvGraphicFramePr>
          <p:nvPr>
            <p:extLst>
              <p:ext uri="{D42A27DB-BD31-4B8C-83A1-F6EECF244321}">
                <p14:modId xmlns:p14="http://schemas.microsoft.com/office/powerpoint/2010/main" val="1105472343"/>
              </p:ext>
            </p:extLst>
          </p:nvPr>
        </p:nvGraphicFramePr>
        <p:xfrm>
          <a:off x="1234745" y="4780202"/>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6290700"/>
                    </a:ext>
                  </a:extLst>
                </a:gridCol>
                <a:gridCol w="1524000">
                  <a:extLst>
                    <a:ext uri="{9D8B030D-6E8A-4147-A177-3AD203B41FA5}">
                      <a16:colId xmlns:a16="http://schemas.microsoft.com/office/drawing/2014/main" val="442947088"/>
                    </a:ext>
                  </a:extLst>
                </a:gridCol>
              </a:tblGrid>
              <a:tr h="1133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895543053"/>
              </p:ext>
            </p:extLst>
          </p:nvPr>
        </p:nvGraphicFramePr>
        <p:xfrm>
          <a:off x="4282745" y="4783472"/>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6290700"/>
                    </a:ext>
                  </a:extLst>
                </a:gridCol>
                <a:gridCol w="1524000">
                  <a:extLst>
                    <a:ext uri="{9D8B030D-6E8A-4147-A177-3AD203B41FA5}">
                      <a16:colId xmlns:a16="http://schemas.microsoft.com/office/drawing/2014/main" val="1892183354"/>
                    </a:ext>
                  </a:extLst>
                </a:gridCol>
              </a:tblGrid>
              <a:tr h="1133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758571869"/>
              </p:ext>
            </p:extLst>
          </p:nvPr>
        </p:nvGraphicFramePr>
        <p:xfrm>
          <a:off x="4282745" y="3210967"/>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47930572"/>
                    </a:ext>
                  </a:extLst>
                </a:gridCol>
              </a:tblGrid>
              <a:tr h="1133071">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861501142"/>
              </p:ext>
            </p:extLst>
          </p:nvPr>
        </p:nvGraphicFramePr>
        <p:xfrm>
          <a:off x="1234745" y="3210967"/>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47930572"/>
                    </a:ext>
                  </a:extLst>
                </a:gridCol>
              </a:tblGrid>
              <a:tr h="1133071">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mc:AlternateContent xmlns:mc="http://schemas.openxmlformats.org/markup-compatibility/2006" xmlns:a14="http://schemas.microsoft.com/office/drawing/2010/main">
        <mc:Choice Requires="a14">
          <p:graphicFrame>
            <p:nvGraphicFramePr>
              <p:cNvPr id="36" name="Table 35"/>
              <p:cNvGraphicFramePr>
                <a:graphicFrameLocks noGrp="1"/>
              </p:cNvGraphicFramePr>
              <p:nvPr>
                <p:extLst>
                  <p:ext uri="{D42A27DB-BD31-4B8C-83A1-F6EECF244321}">
                    <p14:modId xmlns:p14="http://schemas.microsoft.com/office/powerpoint/2010/main" val="3267033094"/>
                  </p:ext>
                </p:extLst>
              </p:nvPr>
            </p:nvGraphicFramePr>
            <p:xfrm>
              <a:off x="1234745" y="4773662"/>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6290700"/>
                        </a:ext>
                      </a:extLst>
                    </a:gridCol>
                    <a:gridCol w="1524000">
                      <a:extLst>
                        <a:ext uri="{9D8B030D-6E8A-4147-A177-3AD203B41FA5}">
                          <a16:colId xmlns:a16="http://schemas.microsoft.com/office/drawing/2014/main" val="442947088"/>
                        </a:ext>
                      </a:extLst>
                    </a:gridCol>
                  </a:tblGrid>
                  <a:tr h="1133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1</m:t>
                                  </m:r>
                                </m:num>
                                <m:den>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4</m:t>
                                  </m:r>
                                </m:den>
                              </m:f>
                            </m:oMath>
                          </a14:m>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1</m:t>
                                  </m:r>
                                </m:num>
                                <m:den>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4</m:t>
                                  </m:r>
                                </m:den>
                              </m:f>
                            </m:oMath>
                          </a14:m>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mc:Choice>
        <mc:Fallback xmlns="">
          <p:graphicFrame>
            <p:nvGraphicFramePr>
              <p:cNvPr id="36" name="Table 35"/>
              <p:cNvGraphicFramePr>
                <a:graphicFrameLocks noGrp="1"/>
              </p:cNvGraphicFramePr>
              <p:nvPr>
                <p:extLst>
                  <p:ext uri="{D42A27DB-BD31-4B8C-83A1-F6EECF244321}">
                    <p14:modId xmlns:p14="http://schemas.microsoft.com/office/powerpoint/2010/main" val="3267033094"/>
                  </p:ext>
                </p:extLst>
              </p:nvPr>
            </p:nvGraphicFramePr>
            <p:xfrm>
              <a:off x="1234745" y="4773662"/>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a14="http://schemas.microsoft.com/office/drawing/2010/main" xmlns="" val="246290700"/>
                        </a:ext>
                      </a:extLst>
                    </a:gridCol>
                    <a:gridCol w="1524000">
                      <a:extLst>
                        <a:ext uri="{9D8B030D-6E8A-4147-A177-3AD203B41FA5}">
                          <a16:colId xmlns:a16="http://schemas.microsoft.com/office/drawing/2014/main" xmlns:a14="http://schemas.microsoft.com/office/drawing/2010/main" xmlns="" val="442947088"/>
                        </a:ext>
                      </a:extLst>
                    </a:gridCol>
                  </a:tblGrid>
                  <a:tr h="1133071">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9"/>
                          <a:stretch>
                            <a:fillRect l="-400" r="-100000"/>
                          </a:stretch>
                        </a:blipFill>
                      </a:tcPr>
                    </a:tc>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9"/>
                          <a:stretch>
                            <a:fillRect l="-100400"/>
                          </a:stretch>
                        </a:blipFill>
                      </a:tcPr>
                    </a:tc>
                    <a:extLst>
                      <a:ext uri="{0D108BD9-81ED-4DB2-BD59-A6C34878D82A}">
                        <a16:rowId xmlns:a16="http://schemas.microsoft.com/office/drawing/2014/main" xmlns:a14="http://schemas.microsoft.com/office/drawing/2010/main" xmlns="" val="9182363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7" name="Table 36"/>
              <p:cNvGraphicFramePr>
                <a:graphicFrameLocks noGrp="1"/>
              </p:cNvGraphicFramePr>
              <p:nvPr>
                <p:extLst>
                  <p:ext uri="{D42A27DB-BD31-4B8C-83A1-F6EECF244321}">
                    <p14:modId xmlns:p14="http://schemas.microsoft.com/office/powerpoint/2010/main" val="2283985302"/>
                  </p:ext>
                </p:extLst>
              </p:nvPr>
            </p:nvGraphicFramePr>
            <p:xfrm>
              <a:off x="4282745" y="4776932"/>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6290700"/>
                        </a:ext>
                      </a:extLst>
                    </a:gridCol>
                    <a:gridCol w="1524000">
                      <a:extLst>
                        <a:ext uri="{9D8B030D-6E8A-4147-A177-3AD203B41FA5}">
                          <a16:colId xmlns:a16="http://schemas.microsoft.com/office/drawing/2014/main" val="1892183354"/>
                        </a:ext>
                      </a:extLst>
                    </a:gridCol>
                  </a:tblGrid>
                  <a:tr h="1133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1</m:t>
                                  </m:r>
                                </m:num>
                                <m:den>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4</m:t>
                                  </m:r>
                                </m:den>
                              </m:f>
                            </m:oMath>
                          </a14:m>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1</m:t>
                                  </m:r>
                                </m:num>
                                <m:den>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4</m:t>
                                  </m:r>
                                </m:den>
                              </m:f>
                            </m:oMath>
                          </a14:m>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mc:Choice>
        <mc:Fallback xmlns="">
          <p:graphicFrame>
            <p:nvGraphicFramePr>
              <p:cNvPr id="37" name="Table 36"/>
              <p:cNvGraphicFramePr>
                <a:graphicFrameLocks noGrp="1"/>
              </p:cNvGraphicFramePr>
              <p:nvPr>
                <p:extLst>
                  <p:ext uri="{D42A27DB-BD31-4B8C-83A1-F6EECF244321}">
                    <p14:modId xmlns:p14="http://schemas.microsoft.com/office/powerpoint/2010/main" val="2283985302"/>
                  </p:ext>
                </p:extLst>
              </p:nvPr>
            </p:nvGraphicFramePr>
            <p:xfrm>
              <a:off x="4282745" y="4776932"/>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a14="http://schemas.microsoft.com/office/drawing/2010/main" xmlns="" val="246290700"/>
                        </a:ext>
                      </a:extLst>
                    </a:gridCol>
                    <a:gridCol w="1524000">
                      <a:extLst>
                        <a:ext uri="{9D8B030D-6E8A-4147-A177-3AD203B41FA5}">
                          <a16:colId xmlns:a16="http://schemas.microsoft.com/office/drawing/2014/main" xmlns:a14="http://schemas.microsoft.com/office/drawing/2010/main" xmlns="" val="1892183354"/>
                        </a:ext>
                      </a:extLst>
                    </a:gridCol>
                  </a:tblGrid>
                  <a:tr h="1133071">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10"/>
                          <a:stretch>
                            <a:fillRect l="-400" t="-541" r="-100000" b="-541"/>
                          </a:stretch>
                        </a:blipFill>
                      </a:tcPr>
                    </a:tc>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10"/>
                          <a:stretch>
                            <a:fillRect l="-100400" t="-541" b="-541"/>
                          </a:stretch>
                        </a:blipFill>
                      </a:tcPr>
                    </a:tc>
                    <a:extLst>
                      <a:ext uri="{0D108BD9-81ED-4DB2-BD59-A6C34878D82A}">
                        <a16:rowId xmlns:a16="http://schemas.microsoft.com/office/drawing/2014/main" xmlns:a14="http://schemas.microsoft.com/office/drawing/2010/main" xmlns="" val="9182363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8" name="Table 37"/>
              <p:cNvGraphicFramePr>
                <a:graphicFrameLocks noGrp="1"/>
              </p:cNvGraphicFramePr>
              <p:nvPr>
                <p:extLst>
                  <p:ext uri="{D42A27DB-BD31-4B8C-83A1-F6EECF244321}">
                    <p14:modId xmlns:p14="http://schemas.microsoft.com/office/powerpoint/2010/main" val="4042795185"/>
                  </p:ext>
                </p:extLst>
              </p:nvPr>
            </p:nvGraphicFramePr>
            <p:xfrm>
              <a:off x="4282745" y="3207697"/>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47930572"/>
                        </a:ext>
                      </a:extLst>
                    </a:gridCol>
                  </a:tblGrid>
                  <a:tr h="11330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3200" b="0" i="1" smtClean="0">
                                      <a:solidFill>
                                        <a:schemeClr val="tx1"/>
                                      </a:solidFill>
                                      <a:latin typeface="Cambria Math" panose="02040503050406030204" pitchFamily="18" charset="0"/>
                                    </a:rPr>
                                  </m:ctrlPr>
                                </m:fPr>
                                <m:num>
                                  <m:r>
                                    <m:rPr>
                                      <m:nor/>
                                    </m:rPr>
                                    <a:rPr lang="en-GB" sz="3200" b="0" i="0" smtClean="0">
                                      <a:solidFill>
                                        <a:schemeClr val="tx1"/>
                                      </a:solidFill>
                                      <a:latin typeface="Calibri" panose="020F0502020204030204" pitchFamily="34" charset="0"/>
                                    </a:rPr>
                                    <m:t>1</m:t>
                                  </m:r>
                                </m:num>
                                <m:den>
                                  <m:r>
                                    <m:rPr>
                                      <m:nor/>
                                    </m:rPr>
                                    <a:rPr lang="en-GB" sz="3200" b="0" i="0" smtClean="0">
                                      <a:solidFill>
                                        <a:schemeClr val="tx1"/>
                                      </a:solidFill>
                                      <a:latin typeface="Calibri" panose="020F0502020204030204" pitchFamily="34" charset="0"/>
                                    </a:rPr>
                                    <m:t>2</m:t>
                                  </m:r>
                                </m:den>
                              </m:f>
                            </m:oMath>
                          </a14:m>
                          <a:r>
                            <a:rPr lang="en-GB" sz="3200" dirty="0">
                              <a:solidFill>
                                <a:schemeClr val="tx1"/>
                              </a:solidFill>
                              <a:latin typeface="Calibri" panose="020F0502020204030204" pitchFamily="34" charset="0"/>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mc:Choice>
        <mc:Fallback xmlns="">
          <p:graphicFrame>
            <p:nvGraphicFramePr>
              <p:cNvPr id="38" name="Table 37"/>
              <p:cNvGraphicFramePr>
                <a:graphicFrameLocks noGrp="1"/>
              </p:cNvGraphicFramePr>
              <p:nvPr>
                <p:extLst>
                  <p:ext uri="{D42A27DB-BD31-4B8C-83A1-F6EECF244321}">
                    <p14:modId xmlns:p14="http://schemas.microsoft.com/office/powerpoint/2010/main" val="4042795185"/>
                  </p:ext>
                </p:extLst>
              </p:nvPr>
            </p:nvGraphicFramePr>
            <p:xfrm>
              <a:off x="4282745" y="3207697"/>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a14="http://schemas.microsoft.com/office/drawing/2010/main" xmlns="" val="1047930572"/>
                        </a:ext>
                      </a:extLst>
                    </a:gridCol>
                  </a:tblGrid>
                  <a:tr h="1133071">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11"/>
                          <a:stretch>
                            <a:fillRect l="-200" b="-538"/>
                          </a:stretch>
                        </a:blipFill>
                      </a:tcPr>
                    </a:tc>
                    <a:extLst>
                      <a:ext uri="{0D108BD9-81ED-4DB2-BD59-A6C34878D82A}">
                        <a16:rowId xmlns:a16="http://schemas.microsoft.com/office/drawing/2014/main" xmlns:a14="http://schemas.microsoft.com/office/drawing/2010/main" xmlns="" val="9182363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9" name="Table 38"/>
              <p:cNvGraphicFramePr>
                <a:graphicFrameLocks noGrp="1"/>
              </p:cNvGraphicFramePr>
              <p:nvPr>
                <p:extLst>
                  <p:ext uri="{D42A27DB-BD31-4B8C-83A1-F6EECF244321}">
                    <p14:modId xmlns:p14="http://schemas.microsoft.com/office/powerpoint/2010/main" val="1735625879"/>
                  </p:ext>
                </p:extLst>
              </p:nvPr>
            </p:nvGraphicFramePr>
            <p:xfrm>
              <a:off x="1234745" y="3207697"/>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47930572"/>
                        </a:ext>
                      </a:extLst>
                    </a:gridCol>
                  </a:tblGrid>
                  <a:tr h="1133071">
                    <a:tc>
                      <a:txBody>
                        <a:bodyPr/>
                        <a:lstStyle/>
                        <a:p>
                          <a:pPr algn="ctr"/>
                          <a14:m>
                            <m:oMath xmlns:m="http://schemas.openxmlformats.org/officeDocument/2006/math">
                              <m:f>
                                <m:fPr>
                                  <m:ctrlPr>
                                    <a:rPr lang="en-GB" sz="3200" b="0" i="1" smtClean="0">
                                      <a:solidFill>
                                        <a:schemeClr val="tx1"/>
                                      </a:solidFill>
                                      <a:latin typeface="Cambria Math" panose="02040503050406030204" pitchFamily="18" charset="0"/>
                                    </a:rPr>
                                  </m:ctrlPr>
                                </m:fPr>
                                <m:num>
                                  <m:r>
                                    <m:rPr>
                                      <m:nor/>
                                    </m:rPr>
                                    <a:rPr lang="en-GB" sz="3200" b="0" i="0" smtClean="0">
                                      <a:solidFill>
                                        <a:schemeClr val="tx1"/>
                                      </a:solidFill>
                                      <a:latin typeface="Calibri" panose="020F0502020204030204" pitchFamily="34" charset="0"/>
                                    </a:rPr>
                                    <m:t>1</m:t>
                                  </m:r>
                                </m:num>
                                <m:den>
                                  <m:r>
                                    <m:rPr>
                                      <m:nor/>
                                    </m:rPr>
                                    <a:rPr lang="en-GB" sz="3200" b="0" i="0" smtClean="0">
                                      <a:solidFill>
                                        <a:schemeClr val="tx1"/>
                                      </a:solidFill>
                                      <a:latin typeface="Calibri" panose="020F0502020204030204" pitchFamily="34" charset="0"/>
                                    </a:rPr>
                                    <m:t>2</m:t>
                                  </m:r>
                                </m:den>
                              </m:f>
                            </m:oMath>
                          </a14:m>
                          <a:r>
                            <a:rPr lang="en-GB" sz="3200" dirty="0">
                              <a:solidFill>
                                <a:schemeClr val="tx1"/>
                              </a:solidFill>
                              <a:latin typeface="Calibri" panose="020F0502020204030204" pitchFamily="34" charset="0"/>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8236313"/>
                      </a:ext>
                    </a:extLst>
                  </a:tr>
                </a:tbl>
              </a:graphicData>
            </a:graphic>
          </p:graphicFrame>
        </mc:Choice>
        <mc:Fallback xmlns="">
          <p:graphicFrame>
            <p:nvGraphicFramePr>
              <p:cNvPr id="39" name="Table 38"/>
              <p:cNvGraphicFramePr>
                <a:graphicFrameLocks noGrp="1"/>
              </p:cNvGraphicFramePr>
              <p:nvPr>
                <p:extLst>
                  <p:ext uri="{D42A27DB-BD31-4B8C-83A1-F6EECF244321}">
                    <p14:modId xmlns:p14="http://schemas.microsoft.com/office/powerpoint/2010/main" val="1735625879"/>
                  </p:ext>
                </p:extLst>
              </p:nvPr>
            </p:nvGraphicFramePr>
            <p:xfrm>
              <a:off x="1234745" y="3207697"/>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a14="http://schemas.microsoft.com/office/drawing/2010/main" xmlns="" val="1047930572"/>
                        </a:ext>
                      </a:extLst>
                    </a:gridCol>
                  </a:tblGrid>
                  <a:tr h="1133071">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11"/>
                          <a:stretch>
                            <a:fillRect l="-200" b="-538"/>
                          </a:stretch>
                        </a:blipFill>
                      </a:tcPr>
                    </a:tc>
                    <a:extLst>
                      <a:ext uri="{0D108BD9-81ED-4DB2-BD59-A6C34878D82A}">
                        <a16:rowId xmlns:a16="http://schemas.microsoft.com/office/drawing/2014/main" xmlns:a14="http://schemas.microsoft.com/office/drawing/2010/main" xmlns="" val="9182363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0" name="Table 39"/>
              <p:cNvGraphicFramePr>
                <a:graphicFrameLocks noGrp="1"/>
              </p:cNvGraphicFramePr>
              <p:nvPr>
                <p:extLst>
                  <p:ext uri="{D42A27DB-BD31-4B8C-83A1-F6EECF244321}">
                    <p14:modId xmlns:p14="http://schemas.microsoft.com/office/powerpoint/2010/main" val="4061667715"/>
                  </p:ext>
                </p:extLst>
              </p:nvPr>
            </p:nvGraphicFramePr>
            <p:xfrm>
              <a:off x="1234745" y="3214237"/>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1047930572"/>
                        </a:ext>
                      </a:extLst>
                    </a:gridCol>
                  </a:tblGrid>
                  <a:tr h="1133071">
                    <a:tc>
                      <a:txBody>
                        <a:bodyPr/>
                        <a:lstStyle/>
                        <a:p>
                          <a:pPr algn="ctr"/>
                          <a14:m>
                            <m:oMath xmlns:m="http://schemas.openxmlformats.org/officeDocument/2006/math">
                              <m:f>
                                <m:fPr>
                                  <m:ctrlPr>
                                    <a:rPr lang="en-GB" sz="3200" b="0" i="1" smtClean="0">
                                      <a:solidFill>
                                        <a:schemeClr val="tx1"/>
                                      </a:solidFill>
                                      <a:latin typeface="Cambria Math" panose="02040503050406030204" pitchFamily="18" charset="0"/>
                                    </a:rPr>
                                  </m:ctrlPr>
                                </m:fPr>
                                <m:num>
                                  <m:r>
                                    <m:rPr>
                                      <m:nor/>
                                    </m:rPr>
                                    <a:rPr lang="en-GB" sz="3200" b="0" i="0" smtClean="0">
                                      <a:solidFill>
                                        <a:schemeClr val="tx1"/>
                                      </a:solidFill>
                                      <a:latin typeface="Calibri" panose="020F0502020204030204" pitchFamily="34" charset="0"/>
                                    </a:rPr>
                                    <m:t>1</m:t>
                                  </m:r>
                                </m:num>
                                <m:den>
                                  <m:r>
                                    <m:rPr>
                                      <m:nor/>
                                    </m:rPr>
                                    <a:rPr lang="en-GB" sz="3200" b="0" i="0" smtClean="0">
                                      <a:solidFill>
                                        <a:schemeClr val="tx1"/>
                                      </a:solidFill>
                                      <a:latin typeface="Calibri" panose="020F0502020204030204" pitchFamily="34" charset="0"/>
                                    </a:rPr>
                                    <m:t>2</m:t>
                                  </m:r>
                                </m:den>
                              </m:f>
                            </m:oMath>
                          </a14:m>
                          <a:r>
                            <a:rPr lang="en-GB" sz="3200" dirty="0">
                              <a:solidFill>
                                <a:schemeClr val="tx1"/>
                              </a:solidFill>
                              <a:latin typeface="Calibri" panose="020F0502020204030204" pitchFamily="34" charset="0"/>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918236313"/>
                      </a:ext>
                    </a:extLst>
                  </a:tr>
                </a:tbl>
              </a:graphicData>
            </a:graphic>
          </p:graphicFrame>
        </mc:Choice>
        <mc:Fallback xmlns="">
          <p:graphicFrame>
            <p:nvGraphicFramePr>
              <p:cNvPr id="40" name="Table 39"/>
              <p:cNvGraphicFramePr>
                <a:graphicFrameLocks noGrp="1"/>
              </p:cNvGraphicFramePr>
              <p:nvPr>
                <p:extLst>
                  <p:ext uri="{D42A27DB-BD31-4B8C-83A1-F6EECF244321}">
                    <p14:modId xmlns:p14="http://schemas.microsoft.com/office/powerpoint/2010/main" val="4061667715"/>
                  </p:ext>
                </p:extLst>
              </p:nvPr>
            </p:nvGraphicFramePr>
            <p:xfrm>
              <a:off x="1234745" y="3214237"/>
              <a:ext cx="3048000" cy="1133071"/>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a14="http://schemas.microsoft.com/office/drawing/2010/main" xmlns="" val="1047930572"/>
                        </a:ext>
                      </a:extLst>
                    </a:gridCol>
                  </a:tblGrid>
                  <a:tr h="1133071">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12"/>
                          <a:stretch>
                            <a:fillRect l="-200" b="-538"/>
                          </a:stretch>
                        </a:blipFill>
                      </a:tcPr>
                    </a:tc>
                    <a:extLst>
                      <a:ext uri="{0D108BD9-81ED-4DB2-BD59-A6C34878D82A}">
                        <a16:rowId xmlns:a16="http://schemas.microsoft.com/office/drawing/2014/main" xmlns:a14="http://schemas.microsoft.com/office/drawing/2010/main" xmlns="" val="91823631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1" name="Table 40"/>
              <p:cNvGraphicFramePr>
                <a:graphicFrameLocks noGrp="1"/>
              </p:cNvGraphicFramePr>
              <p:nvPr>
                <p:extLst>
                  <p:ext uri="{D42A27DB-BD31-4B8C-83A1-F6EECF244321}">
                    <p14:modId xmlns:p14="http://schemas.microsoft.com/office/powerpoint/2010/main" val="861836712"/>
                  </p:ext>
                </p:extLst>
              </p:nvPr>
            </p:nvGraphicFramePr>
            <p:xfrm>
              <a:off x="1234745" y="4780977"/>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46290700"/>
                        </a:ext>
                      </a:extLst>
                    </a:gridCol>
                    <a:gridCol w="1524000">
                      <a:extLst>
                        <a:ext uri="{9D8B030D-6E8A-4147-A177-3AD203B41FA5}">
                          <a16:colId xmlns:a16="http://schemas.microsoft.com/office/drawing/2014/main" val="442947088"/>
                        </a:ext>
                      </a:extLst>
                    </a:gridCol>
                  </a:tblGrid>
                  <a:tr h="1133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1</m:t>
                                  </m:r>
                                </m:num>
                                <m:den>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4</m:t>
                                  </m:r>
                                </m:den>
                              </m:f>
                            </m:oMath>
                          </a14:m>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kumimoji="0" lang="en-GB"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1</m:t>
                                  </m:r>
                                </m:num>
                                <m:den>
                                  <m:r>
                                    <m:rPr>
                                      <m:nor/>
                                    </m:rPr>
                                    <a:rPr kumimoji="0" lang="en-GB" sz="3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m:t>4</m:t>
                                  </m:r>
                                </m:den>
                              </m:f>
                            </m:oMath>
                          </a14:m>
                          <a:r>
                            <a:rPr kumimoji="0" lang="en-GB"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918236313"/>
                      </a:ext>
                    </a:extLst>
                  </a:tr>
                </a:tbl>
              </a:graphicData>
            </a:graphic>
          </p:graphicFrame>
        </mc:Choice>
        <mc:Fallback xmlns="">
          <p:graphicFrame>
            <p:nvGraphicFramePr>
              <p:cNvPr id="41" name="Table 40"/>
              <p:cNvGraphicFramePr>
                <a:graphicFrameLocks noGrp="1"/>
              </p:cNvGraphicFramePr>
              <p:nvPr>
                <p:extLst>
                  <p:ext uri="{D42A27DB-BD31-4B8C-83A1-F6EECF244321}">
                    <p14:modId xmlns:p14="http://schemas.microsoft.com/office/powerpoint/2010/main" val="861836712"/>
                  </p:ext>
                </p:extLst>
              </p:nvPr>
            </p:nvGraphicFramePr>
            <p:xfrm>
              <a:off x="1234745" y="4780977"/>
              <a:ext cx="3048000" cy="1133071"/>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a14="http://schemas.microsoft.com/office/drawing/2010/main" xmlns="" val="246290700"/>
                        </a:ext>
                      </a:extLst>
                    </a:gridCol>
                    <a:gridCol w="1524000">
                      <a:extLst>
                        <a:ext uri="{9D8B030D-6E8A-4147-A177-3AD203B41FA5}">
                          <a16:colId xmlns:a16="http://schemas.microsoft.com/office/drawing/2014/main" xmlns:a14="http://schemas.microsoft.com/office/drawing/2010/main" xmlns="" val="442947088"/>
                        </a:ext>
                      </a:extLst>
                    </a:gridCol>
                  </a:tblGrid>
                  <a:tr h="1133071">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13"/>
                          <a:stretch>
                            <a:fillRect l="-400" r="-100000" b="-538"/>
                          </a:stretch>
                        </a:blipFill>
                      </a:tcPr>
                    </a:tc>
                    <a:tc>
                      <a:txBody>
                        <a:bodyPr/>
                        <a:lstStyle/>
                        <a:p>
                          <a:endParaRPr lang="en-US"/>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blipFill rotWithShape="1">
                          <a:blip r:embed="rId13"/>
                          <a:stretch>
                            <a:fillRect l="-100400" b="-538"/>
                          </a:stretch>
                        </a:blipFill>
                      </a:tcPr>
                    </a:tc>
                    <a:extLst>
                      <a:ext uri="{0D108BD9-81ED-4DB2-BD59-A6C34878D82A}">
                        <a16:rowId xmlns:a16="http://schemas.microsoft.com/office/drawing/2014/main" xmlns:a14="http://schemas.microsoft.com/office/drawing/2010/main" xmlns="" val="918236313"/>
                      </a:ext>
                    </a:extLst>
                  </a:tr>
                </a:tbl>
              </a:graphicData>
            </a:graphic>
          </p:graphicFrame>
        </mc:Fallback>
      </mc:AlternateContent>
    </p:spTree>
    <p:extLst>
      <p:ext uri="{BB962C8B-B14F-4D97-AF65-F5344CB8AC3E}">
        <p14:creationId xmlns:p14="http://schemas.microsoft.com/office/powerpoint/2010/main" val="107600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500"/>
                                        <p:tgtEl>
                                          <p:spTgt spid="2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down)">
                                      <p:cBhvr>
                                        <p:cTn id="34" dur="500"/>
                                        <p:tgtEl>
                                          <p:spTgt spid="3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animBg="1"/>
      <p:bldP spid="28" grpId="0" animBg="1"/>
      <p:bldP spid="29" grpId="0"/>
      <p:bldP spid="30"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592" y="12181"/>
            <a:ext cx="9128408" cy="630000"/>
          </a:xfrm>
        </p:spPr>
        <p:txBody>
          <a:bodyPr/>
          <a:lstStyle/>
          <a:p>
            <a:r>
              <a:rPr lang="en-US" dirty="0">
                <a:solidFill>
                  <a:srgbClr val="00628C"/>
                </a:solidFill>
              </a:rPr>
              <a:t> </a:t>
            </a:r>
          </a:p>
        </p:txBody>
      </p:sp>
      <p:sp>
        <p:nvSpPr>
          <p:cNvPr id="16" name="TextBox 15">
            <a:extLst>
              <a:ext uri="{FF2B5EF4-FFF2-40B4-BE49-F238E27FC236}">
                <a16:creationId xmlns:a16="http://schemas.microsoft.com/office/drawing/2014/main" id="{41D9C8A5-7DD1-4641-BF7D-3A779256EA59}"/>
              </a:ext>
            </a:extLst>
          </p:cNvPr>
          <p:cNvSpPr txBox="1"/>
          <p:nvPr/>
        </p:nvSpPr>
        <p:spPr bwMode="auto">
          <a:xfrm>
            <a:off x="15591" y="44856"/>
            <a:ext cx="3201517"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graphicFrame>
        <p:nvGraphicFramePr>
          <p:cNvPr id="42" name="Table 41"/>
          <p:cNvGraphicFramePr>
            <a:graphicFrameLocks noGrp="1"/>
          </p:cNvGraphicFramePr>
          <p:nvPr>
            <p:extLst>
              <p:ext uri="{D42A27DB-BD31-4B8C-83A1-F6EECF244321}">
                <p14:modId xmlns:p14="http://schemas.microsoft.com/office/powerpoint/2010/main" val="2233843751"/>
              </p:ext>
            </p:extLst>
          </p:nvPr>
        </p:nvGraphicFramePr>
        <p:xfrm>
          <a:off x="1343683" y="3835953"/>
          <a:ext cx="6096000" cy="972128"/>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958856567"/>
                    </a:ext>
                  </a:extLst>
                </a:gridCol>
                <a:gridCol w="1524000">
                  <a:extLst>
                    <a:ext uri="{9D8B030D-6E8A-4147-A177-3AD203B41FA5}">
                      <a16:colId xmlns:a16="http://schemas.microsoft.com/office/drawing/2014/main" val="2324116673"/>
                    </a:ext>
                  </a:extLst>
                </a:gridCol>
                <a:gridCol w="1524000">
                  <a:extLst>
                    <a:ext uri="{9D8B030D-6E8A-4147-A177-3AD203B41FA5}">
                      <a16:colId xmlns:a16="http://schemas.microsoft.com/office/drawing/2014/main" val="544532658"/>
                    </a:ext>
                  </a:extLst>
                </a:gridCol>
                <a:gridCol w="1524000">
                  <a:extLst>
                    <a:ext uri="{9D8B030D-6E8A-4147-A177-3AD203B41FA5}">
                      <a16:colId xmlns:a16="http://schemas.microsoft.com/office/drawing/2014/main" val="2441620568"/>
                    </a:ext>
                  </a:extLst>
                </a:gridCol>
              </a:tblGrid>
              <a:tr h="972128">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8250027"/>
                  </a:ext>
                </a:extLst>
              </a:tr>
            </a:tbl>
          </a:graphicData>
        </a:graphic>
      </p:graphicFrame>
      <mc:AlternateContent xmlns:mc="http://schemas.openxmlformats.org/markup-compatibility/2006" xmlns:a14="http://schemas.microsoft.com/office/drawing/2010/main">
        <mc:Choice Requires="a14">
          <p:sp>
            <p:nvSpPr>
              <p:cNvPr id="43" name="TextBox 42"/>
              <p:cNvSpPr txBox="1"/>
              <p:nvPr/>
            </p:nvSpPr>
            <p:spPr>
              <a:xfrm>
                <a:off x="2854005" y="1262866"/>
                <a:ext cx="749837" cy="1648143"/>
              </a:xfrm>
              <a:prstGeom prst="rect">
                <a:avLst/>
              </a:prstGeom>
              <a:noFill/>
            </p:spPr>
            <p:txBody>
              <a:bodyPr wrap="square" rtlCol="0" anchor="ctr">
                <a:spAutoFit/>
              </a:bodyPr>
              <a:lstStyle/>
              <a:p>
                <a:pPr algn="ctr">
                  <a:buNone/>
                </a:pPr>
                <a14:m>
                  <m:oMathPara xmlns:m="http://schemas.openxmlformats.org/officeDocument/2006/math">
                    <m:oMathParaPr>
                      <m:jc m:val="centerGroup"/>
                    </m:oMathParaPr>
                    <m:oMath xmlns:m="http://schemas.openxmlformats.org/officeDocument/2006/math">
                      <m:f>
                        <m:fPr>
                          <m:ctrlPr>
                            <a:rPr lang="en-GB" sz="5400" i="1" smtClean="0">
                              <a:latin typeface="Cambria Math" panose="02040503050406030204" pitchFamily="18" charset="0"/>
                            </a:rPr>
                          </m:ctrlPr>
                        </m:fPr>
                        <m:num>
                          <m:r>
                            <m:rPr>
                              <m:nor/>
                            </m:rPr>
                            <a:rPr lang="en-GB" sz="5400" b="0" i="0" smtClean="0">
                              <a:latin typeface="Calibri" panose="020F0502020204030204" pitchFamily="34" charset="0"/>
                            </a:rPr>
                            <m:t>3</m:t>
                          </m:r>
                        </m:num>
                        <m:den>
                          <m:r>
                            <m:rPr>
                              <m:nor/>
                            </m:rPr>
                            <a:rPr lang="en-GB" sz="5400" b="0" i="0" smtClean="0">
                              <a:latin typeface="Calibri" panose="020F0502020204030204" pitchFamily="34" charset="0"/>
                            </a:rPr>
                            <m:t>4</m:t>
                          </m:r>
                        </m:den>
                      </m:f>
                    </m:oMath>
                  </m:oMathPara>
                </a14:m>
                <a:endParaRPr lang="en-GB" sz="5400" dirty="0">
                  <a:latin typeface="Calibri" panose="020F0502020204030204" pitchFamily="34" charset="0"/>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854005" y="1262866"/>
                <a:ext cx="749837" cy="1648143"/>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346883" y="1262866"/>
                <a:ext cx="749837" cy="1648143"/>
              </a:xfrm>
              <a:prstGeom prst="rect">
                <a:avLst/>
              </a:prstGeom>
              <a:noFill/>
            </p:spPr>
            <p:txBody>
              <a:bodyPr wrap="square" rtlCol="0" anchor="ctr">
                <a:spAutoFit/>
              </a:bodyPr>
              <a:lstStyle/>
              <a:p>
                <a:pPr algn="ctr">
                  <a:buNone/>
                </a:pPr>
                <a14:m>
                  <m:oMathPara xmlns:m="http://schemas.openxmlformats.org/officeDocument/2006/math">
                    <m:oMathParaPr>
                      <m:jc m:val="centerGroup"/>
                    </m:oMathParaPr>
                    <m:oMath xmlns:m="http://schemas.openxmlformats.org/officeDocument/2006/math">
                      <m:f>
                        <m:fPr>
                          <m:ctrlPr>
                            <a:rPr lang="en-GB" sz="5400" i="1" smtClean="0">
                              <a:latin typeface="Cambria Math" panose="02040503050406030204" pitchFamily="18" charset="0"/>
                            </a:rPr>
                          </m:ctrlPr>
                        </m:fPr>
                        <m:num>
                          <m:r>
                            <m:rPr>
                              <m:nor/>
                            </m:rPr>
                            <a:rPr lang="en-GB" sz="5400" b="0" i="0" smtClean="0">
                              <a:latin typeface="Calibri" panose="020F0502020204030204" pitchFamily="34" charset="0"/>
                            </a:rPr>
                            <m:t>12</m:t>
                          </m:r>
                        </m:num>
                        <m:den>
                          <m:r>
                            <m:rPr>
                              <m:nor/>
                            </m:rPr>
                            <a:rPr lang="en-GB" sz="5400" b="0" i="0" smtClean="0">
                              <a:latin typeface="Calibri" panose="020F0502020204030204" pitchFamily="34" charset="0"/>
                            </a:rPr>
                            <m:t>16</m:t>
                          </m:r>
                        </m:den>
                      </m:f>
                    </m:oMath>
                  </m:oMathPara>
                </a14:m>
                <a:endParaRPr lang="en-GB" sz="5400" dirty="0">
                  <a:latin typeface="Calibri" panose="020F0502020204030204" pitchFamily="34" charset="0"/>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5346883" y="1262866"/>
                <a:ext cx="749837" cy="1648143"/>
              </a:xfrm>
              <a:prstGeom prst="rect">
                <a:avLst/>
              </a:prstGeom>
              <a:blipFill rotWithShape="1">
                <a:blip r:embed="rId4"/>
                <a:stretch>
                  <a:fillRect l="-73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100444" y="1630177"/>
                <a:ext cx="749837" cy="923330"/>
              </a:xfrm>
              <a:prstGeom prst="rect">
                <a:avLst/>
              </a:prstGeom>
              <a:noFill/>
            </p:spPr>
            <p:txBody>
              <a:bodyPr wrap="square" rtlCol="0" anchor="ctr">
                <a:spAutoFit/>
              </a:bodyPr>
              <a:lstStyle/>
              <a:p>
                <a:pPr algn="ctr">
                  <a:buNone/>
                </a:pPr>
                <a14:m>
                  <m:oMathPara xmlns:m="http://schemas.openxmlformats.org/officeDocument/2006/math">
                    <m:oMathParaPr>
                      <m:jc m:val="centerGroup"/>
                    </m:oMathParaPr>
                    <m:oMath xmlns:m="http://schemas.openxmlformats.org/officeDocument/2006/math">
                      <m:r>
                        <a:rPr lang="en-GB" sz="5400" i="1" smtClean="0">
                          <a:latin typeface="Cambria Math" panose="02040503050406030204" pitchFamily="18" charset="0"/>
                        </a:rPr>
                        <m:t>=</m:t>
                      </m:r>
                    </m:oMath>
                  </m:oMathPara>
                </a14:m>
                <a:endParaRPr lang="en-GB" sz="5400" dirty="0">
                  <a:latin typeface="Calibri" panose="020F0502020204030204"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100444" y="1630177"/>
                <a:ext cx="749837" cy="923330"/>
              </a:xfrm>
              <a:prstGeom prst="rect">
                <a:avLst/>
              </a:prstGeom>
              <a:blipFill rotWithShape="1">
                <a:blip r:embed="rId5"/>
                <a:stretch>
                  <a:fillRect/>
                </a:stretch>
              </a:blipFill>
            </p:spPr>
            <p:txBody>
              <a:bodyPr/>
              <a:lstStyle/>
              <a:p>
                <a:r>
                  <a:rPr lang="en-GB">
                    <a:noFill/>
                  </a:rPr>
                  <a:t> </a:t>
                </a:r>
              </a:p>
            </p:txBody>
          </p:sp>
        </mc:Fallback>
      </mc:AlternateContent>
      <p:sp>
        <p:nvSpPr>
          <p:cNvPr id="46" name="Rounded Rectangle 45"/>
          <p:cNvSpPr/>
          <p:nvPr/>
        </p:nvSpPr>
        <p:spPr>
          <a:xfrm>
            <a:off x="5305316" y="2265258"/>
            <a:ext cx="639131" cy="775854"/>
          </a:xfrm>
          <a:prstGeom prst="roundRect">
            <a:avLst/>
          </a:prstGeom>
          <a:solidFill>
            <a:schemeClr val="bg1"/>
          </a:solidFill>
          <a:ln w="381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47" name="Left Bracket 46"/>
          <p:cNvSpPr/>
          <p:nvPr/>
        </p:nvSpPr>
        <p:spPr>
          <a:xfrm rot="5400000">
            <a:off x="4147380" y="-110268"/>
            <a:ext cx="475505" cy="2453606"/>
          </a:xfrm>
          <a:prstGeom prst="leftBracket">
            <a:avLst>
              <a:gd name="adj" fmla="val 258000"/>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GB"/>
          </a:p>
        </p:txBody>
      </p:sp>
      <mc:AlternateContent xmlns:mc="http://schemas.openxmlformats.org/markup-compatibility/2006" xmlns:a14="http://schemas.microsoft.com/office/drawing/2010/main">
        <mc:Choice Requires="a14">
          <p:sp>
            <p:nvSpPr>
              <p:cNvPr id="48" name="Rectangle 47"/>
              <p:cNvSpPr/>
              <p:nvPr/>
            </p:nvSpPr>
            <p:spPr>
              <a:xfrm>
                <a:off x="3987220" y="829826"/>
                <a:ext cx="779381" cy="584775"/>
              </a:xfrm>
              <a:prstGeom prst="rect">
                <a:avLst/>
              </a:prstGeom>
            </p:spPr>
            <p:txBody>
              <a:bodyPr wrap="none">
                <a:spAutoFit/>
              </a:bodyPr>
              <a:lstStyle/>
              <a:p>
                <a:pPr>
                  <a:buNone/>
                </a:pPr>
                <a14:m>
                  <m:oMath xmlns:m="http://schemas.openxmlformats.org/officeDocument/2006/math">
                    <m:r>
                      <a:rPr lang="en-GB" sz="3200" i="1" smtClean="0">
                        <a:solidFill>
                          <a:schemeClr val="accent1"/>
                        </a:solidFill>
                        <a:latin typeface="Cambria Math" panose="02040503050406030204" pitchFamily="18" charset="0"/>
                        <a:ea typeface="Cambria Math" panose="02040503050406030204" pitchFamily="18" charset="0"/>
                      </a:rPr>
                      <m:t>×</m:t>
                    </m:r>
                  </m:oMath>
                </a14:m>
                <a:r>
                  <a:rPr lang="en-GB" sz="3200" dirty="0">
                    <a:solidFill>
                      <a:schemeClr val="accent1"/>
                    </a:solidFill>
                    <a:latin typeface="Calibri" panose="020F0502020204030204" pitchFamily="34" charset="0"/>
                  </a:rPr>
                  <a:t> 4</a:t>
                </a:r>
              </a:p>
            </p:txBody>
          </p:sp>
        </mc:Choice>
        <mc:Fallback xmlns="">
          <p:sp>
            <p:nvSpPr>
              <p:cNvPr id="48" name="Rectangle 47"/>
              <p:cNvSpPr>
                <a:spLocks noRot="1" noChangeAspect="1" noMove="1" noResize="1" noEditPoints="1" noAdjustHandles="1" noChangeArrowheads="1" noChangeShapeType="1" noTextEdit="1"/>
              </p:cNvSpPr>
              <p:nvPr/>
            </p:nvSpPr>
            <p:spPr>
              <a:xfrm>
                <a:off x="3987220" y="829826"/>
                <a:ext cx="779381" cy="584775"/>
              </a:xfrm>
              <a:prstGeom prst="rect">
                <a:avLst/>
              </a:prstGeom>
              <a:blipFill rotWithShape="1">
                <a:blip r:embed="rId6"/>
                <a:stretch>
                  <a:fillRect t="-12500" r="-19531" b="-34375"/>
                </a:stretch>
              </a:blipFill>
            </p:spPr>
            <p:txBody>
              <a:bodyPr/>
              <a:lstStyle/>
              <a:p>
                <a:r>
                  <a:rPr lang="en-GB">
                    <a:noFill/>
                  </a:rPr>
                  <a:t> </a:t>
                </a:r>
              </a:p>
            </p:txBody>
          </p:sp>
        </mc:Fallback>
      </mc:AlternateContent>
      <p:sp>
        <p:nvSpPr>
          <p:cNvPr id="49" name="Left Bracket 48"/>
          <p:cNvSpPr/>
          <p:nvPr/>
        </p:nvSpPr>
        <p:spPr>
          <a:xfrm rot="16200000" flipV="1">
            <a:off x="4172134" y="2066428"/>
            <a:ext cx="425995" cy="2453606"/>
          </a:xfrm>
          <a:prstGeom prst="leftBracket">
            <a:avLst>
              <a:gd name="adj" fmla="val 258000"/>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buNone/>
            </a:pPr>
            <a:endParaRPr lang="en-GB"/>
          </a:p>
        </p:txBody>
      </p:sp>
      <mc:AlternateContent xmlns:mc="http://schemas.openxmlformats.org/markup-compatibility/2006" xmlns:a14="http://schemas.microsoft.com/office/drawing/2010/main">
        <mc:Choice Requires="a14">
          <p:sp>
            <p:nvSpPr>
              <p:cNvPr id="50" name="Rectangle 49"/>
              <p:cNvSpPr/>
              <p:nvPr/>
            </p:nvSpPr>
            <p:spPr>
              <a:xfrm>
                <a:off x="3987220" y="2921454"/>
                <a:ext cx="779381" cy="584775"/>
              </a:xfrm>
              <a:prstGeom prst="rect">
                <a:avLst/>
              </a:prstGeom>
            </p:spPr>
            <p:txBody>
              <a:bodyPr wrap="none">
                <a:spAutoFit/>
              </a:bodyPr>
              <a:lstStyle/>
              <a:p>
                <a:pPr>
                  <a:buNone/>
                </a:pPr>
                <a14:m>
                  <m:oMath xmlns:m="http://schemas.openxmlformats.org/officeDocument/2006/math">
                    <m:r>
                      <a:rPr lang="en-GB" sz="3200" i="1" smtClean="0">
                        <a:solidFill>
                          <a:schemeClr val="accent1"/>
                        </a:solidFill>
                        <a:latin typeface="Cambria Math" panose="02040503050406030204" pitchFamily="18" charset="0"/>
                        <a:ea typeface="Cambria Math" panose="02040503050406030204" pitchFamily="18" charset="0"/>
                      </a:rPr>
                      <m:t>×</m:t>
                    </m:r>
                  </m:oMath>
                </a14:m>
                <a:r>
                  <a:rPr lang="en-GB" sz="3200" dirty="0">
                    <a:solidFill>
                      <a:schemeClr val="accent1"/>
                    </a:solidFill>
                    <a:latin typeface="Calibri" panose="020F0502020204030204" pitchFamily="34" charset="0"/>
                  </a:rPr>
                  <a:t> 4</a:t>
                </a:r>
              </a:p>
            </p:txBody>
          </p:sp>
        </mc:Choice>
        <mc:Fallback xmlns="">
          <p:sp>
            <p:nvSpPr>
              <p:cNvPr id="50" name="Rectangle 49"/>
              <p:cNvSpPr>
                <a:spLocks noRot="1" noChangeAspect="1" noMove="1" noResize="1" noEditPoints="1" noAdjustHandles="1" noChangeArrowheads="1" noChangeShapeType="1" noTextEdit="1"/>
              </p:cNvSpPr>
              <p:nvPr/>
            </p:nvSpPr>
            <p:spPr>
              <a:xfrm>
                <a:off x="3987220" y="2921454"/>
                <a:ext cx="779381" cy="584775"/>
              </a:xfrm>
              <a:prstGeom prst="rect">
                <a:avLst/>
              </a:prstGeom>
              <a:blipFill rotWithShape="1">
                <a:blip r:embed="rId7"/>
                <a:stretch>
                  <a:fillRect t="-12500" r="-19531" b="-34375"/>
                </a:stretch>
              </a:blipFill>
            </p:spPr>
            <p:txBody>
              <a:bodyPr/>
              <a:lstStyle/>
              <a:p>
                <a:r>
                  <a:rPr lang="en-GB">
                    <a:noFill/>
                  </a:rPr>
                  <a:t> </a:t>
                </a:r>
              </a:p>
            </p:txBody>
          </p:sp>
        </mc:Fallback>
      </mc:AlternateContent>
      <p:graphicFrame>
        <p:nvGraphicFramePr>
          <p:cNvPr id="51" name="Table 50"/>
          <p:cNvGraphicFramePr>
            <a:graphicFrameLocks noGrp="1"/>
          </p:cNvGraphicFramePr>
          <p:nvPr>
            <p:extLst>
              <p:ext uri="{D42A27DB-BD31-4B8C-83A1-F6EECF244321}">
                <p14:modId xmlns:p14="http://schemas.microsoft.com/office/powerpoint/2010/main" val="3889618049"/>
              </p:ext>
            </p:extLst>
          </p:nvPr>
        </p:nvGraphicFramePr>
        <p:xfrm>
          <a:off x="1351280" y="5235263"/>
          <a:ext cx="6096000" cy="972128"/>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2958856567"/>
                    </a:ext>
                  </a:extLst>
                </a:gridCol>
                <a:gridCol w="1524000">
                  <a:extLst>
                    <a:ext uri="{9D8B030D-6E8A-4147-A177-3AD203B41FA5}">
                      <a16:colId xmlns:a16="http://schemas.microsoft.com/office/drawing/2014/main" val="2324116673"/>
                    </a:ext>
                  </a:extLst>
                </a:gridCol>
                <a:gridCol w="1524000">
                  <a:extLst>
                    <a:ext uri="{9D8B030D-6E8A-4147-A177-3AD203B41FA5}">
                      <a16:colId xmlns:a16="http://schemas.microsoft.com/office/drawing/2014/main" val="544532658"/>
                    </a:ext>
                  </a:extLst>
                </a:gridCol>
                <a:gridCol w="1524000">
                  <a:extLst>
                    <a:ext uri="{9D8B030D-6E8A-4147-A177-3AD203B41FA5}">
                      <a16:colId xmlns:a16="http://schemas.microsoft.com/office/drawing/2014/main" val="2441620568"/>
                    </a:ext>
                  </a:extLst>
                </a:gridCol>
              </a:tblGrid>
              <a:tr h="972128">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8250027"/>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2254351477"/>
              </p:ext>
            </p:extLst>
          </p:nvPr>
        </p:nvGraphicFramePr>
        <p:xfrm>
          <a:off x="5915683" y="5235263"/>
          <a:ext cx="1524000" cy="972128"/>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val="2441620568"/>
                    </a:ext>
                  </a:extLst>
                </a:gridCol>
                <a:gridCol w="381000">
                  <a:extLst>
                    <a:ext uri="{9D8B030D-6E8A-4147-A177-3AD203B41FA5}">
                      <a16:colId xmlns:a16="http://schemas.microsoft.com/office/drawing/2014/main" val="2381181218"/>
                    </a:ext>
                  </a:extLst>
                </a:gridCol>
                <a:gridCol w="381000">
                  <a:extLst>
                    <a:ext uri="{9D8B030D-6E8A-4147-A177-3AD203B41FA5}">
                      <a16:colId xmlns:a16="http://schemas.microsoft.com/office/drawing/2014/main" val="3677966253"/>
                    </a:ext>
                  </a:extLst>
                </a:gridCol>
                <a:gridCol w="381000">
                  <a:extLst>
                    <a:ext uri="{9D8B030D-6E8A-4147-A177-3AD203B41FA5}">
                      <a16:colId xmlns:a16="http://schemas.microsoft.com/office/drawing/2014/main" val="2740033510"/>
                    </a:ext>
                  </a:extLst>
                </a:gridCol>
              </a:tblGrid>
              <a:tr h="972128">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8250027"/>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750958624"/>
              </p:ext>
            </p:extLst>
          </p:nvPr>
        </p:nvGraphicFramePr>
        <p:xfrm>
          <a:off x="1343683" y="5235263"/>
          <a:ext cx="1524000" cy="972128"/>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val="2441620568"/>
                    </a:ext>
                  </a:extLst>
                </a:gridCol>
                <a:gridCol w="381000">
                  <a:extLst>
                    <a:ext uri="{9D8B030D-6E8A-4147-A177-3AD203B41FA5}">
                      <a16:colId xmlns:a16="http://schemas.microsoft.com/office/drawing/2014/main" val="2381181218"/>
                    </a:ext>
                  </a:extLst>
                </a:gridCol>
                <a:gridCol w="381000">
                  <a:extLst>
                    <a:ext uri="{9D8B030D-6E8A-4147-A177-3AD203B41FA5}">
                      <a16:colId xmlns:a16="http://schemas.microsoft.com/office/drawing/2014/main" val="3677966253"/>
                    </a:ext>
                  </a:extLst>
                </a:gridCol>
                <a:gridCol w="381000">
                  <a:extLst>
                    <a:ext uri="{9D8B030D-6E8A-4147-A177-3AD203B41FA5}">
                      <a16:colId xmlns:a16="http://schemas.microsoft.com/office/drawing/2014/main" val="2740033510"/>
                    </a:ext>
                  </a:extLst>
                </a:gridCol>
              </a:tblGrid>
              <a:tr h="972128">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b="1"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08250027"/>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1863075604"/>
              </p:ext>
            </p:extLst>
          </p:nvPr>
        </p:nvGraphicFramePr>
        <p:xfrm>
          <a:off x="2872617" y="5235263"/>
          <a:ext cx="1524000" cy="972128"/>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val="2441620568"/>
                    </a:ext>
                  </a:extLst>
                </a:gridCol>
                <a:gridCol w="381000">
                  <a:extLst>
                    <a:ext uri="{9D8B030D-6E8A-4147-A177-3AD203B41FA5}">
                      <a16:colId xmlns:a16="http://schemas.microsoft.com/office/drawing/2014/main" val="2381181218"/>
                    </a:ext>
                  </a:extLst>
                </a:gridCol>
                <a:gridCol w="381000">
                  <a:extLst>
                    <a:ext uri="{9D8B030D-6E8A-4147-A177-3AD203B41FA5}">
                      <a16:colId xmlns:a16="http://schemas.microsoft.com/office/drawing/2014/main" val="3677966253"/>
                    </a:ext>
                  </a:extLst>
                </a:gridCol>
                <a:gridCol w="381000">
                  <a:extLst>
                    <a:ext uri="{9D8B030D-6E8A-4147-A177-3AD203B41FA5}">
                      <a16:colId xmlns:a16="http://schemas.microsoft.com/office/drawing/2014/main" val="2740033510"/>
                    </a:ext>
                  </a:extLst>
                </a:gridCol>
              </a:tblGrid>
              <a:tr h="972128">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08250027"/>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597245439"/>
              </p:ext>
            </p:extLst>
          </p:nvPr>
        </p:nvGraphicFramePr>
        <p:xfrm>
          <a:off x="4400594" y="5235263"/>
          <a:ext cx="1524000" cy="972128"/>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val="2441620568"/>
                    </a:ext>
                  </a:extLst>
                </a:gridCol>
                <a:gridCol w="381000">
                  <a:extLst>
                    <a:ext uri="{9D8B030D-6E8A-4147-A177-3AD203B41FA5}">
                      <a16:colId xmlns:a16="http://schemas.microsoft.com/office/drawing/2014/main" val="2381181218"/>
                    </a:ext>
                  </a:extLst>
                </a:gridCol>
                <a:gridCol w="381000">
                  <a:extLst>
                    <a:ext uri="{9D8B030D-6E8A-4147-A177-3AD203B41FA5}">
                      <a16:colId xmlns:a16="http://schemas.microsoft.com/office/drawing/2014/main" val="3677966253"/>
                    </a:ext>
                  </a:extLst>
                </a:gridCol>
                <a:gridCol w="381000">
                  <a:extLst>
                    <a:ext uri="{9D8B030D-6E8A-4147-A177-3AD203B41FA5}">
                      <a16:colId xmlns:a16="http://schemas.microsoft.com/office/drawing/2014/main" val="2740033510"/>
                    </a:ext>
                  </a:extLst>
                </a:gridCol>
              </a:tblGrid>
              <a:tr h="972128">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endParaRPr lang="en-GB"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308250027"/>
                  </a:ext>
                </a:extLst>
              </a:tr>
            </a:tbl>
          </a:graphicData>
        </a:graphic>
      </p:graphicFrame>
    </p:spTree>
    <p:extLst>
      <p:ext uri="{BB962C8B-B14F-4D97-AF65-F5344CB8AC3E}">
        <p14:creationId xmlns:p14="http://schemas.microsoft.com/office/powerpoint/2010/main" val="172149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500"/>
                                        <p:tgtEl>
                                          <p:spTgt spid="4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46"/>
                                        </p:tgtEl>
                                      </p:cBhvr>
                                    </p:animEffect>
                                    <p:set>
                                      <p:cBhvr>
                                        <p:cTn id="24" dur="1" fill="hold">
                                          <p:stCondLst>
                                            <p:cond delay="499"/>
                                          </p:stCondLst>
                                        </p:cTn>
                                        <p:tgtEl>
                                          <p:spTgt spid="4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down)">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down)">
                                      <p:cBhvr>
                                        <p:cTn id="44" dur="500"/>
                                        <p:tgtEl>
                                          <p:spTgt spid="5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wipe(down)">
                                      <p:cBhvr>
                                        <p:cTn id="5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p:bldP spid="49" grpId="0" animBg="1"/>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algn="l"/>
            <a:r>
              <a:rPr lang="en-GB" dirty="0"/>
              <a:t>Independent</a:t>
            </a:r>
          </a:p>
        </p:txBody>
      </p:sp>
      <p:sp>
        <p:nvSpPr>
          <p:cNvPr id="3" name="TextBox 2"/>
          <p:cNvSpPr txBox="1"/>
          <p:nvPr/>
        </p:nvSpPr>
        <p:spPr bwMode="auto">
          <a:xfrm>
            <a:off x="148590" y="712520"/>
            <a:ext cx="8881110" cy="595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b="1" dirty="0">
                <a:latin typeface="Myriad Pro Semibold" charset="0"/>
                <a:ea typeface="Myriad Pro Semibold" charset="0"/>
                <a:cs typeface="Myriad Pro Semibold" charset="0"/>
              </a:rPr>
              <a:t>Year 5s, you now need to complete your independent work.</a:t>
            </a:r>
          </a:p>
          <a:p>
            <a:pPr>
              <a:buClr>
                <a:srgbClr val="82CBDD"/>
              </a:buClr>
              <a:buNone/>
            </a:pPr>
            <a:endParaRPr lang="en-GB" b="1" dirty="0">
              <a:latin typeface="Myriad Pro Semibold" charset="0"/>
              <a:ea typeface="Myriad Pro Semibold" charset="0"/>
              <a:cs typeface="Myriad Pro Semibold" charset="0"/>
            </a:endParaRPr>
          </a:p>
          <a:p>
            <a:pPr>
              <a:buClr>
                <a:srgbClr val="82CBDD"/>
              </a:buClr>
              <a:buNone/>
            </a:pPr>
            <a:endParaRPr lang="en-GB" b="1" dirty="0">
              <a:latin typeface="Myriad Pro Semibold" charset="0"/>
              <a:ea typeface="Myriad Pro Semibold" charset="0"/>
              <a:cs typeface="Myriad Pro Semibold" charset="0"/>
            </a:endParaRPr>
          </a:p>
          <a:p>
            <a:pPr>
              <a:buClr>
                <a:srgbClr val="82CBDD"/>
              </a:buClr>
              <a:buNone/>
            </a:pPr>
            <a:endParaRPr lang="en-GB" b="1" dirty="0">
              <a:latin typeface="Myriad Pro Semibold" charset="0"/>
              <a:ea typeface="Myriad Pro Semibold" charset="0"/>
              <a:cs typeface="Myriad Pro Semibold" charset="0"/>
            </a:endParaRPr>
          </a:p>
          <a:p>
            <a:pPr>
              <a:buClr>
                <a:srgbClr val="82CBDD"/>
              </a:buClr>
              <a:buNone/>
            </a:pPr>
            <a:endParaRPr lang="en-GB" b="1" dirty="0">
              <a:latin typeface="Myriad Pro Semibold" charset="0"/>
              <a:ea typeface="Myriad Pro Semibold" charset="0"/>
              <a:cs typeface="Myriad Pro Semibold" charset="0"/>
            </a:endParaRPr>
          </a:p>
          <a:p>
            <a:pPr>
              <a:buClr>
                <a:srgbClr val="82CBDD"/>
              </a:buClr>
              <a:buNone/>
            </a:pPr>
            <a:endParaRPr lang="en-GB" b="1" dirty="0">
              <a:latin typeface="Myriad Pro Semibold" charset="0"/>
              <a:ea typeface="Myriad Pro Semibold" charset="0"/>
              <a:cs typeface="Myriad Pro Semibold" charset="0"/>
            </a:endParaRPr>
          </a:p>
          <a:p>
            <a:pPr>
              <a:buClr>
                <a:srgbClr val="82CBDD"/>
              </a:buClr>
              <a:buNone/>
            </a:pPr>
            <a:endParaRPr lang="en-GB" b="1" dirty="0">
              <a:latin typeface="Myriad Pro Semibold" charset="0"/>
              <a:ea typeface="Myriad Pro Semibold" charset="0"/>
              <a:cs typeface="Myriad Pro Semibold" charset="0"/>
            </a:endParaRPr>
          </a:p>
          <a:p>
            <a:pPr>
              <a:buClr>
                <a:srgbClr val="82CBDD"/>
              </a:buClr>
              <a:buNone/>
            </a:pPr>
            <a:endParaRPr lang="en-GB" b="1" dirty="0">
              <a:latin typeface="Myriad Pro Semibold" charset="0"/>
              <a:ea typeface="Myriad Pro Semibold" charset="0"/>
              <a:cs typeface="Myriad Pro Semibold" charset="0"/>
            </a:endParaRPr>
          </a:p>
          <a:p>
            <a:pPr>
              <a:buClr>
                <a:srgbClr val="82CBDD"/>
              </a:buClr>
              <a:buNone/>
            </a:pPr>
            <a:r>
              <a:rPr lang="en-GB" b="1" dirty="0">
                <a:latin typeface="Myriad Pro Semibold" charset="0"/>
                <a:ea typeface="Myriad Pro Semibold" charset="0"/>
                <a:cs typeface="Myriad Pro Semibold" charset="0"/>
              </a:rPr>
              <a:t>Year 6s, we are learning about simplifying fractions today. We’re going to use our knowledge of equivalent fractions to simplify them.</a:t>
            </a:r>
          </a:p>
        </p:txBody>
      </p:sp>
      <p:pic>
        <p:nvPicPr>
          <p:cNvPr id="7" name="Picture 6">
            <a:extLst>
              <a:ext uri="{FF2B5EF4-FFF2-40B4-BE49-F238E27FC236}">
                <a16:creationId xmlns:a16="http://schemas.microsoft.com/office/drawing/2014/main" id="{65AEC4FB-CDE5-4344-850E-7CB9FB08345E}"/>
              </a:ext>
            </a:extLst>
          </p:cNvPr>
          <p:cNvPicPr>
            <a:picLocks noChangeAspect="1"/>
          </p:cNvPicPr>
          <p:nvPr/>
        </p:nvPicPr>
        <p:blipFill>
          <a:blip r:embed="rId2"/>
          <a:stretch>
            <a:fillRect/>
          </a:stretch>
        </p:blipFill>
        <p:spPr>
          <a:xfrm>
            <a:off x="4100512" y="1657441"/>
            <a:ext cx="4929188" cy="3407193"/>
          </a:xfrm>
          <a:prstGeom prst="rect">
            <a:avLst/>
          </a:prstGeom>
        </p:spPr>
      </p:pic>
      <p:pic>
        <p:nvPicPr>
          <p:cNvPr id="5" name="Picture 4">
            <a:extLst>
              <a:ext uri="{FF2B5EF4-FFF2-40B4-BE49-F238E27FC236}">
                <a16:creationId xmlns:a16="http://schemas.microsoft.com/office/drawing/2014/main" id="{9A9934A6-DAC2-4090-B469-1049A4E4B233}"/>
              </a:ext>
            </a:extLst>
          </p:cNvPr>
          <p:cNvPicPr>
            <a:picLocks noChangeAspect="1"/>
          </p:cNvPicPr>
          <p:nvPr/>
        </p:nvPicPr>
        <p:blipFill>
          <a:blip r:embed="rId3"/>
          <a:stretch>
            <a:fillRect/>
          </a:stretch>
        </p:blipFill>
        <p:spPr>
          <a:xfrm>
            <a:off x="270484" y="1657441"/>
            <a:ext cx="4930166" cy="3590383"/>
          </a:xfrm>
          <a:prstGeom prst="rect">
            <a:avLst/>
          </a:prstGeom>
        </p:spPr>
      </p:pic>
    </p:spTree>
    <p:extLst>
      <p:ext uri="{BB962C8B-B14F-4D97-AF65-F5344CB8AC3E}">
        <p14:creationId xmlns:p14="http://schemas.microsoft.com/office/powerpoint/2010/main" val="2896602151"/>
      </p:ext>
    </p:extLst>
  </p:cSld>
  <p:clrMapOvr>
    <a:masterClrMapping/>
  </p:clrMapOvr>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EF33C67A-F54B-477A-A519-5F799D7DBA14}" vid="{F44717A8-41BF-4583-ACC8-94B48B139E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419</Words>
  <Application>Microsoft Office PowerPoint</Application>
  <PresentationFormat>On-screen Show (4:3)</PresentationFormat>
  <Paragraphs>147</Paragraphs>
  <Slides>18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Cambria Math</vt:lpstr>
      <vt:lpstr>Myriad Pro</vt:lpstr>
      <vt:lpstr>Myriad Pro Semibold</vt:lpstr>
      <vt:lpstr>XCCW Joined 1a</vt:lpstr>
      <vt:lpstr>nctem1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2019-06-19T10:42:03Z</dcterms:created>
  <dcterms:modified xsi:type="dcterms:W3CDTF">2021-11-22T18:11:03Z</dcterms:modified>
</cp:coreProperties>
</file>