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0" r:id="rId2"/>
    <p:sldId id="261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02" autoAdjust="0"/>
    <p:restoredTop sz="94710" autoAdjust="0"/>
  </p:normalViewPr>
  <p:slideViewPr>
    <p:cSldViewPr snapToGrid="0">
      <p:cViewPr varScale="1">
        <p:scale>
          <a:sx n="86" d="100"/>
          <a:sy n="86" d="100"/>
        </p:scale>
        <p:origin x="1842" y="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92EE1-3073-45B9-8D7F-1F299C2CA8CF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EEDC6-8799-4C88-8E41-49DD4126D6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096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2ED8-13E3-4C0C-9F0B-C7A65019C021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7B25-0590-4F27-9122-366D29B0A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729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2ED8-13E3-4C0C-9F0B-C7A65019C021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7B25-0590-4F27-9122-366D29B0A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407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2ED8-13E3-4C0C-9F0B-C7A65019C021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7B25-0590-4F27-9122-366D29B0A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456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2ED8-13E3-4C0C-9F0B-C7A65019C021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7B25-0590-4F27-9122-366D29B0A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273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2ED8-13E3-4C0C-9F0B-C7A65019C021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7B25-0590-4F27-9122-366D29B0A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80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2ED8-13E3-4C0C-9F0B-C7A65019C021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7B25-0590-4F27-9122-366D29B0A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945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2ED8-13E3-4C0C-9F0B-C7A65019C021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7B25-0590-4F27-9122-366D29B0A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37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2ED8-13E3-4C0C-9F0B-C7A65019C021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7B25-0590-4F27-9122-366D29B0A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010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2ED8-13E3-4C0C-9F0B-C7A65019C021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7B25-0590-4F27-9122-366D29B0A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19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2ED8-13E3-4C0C-9F0B-C7A65019C021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7B25-0590-4F27-9122-366D29B0A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242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2ED8-13E3-4C0C-9F0B-C7A65019C021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7B25-0590-4F27-9122-366D29B0A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85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A2ED8-13E3-4C0C-9F0B-C7A65019C021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07B25-0590-4F27-9122-366D29B0A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78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CDE1DF-9C8E-48A4-A617-A774228AADC7}"/>
              </a:ext>
            </a:extLst>
          </p:cNvPr>
          <p:cNvSpPr txBox="1"/>
          <p:nvPr/>
        </p:nvSpPr>
        <p:spPr>
          <a:xfrm>
            <a:off x="142567" y="3152840"/>
            <a:ext cx="5945511" cy="36009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u="sng" dirty="0"/>
              <a:t>English</a:t>
            </a:r>
          </a:p>
          <a:p>
            <a:pPr lvl="0"/>
            <a:r>
              <a:rPr lang="en-GB" sz="1200" b="1" dirty="0"/>
              <a:t>Core texts</a:t>
            </a:r>
            <a:br>
              <a:rPr lang="en-GB" sz="1200" b="1" dirty="0"/>
            </a:br>
            <a:r>
              <a:rPr lang="en-GB" sz="1200" dirty="0"/>
              <a:t>The Tunnel and Zoo by Anthony Brown (Book Week author).</a:t>
            </a:r>
          </a:p>
          <a:p>
            <a:pPr lvl="0"/>
            <a:r>
              <a:rPr lang="en-GB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Theseus and the Minotaur in “Greek Myths” by Marcia Williams.</a:t>
            </a:r>
          </a:p>
          <a:p>
            <a:r>
              <a:rPr lang="en-GB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Meet the Ancient Greeks by James Davies.</a:t>
            </a:r>
            <a:endParaRPr lang="en-GB" sz="1200" dirty="0"/>
          </a:p>
          <a:p>
            <a:pPr lvl="0"/>
            <a:r>
              <a:rPr lang="en-GB" sz="1200" dirty="0"/>
              <a:t>Mouse, Bird, Snake, Wolf </a:t>
            </a:r>
            <a:r>
              <a:rPr lang="en-GB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by David Almond.</a:t>
            </a:r>
            <a:endParaRPr lang="en-GB" sz="1200" dirty="0"/>
          </a:p>
          <a:p>
            <a:pPr marL="177800" indent="-177800"/>
            <a:endParaRPr lang="en-GB" sz="1200" b="1" dirty="0"/>
          </a:p>
          <a:p>
            <a:pPr marL="177800" indent="-177800"/>
            <a:r>
              <a:rPr lang="en-GB" sz="1200" b="1" dirty="0"/>
              <a:t>Reading</a:t>
            </a:r>
            <a:r>
              <a:rPr lang="en-GB" sz="1200" dirty="0"/>
              <a:t> </a:t>
            </a:r>
          </a:p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/>
              <a:t>- </a:t>
            </a:r>
            <a:r>
              <a:rPr lang="en-GB" sz="1200" dirty="0"/>
              <a:t>Read a range of age-appropriate books fluently without overtly sounding out words.</a:t>
            </a:r>
            <a:endParaRPr lang="en-US" altLang="en-US" sz="1200" dirty="0"/>
          </a:p>
          <a:p>
            <a:r>
              <a:rPr lang="en-GB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Identify and explain the sequence of events within a text.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  <a:r>
              <a:rPr lang="en-GB" sz="1200" dirty="0"/>
              <a:t>Skim and scan to find words with a similar meaning as a given word.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Draw inferences and justifying inferences with evidence.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altLang="en-US" sz="1200" dirty="0">
                <a:latin typeface="Calibri" panose="020F0502020204030204" pitchFamily="34" charset="0"/>
              </a:rPr>
              <a:t>- Summarise the text.</a:t>
            </a:r>
          </a:p>
          <a:p>
            <a:r>
              <a:rPr lang="en-GB" sz="1200" dirty="0"/>
              <a:t>- Make links between texts and recognise similar features in the works by the same author.</a:t>
            </a:r>
          </a:p>
          <a:p>
            <a:endParaRPr lang="en-GB" sz="1200" b="1" dirty="0"/>
          </a:p>
          <a:p>
            <a:r>
              <a:rPr lang="en-GB" sz="1200" b="1" dirty="0"/>
              <a:t>Writing</a:t>
            </a:r>
            <a:r>
              <a:rPr lang="en-GB" sz="1200" dirty="0"/>
              <a:t> </a:t>
            </a:r>
            <a:br>
              <a:rPr lang="en-GB" sz="1200" dirty="0"/>
            </a:br>
            <a:r>
              <a:rPr lang="en-GB" sz="1200" dirty="0"/>
              <a:t>- Write a letter to an author.</a:t>
            </a:r>
          </a:p>
          <a:p>
            <a:r>
              <a:rPr lang="en-GB" sz="1200" dirty="0"/>
              <a:t>- Write a recount of a Greek myth.</a:t>
            </a:r>
          </a:p>
          <a:p>
            <a:r>
              <a:rPr lang="en-GB" sz="1200" dirty="0"/>
              <a:t>- </a:t>
            </a:r>
            <a:r>
              <a:rPr lang="en-GB" sz="1200" dirty="0">
                <a:latin typeface="Calibri" panose="020F0502020204030204" pitchFamily="34" charset="0"/>
              </a:rPr>
              <a:t>Write an information text about the Ancient Greeks.</a:t>
            </a:r>
            <a:endParaRPr lang="en-GB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D5E794B-6FF0-4E8C-9757-2EA28EC73E4E}"/>
              </a:ext>
            </a:extLst>
          </p:cNvPr>
          <p:cNvSpPr txBox="1"/>
          <p:nvPr/>
        </p:nvSpPr>
        <p:spPr>
          <a:xfrm>
            <a:off x="148304" y="239725"/>
            <a:ext cx="3132172" cy="24929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u="sng" dirty="0"/>
              <a:t>Maths – Year 3</a:t>
            </a:r>
            <a:endParaRPr lang="en-GB" sz="1200" dirty="0"/>
          </a:p>
          <a:p>
            <a:r>
              <a:rPr lang="en-GB" sz="1200" b="1" dirty="0"/>
              <a:t>Length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Add and subtract lengths</a:t>
            </a:r>
          </a:p>
          <a:p>
            <a:r>
              <a:rPr lang="en-GB" sz="1200" b="1" dirty="0"/>
              <a:t>Fractions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Unit and non-unit fractions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Equivalent fractions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Count in fractions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Making a whole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Fractions on a number line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Add and subtract fractions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Compare and order fractions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Fractions of a set of objects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Tenths as fractions and decimals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5DB1BC4-6706-4D5C-99BF-50E53B92AEFC}"/>
              </a:ext>
            </a:extLst>
          </p:cNvPr>
          <p:cNvSpPr txBox="1"/>
          <p:nvPr/>
        </p:nvSpPr>
        <p:spPr>
          <a:xfrm>
            <a:off x="6270850" y="5184166"/>
            <a:ext cx="3492583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u="sng" dirty="0"/>
              <a:t>Grammar, punctuation and spelling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Correct use of all punctuation taught: capital letters, full stops, commas in lists, question marks, exclamation marks and apostrophes for contraction and possession.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Year 3: prepositions, speech, </a:t>
            </a:r>
            <a:r>
              <a:rPr lang="en-GB" sz="1200"/>
              <a:t>noun phrases.</a:t>
            </a:r>
            <a:endParaRPr lang="en-GB" sz="1200" dirty="0"/>
          </a:p>
          <a:p>
            <a:pPr marL="171450" indent="-171450">
              <a:buFontTx/>
              <a:buChar char="-"/>
            </a:pPr>
            <a:r>
              <a:rPr lang="en-GB" sz="1200" dirty="0"/>
              <a:t>Year 4: prepositional phrases, punctuation for speech, noun phrases.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201C870-5CB8-4F6F-B1BC-9ABDAEB89610}"/>
              </a:ext>
            </a:extLst>
          </p:cNvPr>
          <p:cNvSpPr txBox="1"/>
          <p:nvPr/>
        </p:nvSpPr>
        <p:spPr>
          <a:xfrm>
            <a:off x="3209577" y="301280"/>
            <a:ext cx="3132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XCCW Joined 1a" panose="03050602040000000000" pitchFamily="66" charset="0"/>
              </a:rPr>
              <a:t>Year 3&amp;4 - Term 4</a:t>
            </a:r>
            <a:r>
              <a:rPr lang="en-GB" b="1" dirty="0">
                <a:latin typeface="XCCW Joined 1a" panose="03050602040000000000" pitchFamily="66" charset="0"/>
              </a:rPr>
              <a:t> </a:t>
            </a:r>
          </a:p>
          <a:p>
            <a:pPr algn="ctr"/>
            <a:r>
              <a:rPr lang="en-GB" b="1" dirty="0">
                <a:solidFill>
                  <a:srgbClr val="7030A0"/>
                </a:solidFill>
                <a:latin typeface="XCCW Joined 1a" panose="03050602040000000000" pitchFamily="66" charset="0"/>
              </a:rPr>
              <a:t>Ancient Greeks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6E1967-9518-4FE1-BAD4-941427BD130F}"/>
              </a:ext>
            </a:extLst>
          </p:cNvPr>
          <p:cNvSpPr txBox="1"/>
          <p:nvPr/>
        </p:nvSpPr>
        <p:spPr>
          <a:xfrm>
            <a:off x="6270850" y="239725"/>
            <a:ext cx="3493073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u="sng" dirty="0"/>
              <a:t>Maths – Year 4</a:t>
            </a:r>
            <a:endParaRPr lang="en-GB" sz="1200" dirty="0"/>
          </a:p>
          <a:p>
            <a:r>
              <a:rPr lang="en-GB" sz="1200" b="1" dirty="0"/>
              <a:t>Fractions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Unit and non-unit fractions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Equivalent fractions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Count in fractions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Fractions greater than 1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Add and subtract fractions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Subtract fractions from whole amounts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Calculate fractions of a quantity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Tenths as fractions and decimals</a:t>
            </a:r>
          </a:p>
        </p:txBody>
      </p:sp>
      <p:pic>
        <p:nvPicPr>
          <p:cNvPr id="3" name="Picture 4" descr="Greek Myths By Marcia Williams">
            <a:extLst>
              <a:ext uri="{FF2B5EF4-FFF2-40B4-BE49-F238E27FC236}">
                <a16:creationId xmlns:a16="http://schemas.microsoft.com/office/drawing/2014/main" id="{34C58F18-85F9-4150-BD60-FD38F0961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388" y="1150873"/>
            <a:ext cx="1644550" cy="205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Mouse Bird Snake Wolf : Almond, David, McKean, Dave: Amazon.co.uk: Books">
            <a:extLst>
              <a:ext uri="{FF2B5EF4-FFF2-40B4-BE49-F238E27FC236}">
                <a16:creationId xmlns:a16="http://schemas.microsoft.com/office/drawing/2014/main" id="{8ACCF17E-755A-4517-A490-EE355A7BD1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9407">
            <a:off x="6600673" y="2361868"/>
            <a:ext cx="1570889" cy="204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Zoo : Browne, Anthony: Amazon.co.uk: Books">
            <a:extLst>
              <a:ext uri="{FF2B5EF4-FFF2-40B4-BE49-F238E27FC236}">
                <a16:creationId xmlns:a16="http://schemas.microsoft.com/office/drawing/2014/main" id="{9DDFAF50-8FDA-4BE8-87B5-33F66AFB9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81628">
            <a:off x="8321409" y="3170286"/>
            <a:ext cx="1380899" cy="179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06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201C870-5CB8-4F6F-B1BC-9ABDAEB89610}"/>
              </a:ext>
            </a:extLst>
          </p:cNvPr>
          <p:cNvSpPr txBox="1"/>
          <p:nvPr/>
        </p:nvSpPr>
        <p:spPr>
          <a:xfrm>
            <a:off x="2608400" y="250892"/>
            <a:ext cx="468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XCCW Joined 1a" panose="03050602040000000000" pitchFamily="66" charset="0"/>
              </a:rPr>
              <a:t>Year 3&amp;4 - Term 4</a:t>
            </a:r>
            <a:r>
              <a:rPr lang="en-GB" sz="2000" b="1" dirty="0">
                <a:latin typeface="XCCW Joined 1a" panose="03050602040000000000" pitchFamily="66" charset="0"/>
              </a:rPr>
              <a:t> </a:t>
            </a:r>
          </a:p>
          <a:p>
            <a:pPr algn="ctr"/>
            <a:r>
              <a:rPr lang="en-GB" sz="2000" b="1" dirty="0">
                <a:solidFill>
                  <a:srgbClr val="7030A0"/>
                </a:solidFill>
                <a:latin typeface="XCCW Joined 1a" panose="03050602040000000000" pitchFamily="66" charset="0"/>
              </a:rPr>
              <a:t>Ancient Greeks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2738BC-33DD-4E83-B0C5-4439A2351D72}"/>
              </a:ext>
            </a:extLst>
          </p:cNvPr>
          <p:cNvSpPr txBox="1"/>
          <p:nvPr/>
        </p:nvSpPr>
        <p:spPr>
          <a:xfrm>
            <a:off x="7237474" y="250892"/>
            <a:ext cx="2552177" cy="36933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u="sng" dirty="0"/>
              <a:t>PSHE</a:t>
            </a:r>
            <a:r>
              <a:rPr lang="en-GB" sz="1400" dirty="0"/>
              <a:t> –  </a:t>
            </a:r>
            <a:r>
              <a:rPr lang="en-GB" sz="1400" b="1" dirty="0"/>
              <a:t>Healthy me 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effectLst/>
                <a:ea typeface="Times New Roman" panose="02020603050405020304" pitchFamily="18" charset="0"/>
              </a:rPr>
              <a:t>Recognise how different social and friendship groups are formed.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Effects of smoking and alcohol.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Dealing with peer pressure.</a:t>
            </a:r>
          </a:p>
          <a:p>
            <a:endParaRPr lang="en-GB" sz="1400" u="sng" dirty="0"/>
          </a:p>
          <a:p>
            <a:r>
              <a:rPr lang="en-GB" sz="1400" u="sng" dirty="0"/>
              <a:t>RSHE</a:t>
            </a:r>
            <a:r>
              <a:rPr lang="en-GB" sz="1400" dirty="0"/>
              <a:t> – </a:t>
            </a:r>
            <a:r>
              <a:rPr lang="en-GB" sz="1400" b="1" dirty="0"/>
              <a:t>My relationships</a:t>
            </a:r>
          </a:p>
          <a:p>
            <a:r>
              <a:rPr lang="en-GB" sz="1200" dirty="0"/>
              <a:t>Year 3:</a:t>
            </a:r>
          </a:p>
          <a:p>
            <a:r>
              <a:rPr lang="en-GB" sz="1200" dirty="0"/>
              <a:t>- </a:t>
            </a:r>
            <a:r>
              <a:rPr lang="en-GB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know what a relationship is and the different types of relationships that people enjoy.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r>
              <a:rPr lang="en-GB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Exploring gender stereotypes.</a:t>
            </a:r>
          </a:p>
          <a:p>
            <a:r>
              <a:rPr lang="en-GB" sz="1200" dirty="0"/>
              <a:t>Year 4: </a:t>
            </a:r>
          </a:p>
          <a:p>
            <a:r>
              <a:rPr lang="en-GB" sz="1200" dirty="0"/>
              <a:t>- I am </a:t>
            </a:r>
            <a:r>
              <a:rPr lang="en-GB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able to judge what kind of physical behaviours and contact are acceptable and unacceptable, and ways to respond.</a:t>
            </a:r>
          </a:p>
          <a:p>
            <a:r>
              <a:rPr lang="en-GB" sz="1200" dirty="0"/>
              <a:t>- Recognising differences and similarities between people.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4C6088-44CB-4484-9855-5B9FD45BD91A}"/>
              </a:ext>
            </a:extLst>
          </p:cNvPr>
          <p:cNvSpPr txBox="1"/>
          <p:nvPr/>
        </p:nvSpPr>
        <p:spPr>
          <a:xfrm>
            <a:off x="76122" y="770591"/>
            <a:ext cx="2671323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u="sng" dirty="0"/>
              <a:t>History</a:t>
            </a:r>
            <a:r>
              <a:rPr lang="en-GB" sz="1400" b="1" dirty="0"/>
              <a:t> </a:t>
            </a:r>
          </a:p>
          <a:p>
            <a:r>
              <a:rPr lang="en-GB" sz="1400" b="1" dirty="0"/>
              <a:t>Ancient Greeks</a:t>
            </a:r>
          </a:p>
          <a:p>
            <a:pPr marL="180975" indent="-180975"/>
            <a:r>
              <a:rPr lang="en-GB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Who were the Greeks?</a:t>
            </a:r>
          </a:p>
          <a:p>
            <a:pPr marL="180975" indent="-180975"/>
            <a:r>
              <a:rPr lang="en-GB" sz="1200" dirty="0">
                <a:cs typeface="Calibri"/>
              </a:rPr>
              <a:t>- Daily life in Ancient Greece</a:t>
            </a:r>
          </a:p>
          <a:p>
            <a:pPr marL="180975" indent="-180975"/>
            <a:r>
              <a:rPr lang="en-GB" sz="1200" dirty="0">
                <a:cs typeface="Calibri"/>
              </a:rPr>
              <a:t>- Athens, Sparta and democracy</a:t>
            </a:r>
          </a:p>
          <a:p>
            <a:pPr marL="180975" indent="-180975"/>
            <a:r>
              <a:rPr lang="en-GB" sz="1200" dirty="0">
                <a:cs typeface="Calibri"/>
              </a:rPr>
              <a:t>- The Olympics</a:t>
            </a:r>
          </a:p>
          <a:p>
            <a:pPr marL="180975" indent="-180975"/>
            <a:r>
              <a:rPr lang="en-GB" sz="1200" dirty="0">
                <a:cs typeface="Calibri"/>
              </a:rPr>
              <a:t>- Greek Gods and Goddesses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F1AB19-13E5-49C2-B1CF-51CD91751998}"/>
              </a:ext>
            </a:extLst>
          </p:cNvPr>
          <p:cNvSpPr txBox="1"/>
          <p:nvPr/>
        </p:nvSpPr>
        <p:spPr>
          <a:xfrm>
            <a:off x="2874806" y="3888442"/>
            <a:ext cx="4253870" cy="27699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u="sng" dirty="0"/>
              <a:t>Science</a:t>
            </a:r>
          </a:p>
          <a:p>
            <a:r>
              <a:rPr lang="en-GB" sz="1400" b="1" dirty="0"/>
              <a:t>Light</a:t>
            </a:r>
          </a:p>
          <a:p>
            <a:pPr lvl="0"/>
            <a:r>
              <a:rPr lang="en-GB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Recognise that they need light in order to see things and that dark is the absence of light.</a:t>
            </a:r>
            <a:endParaRPr lang="en-GB" sz="1200" dirty="0">
              <a:effectLst/>
              <a:ea typeface="Times New Roman" panose="02020603050405020304" pitchFamily="18" charset="0"/>
            </a:endParaRPr>
          </a:p>
          <a:p>
            <a:pPr lvl="0"/>
            <a:r>
              <a:rPr lang="en-GB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Notice that light is reflected from surfaces.</a:t>
            </a:r>
            <a:endParaRPr lang="en-GB" sz="1200" dirty="0">
              <a:effectLst/>
              <a:ea typeface="Times New Roman" panose="02020603050405020304" pitchFamily="18" charset="0"/>
            </a:endParaRPr>
          </a:p>
          <a:p>
            <a:pPr lvl="0"/>
            <a:r>
              <a:rPr lang="en-GB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Recognise that light from the sun can be dangerous and that there are ways to protect their eyes.</a:t>
            </a:r>
            <a:endParaRPr lang="en-GB" sz="1200" dirty="0">
              <a:effectLst/>
              <a:ea typeface="Times New Roman" panose="02020603050405020304" pitchFamily="18" charset="0"/>
            </a:endParaRPr>
          </a:p>
          <a:p>
            <a:pPr lvl="0"/>
            <a:r>
              <a:rPr lang="en-GB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- R</a:t>
            </a:r>
            <a:r>
              <a:rPr lang="en-GB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ecognise that shadows are formed when the light from a light source is blocked by an opaque object.</a:t>
            </a:r>
            <a:endParaRPr lang="en-GB" sz="1200" dirty="0">
              <a:effectLst/>
              <a:ea typeface="Times New Roman" panose="02020603050405020304" pitchFamily="18" charset="0"/>
            </a:endParaRPr>
          </a:p>
          <a:p>
            <a:r>
              <a:rPr lang="en-GB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- F</a:t>
            </a:r>
            <a:r>
              <a:rPr lang="en-GB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ind patterns in the way that the size of shadows change.</a:t>
            </a:r>
          </a:p>
          <a:p>
            <a:endParaRPr lang="en-GB" sz="1200" dirty="0"/>
          </a:p>
          <a:p>
            <a:r>
              <a:rPr lang="en-GB" sz="1400" u="sng" dirty="0"/>
              <a:t>Science week</a:t>
            </a:r>
            <a:endParaRPr lang="en-GB" sz="1200" u="sng" dirty="0"/>
          </a:p>
          <a:p>
            <a:r>
              <a:rPr lang="en-GB" sz="1200" dirty="0"/>
              <a:t>Theme: Growth</a:t>
            </a:r>
          </a:p>
          <a:p>
            <a:r>
              <a:rPr lang="en-GB" sz="1200" dirty="0"/>
              <a:t>- Study the work of various biologists and plant life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B5B870-9396-43E8-8746-DC5AAC090A85}"/>
              </a:ext>
            </a:extLst>
          </p:cNvPr>
          <p:cNvSpPr txBox="1"/>
          <p:nvPr/>
        </p:nvSpPr>
        <p:spPr>
          <a:xfrm>
            <a:off x="76451" y="5205371"/>
            <a:ext cx="2660777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u="sng" dirty="0"/>
              <a:t>Art</a:t>
            </a:r>
          </a:p>
          <a:p>
            <a:r>
              <a:rPr lang="en-GB" sz="1400" b="1" dirty="0"/>
              <a:t>Pottery</a:t>
            </a:r>
            <a:endParaRPr lang="en-GB" sz="1200" b="1" dirty="0"/>
          </a:p>
          <a:p>
            <a:pPr marL="171450" indent="-171450">
              <a:buFontTx/>
              <a:buChar char="-"/>
            </a:pPr>
            <a:r>
              <a:rPr lang="en-GB" sz="1200" dirty="0"/>
              <a:t>Patterns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Study decorative Greek story telling on pottery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Create a vase using paper mâché and  </a:t>
            </a:r>
            <a:r>
              <a:rPr lang="en-GB" sz="1200" dirty="0" err="1"/>
              <a:t>modroc</a:t>
            </a:r>
            <a:r>
              <a:rPr lang="en-GB" sz="1200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427064-EA5A-4F1B-88EB-691EFD2EE2A3}"/>
              </a:ext>
            </a:extLst>
          </p:cNvPr>
          <p:cNvSpPr txBox="1"/>
          <p:nvPr/>
        </p:nvSpPr>
        <p:spPr>
          <a:xfrm>
            <a:off x="7256934" y="4108311"/>
            <a:ext cx="254285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 sz="1400" u="sng" dirty="0"/>
              <a:t>RE</a:t>
            </a:r>
            <a:r>
              <a:rPr lang="en-GB" sz="1400" dirty="0"/>
              <a:t> </a:t>
            </a:r>
          </a:p>
          <a:p>
            <a:r>
              <a:rPr lang="en-GB" sz="1400" b="1" dirty="0"/>
              <a:t>The Garden of Gethsemane</a:t>
            </a:r>
          </a:p>
          <a:p>
            <a:r>
              <a:rPr lang="en-GB" sz="1200" dirty="0"/>
              <a:t>The events leading up to Easter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07918C-FAA7-4208-ABC2-042F8BAAE200}"/>
              </a:ext>
            </a:extLst>
          </p:cNvPr>
          <p:cNvSpPr txBox="1"/>
          <p:nvPr/>
        </p:nvSpPr>
        <p:spPr>
          <a:xfrm>
            <a:off x="105414" y="3727111"/>
            <a:ext cx="2631814" cy="12618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u="sng" dirty="0"/>
              <a:t>French</a:t>
            </a:r>
            <a:r>
              <a:rPr lang="en-GB" sz="1400" dirty="0"/>
              <a:t> </a:t>
            </a:r>
          </a:p>
          <a:p>
            <a:r>
              <a:rPr lang="en-GB" sz="1400" b="1" dirty="0"/>
              <a:t>Playtime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Simon says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I play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In the playground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What do you like to play?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543B879-2D8B-4C7C-ACF8-9C68C297BEBF}"/>
              </a:ext>
            </a:extLst>
          </p:cNvPr>
          <p:cNvSpPr txBox="1"/>
          <p:nvPr/>
        </p:nvSpPr>
        <p:spPr>
          <a:xfrm>
            <a:off x="96887" y="2433517"/>
            <a:ext cx="2650559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u="sng" dirty="0"/>
              <a:t>Computing</a:t>
            </a:r>
            <a:r>
              <a:rPr lang="en-GB" sz="1400" dirty="0"/>
              <a:t> </a:t>
            </a:r>
          </a:p>
          <a:p>
            <a:r>
              <a:rPr lang="en-GB" sz="1400" b="1" dirty="0"/>
              <a:t>Data logging</a:t>
            </a:r>
            <a:endParaRPr lang="en-GB" sz="1200" b="1" dirty="0"/>
          </a:p>
          <a:p>
            <a:pPr marL="171450" lvl="0" indent="-171450">
              <a:buFontTx/>
              <a:buChar char="-"/>
            </a:pPr>
            <a:r>
              <a:rPr lang="en-GB" sz="1200" dirty="0"/>
              <a:t>How and why do we collect data.</a:t>
            </a:r>
          </a:p>
          <a:p>
            <a:pPr marL="171450" lvl="0" indent="-171450">
              <a:buFontTx/>
              <a:buChar char="-"/>
            </a:pPr>
            <a:r>
              <a:rPr lang="en-GB" sz="1200" dirty="0"/>
              <a:t>Capture data over time and analyse this.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3427064-EA5A-4F1B-88EB-691EFD2EE2A3}"/>
              </a:ext>
            </a:extLst>
          </p:cNvPr>
          <p:cNvSpPr txBox="1"/>
          <p:nvPr/>
        </p:nvSpPr>
        <p:spPr>
          <a:xfrm>
            <a:off x="7256935" y="5974813"/>
            <a:ext cx="2552177" cy="6771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 sz="1400" u="sng" dirty="0"/>
              <a:t>PE</a:t>
            </a:r>
            <a:endParaRPr lang="en-GB" sz="1200" u="sng" dirty="0"/>
          </a:p>
          <a:p>
            <a:pPr>
              <a:spcAft>
                <a:spcPts val="800"/>
              </a:spcAft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Dance</a:t>
            </a:r>
            <a:b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Swimming</a:t>
            </a:r>
            <a:endParaRPr lang="en-GB" sz="11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2BFC912-A0BE-4A0C-870A-078419A12C51}"/>
              </a:ext>
            </a:extLst>
          </p:cNvPr>
          <p:cNvSpPr txBox="1"/>
          <p:nvPr/>
        </p:nvSpPr>
        <p:spPr>
          <a:xfrm>
            <a:off x="7247614" y="5043508"/>
            <a:ext cx="2552178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 sz="1400" u="sng" dirty="0"/>
              <a:t>Music</a:t>
            </a:r>
            <a:r>
              <a:rPr lang="en-GB" sz="1400" dirty="0"/>
              <a:t> </a:t>
            </a:r>
          </a:p>
          <a:p>
            <a:r>
              <a:rPr lang="en-GB" sz="1400" b="1" dirty="0"/>
              <a:t>Lean on me</a:t>
            </a:r>
          </a:p>
          <a:p>
            <a:r>
              <a:rPr lang="en-GB" sz="1200" dirty="0"/>
              <a:t>- Soul / gospel</a:t>
            </a:r>
            <a:r>
              <a:rPr lang="en-GB" sz="1400" dirty="0"/>
              <a:t> </a:t>
            </a:r>
          </a:p>
        </p:txBody>
      </p:sp>
      <p:pic>
        <p:nvPicPr>
          <p:cNvPr id="14" name="Picture 2" descr="Parthenon, Greece, Acropolis, Athens">
            <a:extLst>
              <a:ext uri="{FF2B5EF4-FFF2-40B4-BE49-F238E27FC236}">
                <a16:creationId xmlns:a16="http://schemas.microsoft.com/office/drawing/2014/main" id="{3A58FF5F-BE3E-477D-9780-80C2D4E7F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509" y="1235388"/>
            <a:ext cx="3397363" cy="2264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957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1167</TotalTime>
  <Words>408</Words>
  <Application>Microsoft Office PowerPoint</Application>
  <PresentationFormat>A4 Paper (210x297 mm)</PresentationFormat>
  <Paragraphs>101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XCCW Joined 1a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RSmout</dc:creator>
  <cp:lastModifiedBy>Fran Brassleay</cp:lastModifiedBy>
  <cp:revision>158</cp:revision>
  <dcterms:created xsi:type="dcterms:W3CDTF">2019-08-20T16:45:42Z</dcterms:created>
  <dcterms:modified xsi:type="dcterms:W3CDTF">2022-02-24T17:55:42Z</dcterms:modified>
</cp:coreProperties>
</file>