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7560000"/>
  <p:notesSz cx="7560000" cy="10692000"/>
  <p:embeddedFontLst>
    <p:embeddedFont>
      <p:font typeface="Quicksand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4D7C4AC-EAA4-4A6A-9B25-23324E952367}">
  <a:tblStyle styleId="{94D7C4AC-EAA4-4A6A-9B25-23324E9523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Quicksa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Quicks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76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pixabay.com/illustrations/frog-brown-amphibian-animal-nature-2457344/" TargetMode="External"/><Relationship Id="rId10" Type="http://schemas.openxmlformats.org/officeDocument/2006/relationships/hyperlink" Target="https://pixabay.com/vectors/tortoise-green-reptiles-turtles-47047/" TargetMode="External"/><Relationship Id="rId13" Type="http://schemas.openxmlformats.org/officeDocument/2006/relationships/hyperlink" Target="https://pixabay.com/vectors/tree-art-artwork-trunk-cartoon-576819/" TargetMode="External"/><Relationship Id="rId12" Type="http://schemas.openxmlformats.org/officeDocument/2006/relationships/hyperlink" Target="https://pixabay.com/vectors/cartoon-green-happy-tree-1296497/" TargetMode="External"/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automobile-car-cartoon-green-1293048/" TargetMode="External"/><Relationship Id="rId3" Type="http://schemas.openxmlformats.org/officeDocument/2006/relationships/hyperlink" Target="https://pixabay.com/vectors/car-taxi-cab-cab-yellow-vehicle-303614/" TargetMode="External"/><Relationship Id="rId4" Type="http://schemas.openxmlformats.org/officeDocument/2006/relationships/hyperlink" Target="https://pixabay.com/vectors/car-blue-side-vehicle-drawing-307709/" TargetMode="External"/><Relationship Id="rId9" Type="http://schemas.openxmlformats.org/officeDocument/2006/relationships/hyperlink" Target="https://pixabay.com/vectors/frog-amphibian-animal-green-157934/" TargetMode="External"/><Relationship Id="rId14" Type="http://schemas.openxmlformats.org/officeDocument/2006/relationships/hyperlink" Target="https://pixabay.com/vectors/tree-art-artwork-trunk-cartoon-576859/" TargetMode="External"/><Relationship Id="rId5" Type="http://schemas.openxmlformats.org/officeDocument/2006/relationships/hyperlink" Target="https://pixabay.com/vectors/truck-cars-vehicle-pickup-sedan-29490/" TargetMode="External"/><Relationship Id="rId6" Type="http://schemas.openxmlformats.org/officeDocument/2006/relationships/hyperlink" Target="https://pixabay.com/vectors/book-closed-black-blank-library-306468/" TargetMode="External"/><Relationship Id="rId7" Type="http://schemas.openxmlformats.org/officeDocument/2006/relationships/hyperlink" Target="https://pixabay.com/vectors/book-pink-read-study-learn-2026675/" TargetMode="External"/><Relationship Id="rId8" Type="http://schemas.openxmlformats.org/officeDocument/2006/relationships/hyperlink" Target="https://pixabay.com/vectors/books-library-education-literature-42701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188853d0_0_0:notes"/>
          <p:cNvSpPr/>
          <p:nvPr>
            <p:ph idx="2" type="sldImg"/>
          </p:nvPr>
        </p:nvSpPr>
        <p:spPr>
          <a:xfrm>
            <a:off x="2217076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188853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21-07-20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sources: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Green car: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https://pixabay.com/vectors/automobile-car-cartoon-green-1293048/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Yellow car: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https://pixabay.com/vectors/car-taxi-cab-cab-yellow-vehicle-303614/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Blue car: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https://pixabay.com/vectors/car-blue-side-vehicle-drawing-307709/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Red car: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https://pixabay.com/vectors/truck-cars-vehicle-pickup-sedan-29490/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Black book: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https://pixabay.com/vectors/book-closed-black-blank-library-306468/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Red book: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7"/>
              </a:rPr>
              <a:t>https://pixabay.com/vectors/book-pink-read-study-learn-2026675/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Green and red books: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8"/>
              </a:rPr>
              <a:t>https://pixabay.com/vectors/books-library-education-literature-42701/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Green frog: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9"/>
              </a:rPr>
              <a:t>https://pixabay.com/vectors/frog-amphibian-animal-green-157934/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Turtle: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10"/>
              </a:rPr>
              <a:t>https://pixabay.com/vectors/tortoise-green-reptiles-turtles-47047/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Brown frog: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11"/>
              </a:rPr>
              <a:t>https://pixabay.com/illustrations/frog-brown-amphibian-animal-nature-2457344/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Light green tree: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12"/>
              </a:rPr>
              <a:t>https://pixabay.com/vectors/cartoon-green-happy-tree-1296497/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Dark green tree: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13"/>
              </a:rPr>
              <a:t>https://pixabay.com/vectors/tree-art-artwork-trunk-cartoon-576819/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Brown tree: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14"/>
              </a:rPr>
              <a:t>https://pixabay.com/vectors/tree-art-artwork-trunk-cartoon-576859/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png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docs.google.com/presentation/d/1pTu_XL0RqfKvnW3ovZMu3xNw_mffBGTlXIjHuCHRWzc/copy" TargetMode="External"/><Relationship Id="rId9" Type="http://schemas.openxmlformats.org/officeDocument/2006/relationships/image" Target="../media/image6.png"/><Relationship Id="rId15" Type="http://schemas.openxmlformats.org/officeDocument/2006/relationships/image" Target="../media/image10.png"/><Relationship Id="rId14" Type="http://schemas.openxmlformats.org/officeDocument/2006/relationships/image" Target="../media/image2.png"/><Relationship Id="rId17" Type="http://schemas.openxmlformats.org/officeDocument/2006/relationships/image" Target="../media/image12.png"/><Relationship Id="rId16" Type="http://schemas.openxmlformats.org/officeDocument/2006/relationships/image" Target="../media/image14.png"/><Relationship Id="rId5" Type="http://schemas.openxmlformats.org/officeDocument/2006/relationships/hyperlink" Target="http://ncce.io/dat1-1-a3-w" TargetMode="External"/><Relationship Id="rId19" Type="http://schemas.openxmlformats.org/officeDocument/2006/relationships/image" Target="../media/image13.png"/><Relationship Id="rId6" Type="http://schemas.openxmlformats.org/officeDocument/2006/relationships/hyperlink" Target="https://ncce.io/ogl" TargetMode="External"/><Relationship Id="rId18" Type="http://schemas.openxmlformats.org/officeDocument/2006/relationships/image" Target="../media/image8.png"/><Relationship Id="rId7" Type="http://schemas.openxmlformats.org/officeDocument/2006/relationships/hyperlink" Target="https://ncce.io/ogl" TargetMode="Externa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58" y="215537"/>
            <a:ext cx="867600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62050" y="1203417"/>
            <a:ext cx="5858400" cy="13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Labelling groups</a:t>
            </a:r>
            <a:endParaRPr b="1" sz="24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1200">
                <a:latin typeface="Quicksand"/>
                <a:ea typeface="Quicksand"/>
                <a:cs typeface="Quicksand"/>
                <a:sym typeface="Quicksand"/>
              </a:rPr>
              <a:t>Draw arrows to match the group labels to the correct groups.</a:t>
            </a:r>
            <a:endParaRPr sz="12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862061" y="4310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{94D7C4AC-EAA4-4A6A-9B25-23324E952367}</a:tableStyleId>
              </a:tblPr>
              <a:tblGrid>
                <a:gridCol w="2464625"/>
                <a:gridCol w="3983875"/>
              </a:tblGrid>
              <a:tr h="772350">
                <a:tc>
                  <a:txBody>
                    <a:bodyPr/>
                    <a:lstStyle/>
                    <a:p>
                      <a:pPr indent="0" lvl="0" marL="76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Year 1 – Grouping data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76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Lesson 1 – Label and match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89800" marB="89800" marR="44900" marL="44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13970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r>
                        <a:rPr lang="en-GB" sz="900">
                          <a:solidFill>
                            <a:srgbClr val="666666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ctivity sheet</a:t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66666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marR="13970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sng">
                          <a:solidFill>
                            <a:schemeClr val="hlink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  <a:hlinkClick r:id="rId4"/>
                        </a:rPr>
                        <a:t>Save a copy</a:t>
                      </a:r>
                      <a:endParaRPr sz="900">
                        <a:solidFill>
                          <a:srgbClr val="1155CC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89800" marB="89800" marR="44900" marL="44900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7" name="Google Shape;57;p13"/>
          <p:cNvSpPr txBox="1"/>
          <p:nvPr/>
        </p:nvSpPr>
        <p:spPr>
          <a:xfrm>
            <a:off x="862061" y="9375866"/>
            <a:ext cx="60846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9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ncce.io/dat1-1-a3-w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Resources are updated 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regularly — 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please check that you are using the latest version.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6"/>
              </a:rPr>
              <a:t>ncce.</a:t>
            </a:r>
            <a:r>
              <a:rPr lang="en-GB" sz="9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7"/>
              </a:rPr>
              <a:t>io/ogl</a:t>
            </a:r>
            <a:r>
              <a:rPr lang="en-GB" sz="9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4488111" y="2546213"/>
            <a:ext cx="1864932" cy="6660150"/>
            <a:chOff x="4275923" y="2538913"/>
            <a:chExt cx="1864932" cy="6660150"/>
          </a:xfrm>
        </p:grpSpPr>
        <p:sp>
          <p:nvSpPr>
            <p:cNvPr id="59" name="Google Shape;59;p13"/>
            <p:cNvSpPr/>
            <p:nvPr/>
          </p:nvSpPr>
          <p:spPr>
            <a:xfrm>
              <a:off x="4389155" y="7628262"/>
              <a:ext cx="1751700" cy="1570800"/>
            </a:xfrm>
            <a:prstGeom prst="ellipse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275923" y="2538913"/>
              <a:ext cx="1751700" cy="1570800"/>
            </a:xfrm>
            <a:prstGeom prst="ellipse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" name="Google Shape;61;p1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222811" y="3440959"/>
              <a:ext cx="599587" cy="419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427797" y="3239049"/>
              <a:ext cx="778778" cy="385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004933" y="2670650"/>
              <a:ext cx="513342" cy="5565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3"/>
            <p:cNvSpPr/>
            <p:nvPr/>
          </p:nvSpPr>
          <p:spPr>
            <a:xfrm>
              <a:off x="4276180" y="4236054"/>
              <a:ext cx="1751700" cy="1570800"/>
            </a:xfrm>
            <a:prstGeom prst="ellipse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" name="Google Shape;65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88196" y="5157544"/>
              <a:ext cx="712090" cy="55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300269" y="4644293"/>
              <a:ext cx="577708" cy="602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593973" y="4437696"/>
              <a:ext cx="700560" cy="5385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3"/>
            <p:cNvSpPr/>
            <p:nvPr/>
          </p:nvSpPr>
          <p:spPr>
            <a:xfrm>
              <a:off x="4389155" y="5932155"/>
              <a:ext cx="1751700" cy="1570800"/>
            </a:xfrm>
            <a:prstGeom prst="ellipse">
              <a:avLst/>
            </a:prstGeom>
            <a:noFill/>
            <a:ln cap="flat" cmpd="sng" w="19050">
              <a:solidFill>
                <a:srgbClr val="5B5B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" name="Google Shape;69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322137" y="6472601"/>
              <a:ext cx="760157" cy="324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413526" y="6529252"/>
              <a:ext cx="922378" cy="393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4799859" y="6042168"/>
              <a:ext cx="923472" cy="352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5008774" y="6962800"/>
              <a:ext cx="731894" cy="4416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888864" y="7689864"/>
              <a:ext cx="630481" cy="663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3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4714064" y="8353266"/>
              <a:ext cx="540939" cy="663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13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5399759" y="8017331"/>
              <a:ext cx="540940" cy="8516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Google Shape;76;p13"/>
          <p:cNvSpPr txBox="1"/>
          <p:nvPr/>
        </p:nvSpPr>
        <p:spPr>
          <a:xfrm>
            <a:off x="1166663" y="8093375"/>
            <a:ext cx="2160000" cy="540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Bikes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1166663" y="3119200"/>
            <a:ext cx="2160000" cy="540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Books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166663" y="5081563"/>
            <a:ext cx="2160000" cy="540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Animals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166663" y="6085500"/>
            <a:ext cx="2160000" cy="540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Trees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1166663" y="7089438"/>
            <a:ext cx="2160000" cy="540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Cars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1166663" y="4100388"/>
            <a:ext cx="2160000" cy="540000"/>
          </a:xfrm>
          <a:prstGeom prst="rect">
            <a:avLst/>
          </a:prstGeom>
          <a:solidFill>
            <a:srgbClr val="5B5B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Frogs</a:t>
            </a:r>
            <a:endParaRPr b="1" sz="24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