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7" r:id="rId6"/>
    <p:sldId id="266" r:id="rId7"/>
    <p:sldId id="272" r:id="rId8"/>
    <p:sldId id="270" r:id="rId9"/>
    <p:sldId id="268" r:id="rId10"/>
    <p:sldId id="269" r:id="rId11"/>
    <p:sldId id="260" r:id="rId12"/>
    <p:sldId id="258" r:id="rId13"/>
    <p:sldId id="263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40165-419C-40EA-A11C-AA3D664172F7}" v="62" dt="2021-02-21T12:43:14.647"/>
    <p1510:client id="{A8FD4604-0BA0-498C-A6C9-E8DA3F19C806}" v="230" dt="2021-02-21T12:54:39.426"/>
    <p1510:client id="{F2E0F9D9-D707-4D7D-8E85-970195961348}" v="8" dt="2021-02-21T13:44:18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22" autoAdjust="0"/>
  </p:normalViewPr>
  <p:slideViewPr>
    <p:cSldViewPr snapToGrid="0">
      <p:cViewPr varScale="1">
        <p:scale>
          <a:sx n="69" d="100"/>
          <a:sy n="69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Leigh" userId="S::jleigh@ryeprimary.co.uk::e4f4807f-66d5-481e-b3f0-b6b1ecabfb89" providerId="AD" clId="Web-{F2E0F9D9-D707-4D7D-8E85-970195961348}"/>
    <pc:docChg chg="modSld">
      <pc:chgData name="Jenny Leigh" userId="S::jleigh@ryeprimary.co.uk::e4f4807f-66d5-481e-b3f0-b6b1ecabfb89" providerId="AD" clId="Web-{F2E0F9D9-D707-4D7D-8E85-970195961348}" dt="2021-02-21T13:44:18.141" v="6" actId="1076"/>
      <pc:docMkLst>
        <pc:docMk/>
      </pc:docMkLst>
      <pc:sldChg chg="addSp modSp">
        <pc:chgData name="Jenny Leigh" userId="S::jleigh@ryeprimary.co.uk::e4f4807f-66d5-481e-b3f0-b6b1ecabfb89" providerId="AD" clId="Web-{F2E0F9D9-D707-4D7D-8E85-970195961348}" dt="2021-02-21T13:44:18.141" v="6" actId="1076"/>
        <pc:sldMkLst>
          <pc:docMk/>
          <pc:sldMk cId="109857222" sldId="256"/>
        </pc:sldMkLst>
        <pc:picChg chg="add mod">
          <ac:chgData name="Jenny Leigh" userId="S::jleigh@ryeprimary.co.uk::e4f4807f-66d5-481e-b3f0-b6b1ecabfb89" providerId="AD" clId="Web-{F2E0F9D9-D707-4D7D-8E85-970195961348}" dt="2021-02-21T13:44:18.141" v="6" actId="1076"/>
          <ac:picMkLst>
            <pc:docMk/>
            <pc:sldMk cId="109857222" sldId="256"/>
            <ac:picMk id="4" creationId="{70246ABA-9B4B-4B3E-9DCC-89B494F80CF9}"/>
          </ac:picMkLst>
        </pc:picChg>
      </pc:sldChg>
    </pc:docChg>
  </pc:docChgLst>
  <pc:docChgLst>
    <pc:chgData name="Jenny Leigh" userId="S::jleigh@ryeprimary.co.uk::e4f4807f-66d5-481e-b3f0-b6b1ecabfb89" providerId="AD" clId="Web-{A8FD4604-0BA0-498C-A6C9-E8DA3F19C806}"/>
    <pc:docChg chg="modSld">
      <pc:chgData name="Jenny Leigh" userId="S::jleigh@ryeprimary.co.uk::e4f4807f-66d5-481e-b3f0-b6b1ecabfb89" providerId="AD" clId="Web-{A8FD4604-0BA0-498C-A6C9-E8DA3F19C806}" dt="2021-02-21T12:54:39.426" v="141" actId="20577"/>
      <pc:docMkLst>
        <pc:docMk/>
      </pc:docMkLst>
      <pc:sldChg chg="modSp">
        <pc:chgData name="Jenny Leigh" userId="S::jleigh@ryeprimary.co.uk::e4f4807f-66d5-481e-b3f0-b6b1ecabfb89" providerId="AD" clId="Web-{A8FD4604-0BA0-498C-A6C9-E8DA3F19C806}" dt="2021-02-21T12:54:39.426" v="141" actId="2057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A8FD4604-0BA0-498C-A6C9-E8DA3F19C806}" dt="2021-02-21T12:54:39.426" v="141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Jenny Leigh" userId="S::jleigh@ryeprimary.co.uk::e4f4807f-66d5-481e-b3f0-b6b1ecabfb89" providerId="AD" clId="Web-{7FB40165-419C-40EA-A11C-AA3D664172F7}"/>
    <pc:docChg chg="addSld delSld modSld modMainMaster">
      <pc:chgData name="Jenny Leigh" userId="S::jleigh@ryeprimary.co.uk::e4f4807f-66d5-481e-b3f0-b6b1ecabfb89" providerId="AD" clId="Web-{7FB40165-419C-40EA-A11C-AA3D664172F7}" dt="2021-02-21T12:43:14.647" v="57"/>
      <pc:docMkLst>
        <pc:docMk/>
      </pc:docMkLst>
      <pc:sldChg chg="addSp delSp modSp mod setBg setClrOvrMap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09857222" sldId="256"/>
        </pc:sldMkLst>
        <pc:spChg chg="mod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enny Leigh" userId="S::jleigh@ryeprimary.co.uk::e4f4807f-66d5-481e-b3f0-b6b1ecabfb89" providerId="AD" clId="Web-{7FB40165-419C-40EA-A11C-AA3D664172F7}" dt="2021-02-21T12:41:16.273" v="42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9" creationId="{C1DD1A8A-57D5-4A81-AD04-532B043C5611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40:41.883" v="39"/>
          <ac:spMkLst>
            <pc:docMk/>
            <pc:sldMk cId="109857222" sldId="256"/>
            <ac:spMk id="11" creationId="{007891EC-4501-44ED-A8C8-B11B6DB767AB}"/>
          </ac:spMkLst>
        </pc:spChg>
        <pc:picChg chg="add mod">
          <ac:chgData name="Jenny Leigh" userId="S::jleigh@ryeprimary.co.uk::e4f4807f-66d5-481e-b3f0-b6b1ecabfb89" providerId="AD" clId="Web-{7FB40165-419C-40EA-A11C-AA3D664172F7}" dt="2021-02-21T12:40:41.883" v="39"/>
          <ac:picMkLst>
            <pc:docMk/>
            <pc:sldMk cId="109857222" sldId="256"/>
            <ac:picMk id="5" creationId="{A1711B17-9A98-4FB2-88E3-DB5E2A803DB8}"/>
          </ac:picMkLst>
        </pc:picChg>
      </pc:sldChg>
      <pc:sldChg chg="addSp delSp modSp new del mod setBg">
        <pc:chgData name="Jenny Leigh" userId="S::jleigh@ryeprimary.co.uk::e4f4807f-66d5-481e-b3f0-b6b1ecabfb89" providerId="AD" clId="Web-{7FB40165-419C-40EA-A11C-AA3D664172F7}" dt="2021-02-21T12:42:40.007" v="51"/>
        <pc:sldMkLst>
          <pc:docMk/>
          <pc:sldMk cId="3493720122" sldId="257"/>
        </pc:sldMkLst>
        <pc:spChg chg="add del">
          <ac:chgData name="Jenny Leigh" userId="S::jleigh@ryeprimary.co.uk::e4f4807f-66d5-481e-b3f0-b6b1ecabfb89" providerId="AD" clId="Web-{7FB40165-419C-40EA-A11C-AA3D664172F7}" dt="2021-02-21T12:39:26.024" v="20"/>
          <ac:spMkLst>
            <pc:docMk/>
            <pc:sldMk cId="3493720122" sldId="257"/>
            <ac:spMk id="5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22.368" v="17"/>
          <ac:spMkLst>
            <pc:docMk/>
            <pc:sldMk cId="3493720122" sldId="257"/>
            <ac:spMk id="7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8:54.165" v="6"/>
          <ac:spMkLst>
            <pc:docMk/>
            <pc:sldMk cId="3493720122" sldId="257"/>
            <ac:spMk id="8" creationId="{42A4FC2C-047E-45A5-965D-8E1E3BF09BC6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0" creationId="{ED55A19D-297C-4231-AD1F-08EF9B4AA8F4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2" creationId="{EBAB6C56-3D38-4923-996E-BD474BBB91E9}"/>
          </ac:spMkLst>
        </pc:spChg>
        <pc:spChg chg="add del">
          <ac:chgData name="Jenny Leigh" userId="S::jleigh@ryeprimary.co.uk::e4f4807f-66d5-481e-b3f0-b6b1ecabfb89" providerId="AD" clId="Web-{7FB40165-419C-40EA-A11C-AA3D664172F7}" dt="2021-02-21T12:39:15.274" v="15"/>
          <ac:spMkLst>
            <pc:docMk/>
            <pc:sldMk cId="3493720122" sldId="257"/>
            <ac:spMk id="14" creationId="{20CD21DB-082D-417D-A5AB-FC838AF9D944}"/>
          </ac:spMkLst>
        </pc:spChg>
        <pc:picChg chg="add del mod">
          <ac:chgData name="Jenny Leigh" userId="S::jleigh@ryeprimary.co.uk::e4f4807f-66d5-481e-b3f0-b6b1ecabfb89" providerId="AD" clId="Web-{7FB40165-419C-40EA-A11C-AA3D664172F7}" dt="2021-02-21T12:34:50.246" v="3"/>
          <ac:picMkLst>
            <pc:docMk/>
            <pc:sldMk cId="3493720122" sldId="257"/>
            <ac:picMk id="2" creationId="{274272AD-15FF-4B65-82C3-2956D99B0422}"/>
          </ac:picMkLst>
        </pc:picChg>
        <pc:picChg chg="add del mod">
          <ac:chgData name="Jenny Leigh" userId="S::jleigh@ryeprimary.co.uk::e4f4807f-66d5-481e-b3f0-b6b1ecabfb89" providerId="AD" clId="Web-{7FB40165-419C-40EA-A11C-AA3D664172F7}" dt="2021-02-21T12:39:27.915" v="21"/>
          <ac:picMkLst>
            <pc:docMk/>
            <pc:sldMk cId="3493720122" sldId="257"/>
            <ac:picMk id="3" creationId="{DE647973-84CC-4A1C-835E-AE15EE12E8C7}"/>
          </ac:picMkLst>
        </pc:picChg>
        <pc:picChg chg="add mod">
          <ac:chgData name="Jenny Leigh" userId="S::jleigh@ryeprimary.co.uk::e4f4807f-66d5-481e-b3f0-b6b1ecabfb89" providerId="AD" clId="Web-{7FB40165-419C-40EA-A11C-AA3D664172F7}" dt="2021-02-21T12:41:57.679" v="47" actId="1076"/>
          <ac:picMkLst>
            <pc:docMk/>
            <pc:sldMk cId="3493720122" sldId="257"/>
            <ac:picMk id="4" creationId="{7904C11C-0887-48A8-8421-CE5983174847}"/>
          </ac:picMkLst>
        </pc:picChg>
      </pc:sldChg>
      <pc:sldChg chg="modSp add mod replId setBg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534443267" sldId="258"/>
        </pc:sldMkLst>
        <pc:picChg chg="mod">
          <ac:chgData name="Jenny Leigh" userId="S::jleigh@ryeprimary.co.uk::e4f4807f-66d5-481e-b3f0-b6b1ecabfb89" providerId="AD" clId="Web-{7FB40165-419C-40EA-A11C-AA3D664172F7}" dt="2021-02-21T12:42:31.022" v="50" actId="14100"/>
          <ac:picMkLst>
            <pc:docMk/>
            <pc:sldMk cId="3534443267" sldId="258"/>
            <ac:picMk id="4" creationId="{7904C11C-0887-48A8-8421-CE5983174847}"/>
          </ac:picMkLst>
        </pc:picChg>
      </pc:sldChg>
      <pc:sldChg chg="modSp add del replId">
        <pc:chgData name="Jenny Leigh" userId="S::jleigh@ryeprimary.co.uk::e4f4807f-66d5-481e-b3f0-b6b1ecabfb89" providerId="AD" clId="Web-{7FB40165-419C-40EA-A11C-AA3D664172F7}" dt="2021-02-21T12:42:43.335" v="52"/>
        <pc:sldMkLst>
          <pc:docMk/>
          <pc:sldMk cId="146084744" sldId="259"/>
        </pc:sldMkLst>
        <pc:picChg chg="mod">
          <ac:chgData name="Jenny Leigh" userId="S::jleigh@ryeprimary.co.uk::e4f4807f-66d5-481e-b3f0-b6b1ecabfb89" providerId="AD" clId="Web-{7FB40165-419C-40EA-A11C-AA3D664172F7}" dt="2021-02-21T12:41:51.398" v="46" actId="1076"/>
          <ac:picMkLst>
            <pc:docMk/>
            <pc:sldMk cId="146084744" sldId="259"/>
            <ac:picMk id="4" creationId="{7904C11C-0887-48A8-8421-CE5983174847}"/>
          </ac:picMkLst>
        </pc:picChg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1497540231" sldId="259"/>
        </pc:sldMkLst>
      </pc:sldChg>
      <pc:sldChg chg="add mod replId">
        <pc:chgData name="Jenny Leigh" userId="S::jleigh@ryeprimary.co.uk::e4f4807f-66d5-481e-b3f0-b6b1ecabfb89" providerId="AD" clId="Web-{7FB40165-419C-40EA-A11C-AA3D664172F7}" dt="2021-02-21T12:43:14.647" v="57"/>
        <pc:sldMkLst>
          <pc:docMk/>
          <pc:sldMk cId="3219445925" sldId="260"/>
        </pc:sldMkLst>
      </pc:sldChg>
      <pc:sldMasterChg chg="mod setBg modSldLayout">
        <pc:chgData name="Jenny Leigh" userId="S::jleigh@ryeprimary.co.uk::e4f4807f-66d5-481e-b3f0-b6b1ecabfb89" providerId="AD" clId="Web-{7FB40165-419C-40EA-A11C-AA3D664172F7}" dt="2021-02-21T12:43:14.647" v="57"/>
        <pc:sldMasterMkLst>
          <pc:docMk/>
          <pc:sldMasterMk cId="2460954070" sldId="2147483660"/>
        </pc:sldMasterMkLst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Jenny Leigh" userId="S::jleigh@ryeprimary.co.uk::e4f4807f-66d5-481e-b3f0-b6b1ecabfb89" providerId="AD" clId="Web-{7FB40165-419C-40EA-A11C-AA3D664172F7}" dt="2021-02-21T12:43:14.647" v="5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dkfindout.com/uk/history/castles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microsoft.com/office/2007/relationships/hdphoto" Target="../media/hdphoto10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9.wdp"/><Relationship Id="rId3" Type="http://schemas.openxmlformats.org/officeDocument/2006/relationships/image" Target="../media/image19.png"/><Relationship Id="rId7" Type="http://schemas.microsoft.com/office/2007/relationships/hdphoto" Target="../media/hdphoto7.wdp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6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microsoft.com/office/2007/relationships/hdphoto" Target="../media/hdphoto11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ires of Cathedral at twilight">
            <a:extLst>
              <a:ext uri="{FF2B5EF4-FFF2-40B4-BE49-F238E27FC236}">
                <a16:creationId xmlns="" xmlns:a16="http://schemas.microsoft.com/office/drawing/2014/main" id="{A1711B17-9A98-4FB2-88E3-DB5E2A803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11500" dirty="0">
                <a:ln w="22225">
                  <a:solidFill>
                    <a:schemeClr val="tx1"/>
                  </a:solidFill>
                  <a:miter lim="800000"/>
                </a:ln>
                <a:noFill/>
                <a:cs typeface="Calibri Light"/>
              </a:rPr>
              <a:t>Towers, Tunnels and Turrets</a:t>
            </a:r>
            <a:endParaRPr lang="en-GB" sz="11500" dirty="0">
              <a:ln w="22225">
                <a:solidFill>
                  <a:schemeClr val="tx1"/>
                </a:solidFill>
                <a:miter lim="800000"/>
              </a:ln>
              <a:noFill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dirty="0">
                <a:cs typeface="Calibri"/>
              </a:rPr>
              <a:t>Key Stage 1 – English</a:t>
            </a:r>
          </a:p>
          <a:p>
            <a:r>
              <a:rPr lang="en-GB" sz="2800" dirty="0">
                <a:cs typeface="Calibri"/>
              </a:rPr>
              <a:t>Non-Fiction</a:t>
            </a:r>
          </a:p>
          <a:p>
            <a:r>
              <a:rPr lang="en-GB" sz="2800" dirty="0">
                <a:cs typeface="Calibri"/>
              </a:rPr>
              <a:t>Term 4 Week 1 – </a:t>
            </a:r>
            <a:r>
              <a:rPr lang="en-GB" sz="2800" dirty="0" smtClean="0">
                <a:cs typeface="Calibri"/>
              </a:rPr>
              <a:t>Thursday</a:t>
            </a:r>
            <a:r>
              <a:rPr lang="en-GB" sz="2800" dirty="0">
                <a:cs typeface="Calibri"/>
              </a:rPr>
              <a:t/>
            </a:r>
            <a:br>
              <a:rPr lang="en-GB" sz="2800" dirty="0">
                <a:cs typeface="Calibri"/>
              </a:rPr>
            </a:br>
            <a:r>
              <a:rPr lang="en-GB" sz="2800" dirty="0" smtClean="0">
                <a:cs typeface="Calibri"/>
              </a:rPr>
              <a:t>Features of an Information Text</a:t>
            </a:r>
            <a:endParaRPr lang="en-GB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Time to check your writing.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8" b="100000" l="0" r="99429">
                        <a14:foregroundMark x1="28857" y1="46726" x2="28857" y2="46726"/>
                        <a14:foregroundMark x1="26571" y1="46131" x2="26571" y2="46131"/>
                        <a14:foregroundMark x1="62857" y1="36607" x2="62857" y2="36607"/>
                        <a14:foregroundMark x1="64857" y1="33631" x2="68286" y2="33631"/>
                        <a14:foregroundMark x1="36857" y1="55952" x2="40000" y2="51488"/>
                        <a14:foregroundMark x1="39143" y1="43750" x2="42000" y2="46726"/>
                        <a14:foregroundMark x1="43714" y1="58036" x2="43714" y2="58036"/>
                        <a14:foregroundMark x1="37429" y1="80060" x2="37429" y2="80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295400"/>
            <a:ext cx="44450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31" y="2487674"/>
            <a:ext cx="3573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Capital letters,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full stops</a:t>
            </a:r>
            <a:br>
              <a:rPr lang="en-GB" sz="3200" dirty="0" smtClean="0">
                <a:solidFill>
                  <a:schemeClr val="bg1"/>
                </a:solidFill>
              </a:rPr>
            </a:br>
            <a:r>
              <a:rPr lang="en-GB" sz="3200" dirty="0" smtClean="0">
                <a:solidFill>
                  <a:schemeClr val="bg1"/>
                </a:solidFill>
              </a:rPr>
              <a:t>and question marks.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79998" y="3272504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Spelling.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77431" y="5785076"/>
            <a:ext cx="548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smtClean="0">
                <a:solidFill>
                  <a:schemeClr val="bg1"/>
                </a:solidFill>
              </a:rPr>
              <a:t>Do your sentences </a:t>
            </a:r>
            <a:r>
              <a:rPr lang="en-GB" sz="3200" dirty="0" smtClean="0">
                <a:solidFill>
                  <a:schemeClr val="bg1"/>
                </a:solidFill>
              </a:rPr>
              <a:t>make sense?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18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18215" y="1223493"/>
            <a:ext cx="11185649" cy="5678235"/>
            <a:chOff x="2383924" y="1822293"/>
            <a:chExt cx="6736080" cy="3419475"/>
          </a:xfrm>
        </p:grpSpPr>
        <p:pic>
          <p:nvPicPr>
            <p:cNvPr id="8" name="Picture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22"/>
            <a:stretch/>
          </p:blipFill>
          <p:spPr bwMode="auto">
            <a:xfrm>
              <a:off x="2383924" y="1822293"/>
              <a:ext cx="332867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5"/>
            <a:stretch/>
          </p:blipFill>
          <p:spPr bwMode="auto">
            <a:xfrm>
              <a:off x="5712594" y="1822293"/>
              <a:ext cx="3407410" cy="3419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"/>
          <a:stretch/>
        </p:blipFill>
        <p:spPr bwMode="auto">
          <a:xfrm>
            <a:off x="867178" y="1030305"/>
            <a:ext cx="10457645" cy="5718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5857" y="6127013"/>
            <a:ext cx="839108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200" b="1" u="sng" dirty="0">
                <a:hlinkClick r:id="rId7"/>
              </a:rPr>
              <a:t>https://www.dkfindout.com/uk/history/castles</a:t>
            </a:r>
            <a:r>
              <a:rPr lang="en-GB" u="sng" dirty="0">
                <a:hlinkClick r:id="rId7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8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What is an information text?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34539" y="3630097"/>
            <a:ext cx="2893059" cy="16954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5516331" y="3228543"/>
            <a:ext cx="1592451" cy="2097004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/>
          <a:stretch>
            <a:fillRect/>
          </a:stretch>
        </p:blipFill>
        <p:spPr>
          <a:xfrm>
            <a:off x="9697514" y="3284315"/>
            <a:ext cx="2467982" cy="198546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7606923" y="3228544"/>
            <a:ext cx="1592451" cy="209700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425739" y="3228543"/>
            <a:ext cx="1592451" cy="2097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16315" y="4117822"/>
            <a:ext cx="701778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74787" y="4468711"/>
            <a:ext cx="701778" cy="72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017350" y="3807861"/>
            <a:ext cx="701778" cy="72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01" b="93379" l="6446" r="93902">
                        <a14:foregroundMark x1="70209" y1="41596" x2="68293" y2="57895"/>
                        <a14:foregroundMark x1="90418" y1="64686" x2="90418" y2="64686"/>
                        <a14:foregroundMark x1="88328" y1="70968" x2="88328" y2="70968"/>
                        <a14:foregroundMark x1="83798" y1="79287" x2="83798" y2="79287"/>
                        <a14:foregroundMark x1="74739" y1="83701" x2="74739" y2="83701"/>
                        <a14:foregroundMark x1="62369" y1="85399" x2="62369" y2="85399"/>
                        <a14:foregroundMark x1="37631" y1="67912" x2="37631" y2="67912"/>
                        <a14:foregroundMark x1="27003" y1="66893" x2="27003" y2="66893"/>
                        <a14:foregroundMark x1="17596" y1="61121" x2="17596" y2="61121"/>
                        <a14:foregroundMark x1="11672" y1="53990" x2="11672" y2="53990"/>
                        <a14:foregroundMark x1="9059" y1="45161" x2="9059" y2="45161"/>
                        <a14:foregroundMark x1="44077" y1="15959" x2="30662" y2="429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153315" y="4117822"/>
            <a:ext cx="701778" cy="72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271" y="4010746"/>
            <a:ext cx="152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 Heading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173" y="4900444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6846" y="3445431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7438" y="3447639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8030" y="3449847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Sub-Heading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6846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8003" y="4353435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98030" y="4380078"/>
            <a:ext cx="141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Topic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97514" y="5280920"/>
            <a:ext cx="246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Thinking Question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4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</a:t>
            </a:r>
            <a:r>
              <a:rPr lang="en-GB" b="1" u="sng" dirty="0" smtClean="0">
                <a:solidFill>
                  <a:schemeClr val="bg1"/>
                </a:solidFill>
              </a:rPr>
              <a:t>write a </a:t>
            </a:r>
            <a:r>
              <a:rPr lang="en-GB" b="1" u="sng" dirty="0">
                <a:solidFill>
                  <a:schemeClr val="bg1"/>
                </a:solidFill>
              </a:rPr>
              <a:t>non-fiction text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80">
                        <a14:foregroundMark x1="23577" y1="45968" x2="73984" y2="41532"/>
                        <a14:foregroundMark x1="33333" y1="36694" x2="33333" y2="36694"/>
                        <a14:foregroundMark x1="27642" y1="35887" x2="27642" y2="35887"/>
                        <a14:foregroundMark x1="39431" y1="36694" x2="39431" y2="36694"/>
                        <a14:foregroundMark x1="52033" y1="48790" x2="52033" y2="48790"/>
                        <a14:foregroundMark x1="52033" y1="50806" x2="50813" y2="57661"/>
                        <a14:foregroundMark x1="58537" y1="52016" x2="77236" y2="45565"/>
                        <a14:foregroundMark x1="71138" y1="28629" x2="85366" y2="44355"/>
                        <a14:foregroundMark x1="71138" y1="37500" x2="71138" y2="37500"/>
                        <a14:foregroundMark x1="50000" y1="30645" x2="50000" y2="30645"/>
                        <a14:foregroundMark x1="51626" y1="29839" x2="51626" y2="29839"/>
                        <a14:foregroundMark x1="53252" y1="28629" x2="53252" y2="28629"/>
                        <a14:foregroundMark x1="33333" y1="40726" x2="33333" y2="40726"/>
                        <a14:foregroundMark x1="28862" y1="39919" x2="28862" y2="39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5" y="154546"/>
            <a:ext cx="1068129" cy="107681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604" y="1252292"/>
            <a:ext cx="12062395" cy="5605708"/>
          </a:xfrm>
        </p:spPr>
        <p:txBody>
          <a:bodyPr>
            <a:normAutofit lnSpcReduction="10000"/>
          </a:bodyPr>
          <a:lstStyle/>
          <a:p>
            <a:pPr marL="1787525" lvl="0"/>
            <a:endParaRPr lang="en-GB" b="1" u="sng" dirty="0" smtClean="0">
              <a:solidFill>
                <a:schemeClr val="bg1"/>
              </a:solidFill>
            </a:endParaRPr>
          </a:p>
          <a:p>
            <a:pPr marL="1787525" lvl="0"/>
            <a:r>
              <a:rPr lang="en-GB" b="1" u="sng" dirty="0" smtClean="0">
                <a:solidFill>
                  <a:schemeClr val="bg1"/>
                </a:solidFill>
              </a:rPr>
              <a:t>I </a:t>
            </a:r>
            <a:r>
              <a:rPr lang="en-GB" b="1" u="sng" dirty="0">
                <a:solidFill>
                  <a:schemeClr val="bg1"/>
                </a:solidFill>
              </a:rPr>
              <a:t>can recognise the main heading, introduction, subheading and topic of an information text (non-chronological report</a:t>
            </a:r>
            <a:r>
              <a:rPr lang="en-GB" b="1" u="sng" dirty="0" smtClean="0">
                <a:solidFill>
                  <a:schemeClr val="bg1"/>
                </a:solidFill>
              </a:rPr>
              <a:t>)</a:t>
            </a:r>
            <a:br>
              <a:rPr lang="en-GB" b="1" u="sng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/>
            </a:r>
            <a:br>
              <a:rPr lang="en-GB" b="1" u="sng" dirty="0" smtClean="0">
                <a:solidFill>
                  <a:schemeClr val="bg1"/>
                </a:solidFill>
              </a:rPr>
            </a:br>
            <a:endParaRPr lang="en-GB" sz="1050" dirty="0" smtClean="0">
              <a:solidFill>
                <a:schemeClr val="bg1"/>
              </a:solidFill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make up short sentences to express my thoughts loud.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write a short phrase using the sounds I already know.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1]</a:t>
            </a:r>
            <a:br>
              <a:rPr lang="en-GB" sz="1600" dirty="0">
                <a:solidFill>
                  <a:srgbClr val="FFFF00"/>
                </a:solidFill>
                <a:latin typeface="Comic Sans MS" pitchFamily="66" charset="0"/>
              </a:rPr>
            </a:br>
            <a:endParaRPr lang="en-GB" sz="1600" dirty="0">
              <a:solidFill>
                <a:srgbClr val="FFFF00"/>
              </a:solidFill>
              <a:latin typeface="Comic Sans MS" pitchFamily="66" charset="0"/>
            </a:endParaRP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discuss my favourite words and phrases.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talk about the meaning of words I know and the meaning</a:t>
            </a:r>
            <a:br>
              <a:rPr lang="en-GB" sz="20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of new words.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 &amp; 3]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join my sentences together to write a </a:t>
            </a:r>
            <a:r>
              <a:rPr lang="en-GB" sz="2000" dirty="0" smtClean="0">
                <a:solidFill>
                  <a:srgbClr val="FFFF00"/>
                </a:solidFill>
                <a:latin typeface="Comic Sans MS" pitchFamily="66" charset="0"/>
              </a:rPr>
              <a:t>non-chronological report.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2]</a:t>
            </a:r>
          </a:p>
          <a:p>
            <a:pPr marL="43815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000" dirty="0">
                <a:solidFill>
                  <a:srgbClr val="FFFF00"/>
                </a:solidFill>
                <a:latin typeface="Comic Sans MS" pitchFamily="66" charset="0"/>
              </a:rPr>
              <a:t>I  write for different purposes using ideas and language from things I’ve read. </a:t>
            </a:r>
            <a:r>
              <a:rPr lang="en-GB" sz="1600" dirty="0">
                <a:solidFill>
                  <a:srgbClr val="FFFF00"/>
                </a:solidFill>
                <a:latin typeface="Comic Sans MS" pitchFamily="66" charset="0"/>
              </a:rPr>
              <a:t>[Level 3]</a:t>
            </a:r>
            <a:endParaRPr lang="en-GB" sz="2000" dirty="0">
              <a:solidFill>
                <a:srgbClr val="FFFF00"/>
              </a:solidFill>
              <a:latin typeface="Comic Sans MS" pitchFamily="66" charset="0"/>
            </a:endParaRPr>
          </a:p>
          <a:p>
            <a:pPr marL="2330450" indent="0">
              <a:buNone/>
            </a:pP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    </a:t>
            </a:r>
            <a:r>
              <a:rPr lang="en-GB" sz="800" dirty="0" smtClean="0">
                <a:solidFill>
                  <a:schemeClr val="bg1"/>
                </a:solidFill>
              </a:rPr>
              <a:t/>
            </a:r>
            <a:br>
              <a:rPr lang="en-GB" sz="800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Use the basics!!  Make sure you use capital letters</a:t>
            </a:r>
            <a:r>
              <a:rPr lang="en-GB" smtClean="0">
                <a:solidFill>
                  <a:schemeClr val="bg1"/>
                </a:solidFill>
              </a:rPr>
              <a:t>, full stops </a:t>
            </a:r>
            <a:r>
              <a:rPr lang="en-GB" dirty="0" smtClean="0">
                <a:solidFill>
                  <a:schemeClr val="bg1"/>
                </a:solidFill>
              </a:rPr>
              <a:t>and question </a:t>
            </a:r>
            <a:r>
              <a:rPr lang="en-GB" smtClean="0">
                <a:solidFill>
                  <a:schemeClr val="bg1"/>
                </a:solidFill>
              </a:rPr>
              <a:t>marks correctly.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0" y="1373028"/>
            <a:ext cx="1666847" cy="162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94345" y="5788809"/>
            <a:ext cx="1691943" cy="929631"/>
            <a:chOff x="594345" y="5788809"/>
            <a:chExt cx="1691943" cy="929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8222">
                          <a14:foregroundMark x1="23111" y1="70667" x2="23111" y2="70667"/>
                          <a14:foregroundMark x1="11556" y1="46222" x2="11556" y2="46222"/>
                          <a14:foregroundMark x1="20444" y1="20000" x2="20444" y2="20000"/>
                          <a14:foregroundMark x1="86222" y1="47556" x2="86222" y2="47556"/>
                          <a14:foregroundMark x1="78667" y1="72000" x2="78667" y2="72000"/>
                          <a14:foregroundMark x1="58222" y1="80000" x2="58222" y2="80000"/>
                          <a14:foregroundMark x1="56444" y1="85333" x2="56444" y2="85333"/>
                          <a14:foregroundMark x1="53333" y1="91111" x2="53333" y2="91111"/>
                          <a14:foregroundMark x1="50667" y1="10222" x2="50667" y2="10222"/>
                          <a14:foregroundMark x1="76889" y1="21333" x2="76889" y2="2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5" y="5788809"/>
              <a:ext cx="926674" cy="9266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32286" y1="4167" x2="3143" y2="33631"/>
                          <a14:foregroundMark x1="3143" y1="45833" x2="8000" y2="71726"/>
                          <a14:foregroundMark x1="13429" y1="79167" x2="32286" y2="93155"/>
                          <a14:foregroundMark x1="40857" y1="93750" x2="68857" y2="92262"/>
                          <a14:foregroundMark x1="61143" y1="96429" x2="61143" y2="96429"/>
                          <a14:foregroundMark x1="70571" y1="94643" x2="94857" y2="70238"/>
                          <a14:foregroundMark x1="96286" y1="62202" x2="96286" y2="31845"/>
                          <a14:foregroundMark x1="93143" y1="30357" x2="67429" y2="5952"/>
                          <a14:foregroundMark x1="62857" y1="5952" x2="36000" y2="65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019" y="5983781"/>
              <a:ext cx="765269" cy="73465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005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LI: To write a non-fiction text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539" y="3228543"/>
            <a:ext cx="12130957" cy="2421709"/>
            <a:chOff x="34539" y="3228543"/>
            <a:chExt cx="12130957" cy="2421709"/>
          </a:xfrm>
        </p:grpSpPr>
        <p:grpSp>
          <p:nvGrpSpPr>
            <p:cNvPr id="13" name="Group 12"/>
            <p:cNvGrpSpPr/>
            <p:nvPr/>
          </p:nvGrpSpPr>
          <p:grpSpPr>
            <a:xfrm>
              <a:off x="34539" y="3228543"/>
              <a:ext cx="12130957" cy="2421709"/>
              <a:chOff x="34539" y="3228543"/>
              <a:chExt cx="12130957" cy="2421709"/>
            </a:xfrm>
          </p:grpSpPr>
          <p:pic>
            <p:nvPicPr>
              <p:cNvPr id="8" name="Picture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39" y="3630097"/>
                <a:ext cx="2893059" cy="169545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6331" y="3228543"/>
                <a:ext cx="1592451" cy="209700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7514" y="3284315"/>
                <a:ext cx="2467982" cy="198546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06923" y="3228544"/>
                <a:ext cx="1592451" cy="209700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25739" y="3228543"/>
                <a:ext cx="1592451" cy="209700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01" b="93379" l="6446" r="93902">
                            <a14:foregroundMark x1="70209" y1="41596" x2="68293" y2="57895"/>
                            <a14:foregroundMark x1="90418" y1="64686" x2="90418" y2="64686"/>
                            <a14:foregroundMark x1="88328" y1="70968" x2="88328" y2="70968"/>
                            <a14:foregroundMark x1="83798" y1="79287" x2="83798" y2="79287"/>
                            <a14:foregroundMark x1="74739" y1="83701" x2="74739" y2="83701"/>
                            <a14:foregroundMark x1="62369" y1="85399" x2="62369" y2="85399"/>
                            <a14:foregroundMark x1="37631" y1="67912" x2="37631" y2="67912"/>
                            <a14:foregroundMark x1="27003" y1="66893" x2="27003" y2="66893"/>
                            <a14:foregroundMark x1="17596" y1="61121" x2="17596" y2="61121"/>
                            <a14:foregroundMark x1="11672" y1="53990" x2="11672" y2="53990"/>
                            <a14:foregroundMark x1="9059" y1="45161" x2="9059" y2="45161"/>
                            <a14:foregroundMark x1="44077" y1="15959" x2="30662" y2="4295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2816315" y="4117822"/>
                <a:ext cx="701778" cy="720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01" b="93379" l="6446" r="93902">
                            <a14:foregroundMark x1="70209" y1="41596" x2="68293" y2="57895"/>
                            <a14:foregroundMark x1="90418" y1="64686" x2="90418" y2="64686"/>
                            <a14:foregroundMark x1="88328" y1="70968" x2="88328" y2="70968"/>
                            <a14:foregroundMark x1="83798" y1="79287" x2="83798" y2="79287"/>
                            <a14:foregroundMark x1="74739" y1="83701" x2="74739" y2="83701"/>
                            <a14:foregroundMark x1="62369" y1="85399" x2="62369" y2="85399"/>
                            <a14:foregroundMark x1="37631" y1="67912" x2="37631" y2="67912"/>
                            <a14:foregroundMark x1="27003" y1="66893" x2="27003" y2="66893"/>
                            <a14:foregroundMark x1="17596" y1="61121" x2="17596" y2="61121"/>
                            <a14:foregroundMark x1="11672" y1="53990" x2="11672" y2="53990"/>
                            <a14:foregroundMark x1="9059" y1="45161" x2="9059" y2="45161"/>
                            <a14:foregroundMark x1="44077" y1="15959" x2="30662" y2="4295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4974787" y="4468711"/>
                <a:ext cx="701778" cy="7200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01" b="93379" l="6446" r="93902">
                            <a14:foregroundMark x1="70209" y1="41596" x2="68293" y2="57895"/>
                            <a14:foregroundMark x1="90418" y1="64686" x2="90418" y2="64686"/>
                            <a14:foregroundMark x1="88328" y1="70968" x2="88328" y2="70968"/>
                            <a14:foregroundMark x1="83798" y1="79287" x2="83798" y2="79287"/>
                            <a14:foregroundMark x1="74739" y1="83701" x2="74739" y2="83701"/>
                            <a14:foregroundMark x1="62369" y1="85399" x2="62369" y2="85399"/>
                            <a14:foregroundMark x1="37631" y1="67912" x2="37631" y2="67912"/>
                            <a14:foregroundMark x1="27003" y1="66893" x2="27003" y2="66893"/>
                            <a14:foregroundMark x1="17596" y1="61121" x2="17596" y2="61121"/>
                            <a14:foregroundMark x1="11672" y1="53990" x2="11672" y2="53990"/>
                            <a14:foregroundMark x1="9059" y1="45161" x2="9059" y2="45161"/>
                            <a14:foregroundMark x1="44077" y1="15959" x2="30662" y2="4295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7017350" y="3807861"/>
                <a:ext cx="701778" cy="720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7301" b="93379" l="6446" r="93902">
                            <a14:foregroundMark x1="70209" y1="41596" x2="68293" y2="57895"/>
                            <a14:foregroundMark x1="90418" y1="64686" x2="90418" y2="64686"/>
                            <a14:foregroundMark x1="88328" y1="70968" x2="88328" y2="70968"/>
                            <a14:foregroundMark x1="83798" y1="79287" x2="83798" y2="79287"/>
                            <a14:foregroundMark x1="74739" y1="83701" x2="74739" y2="83701"/>
                            <a14:foregroundMark x1="62369" y1="85399" x2="62369" y2="85399"/>
                            <a14:foregroundMark x1="37631" y1="67912" x2="37631" y2="67912"/>
                            <a14:foregroundMark x1="27003" y1="66893" x2="27003" y2="66893"/>
                            <a14:foregroundMark x1="17596" y1="61121" x2="17596" y2="61121"/>
                            <a14:foregroundMark x1="11672" y1="53990" x2="11672" y2="53990"/>
                            <a14:foregroundMark x1="9059" y1="45161" x2="9059" y2="45161"/>
                            <a14:foregroundMark x1="44077" y1="15959" x2="30662" y2="4295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6200000">
                <a:off x="9153315" y="4117822"/>
                <a:ext cx="701778" cy="720000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875271" y="4010746"/>
                <a:ext cx="1520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Main Heading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79173" y="4900444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Introduction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697514" y="5280920"/>
                <a:ext cx="24679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Thinking Question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516846" y="3445431"/>
              <a:ext cx="5591420" cy="1303979"/>
              <a:chOff x="3516846" y="3445431"/>
              <a:chExt cx="5591420" cy="130397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516846" y="3445431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Sub-Heading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07438" y="3447639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Sub-Heading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698030" y="3449847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bg1"/>
                    </a:solidFill>
                  </a:rPr>
                  <a:t>Sub-Heading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16846" y="4380078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Topic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98003" y="4353435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Topic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698030" y="4380078"/>
                <a:ext cx="1410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Topic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50014" y="1801091"/>
            <a:ext cx="1189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Can you remember the shape parts to write a non-fiction text?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20" y="0"/>
            <a:ext cx="97575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1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3" t="23541" b="29376"/>
          <a:stretch/>
        </p:blipFill>
        <p:spPr bwMode="auto">
          <a:xfrm>
            <a:off x="2615409" y="1061570"/>
            <a:ext cx="9269319" cy="465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6363" y="2575140"/>
            <a:ext cx="2579048" cy="2579113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6363" y="1263236"/>
            <a:ext cx="2579048" cy="1279261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4178"/>
              <a:ext cx="918655" cy="213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893326" y="1383011"/>
            <a:ext cx="1255594" cy="437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8325134" y="1290355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85907" y="5657199"/>
            <a:ext cx="9629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All the sentences begin with the same sentence starter.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Use </a:t>
            </a:r>
            <a:r>
              <a:rPr lang="en-GB" sz="24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400" dirty="0" smtClean="0">
                <a:solidFill>
                  <a:schemeClr val="bg1"/>
                </a:solidFill>
              </a:rPr>
              <a:t>to label and describe the castles features of the castle.</a:t>
            </a:r>
            <a:r>
              <a:rPr lang="en-GB" sz="2400" dirty="0" smtClean="0">
                <a:solidFill>
                  <a:schemeClr val="bg1"/>
                </a:solidFill>
              </a:rPr>
              <a:t/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You could use the information sheets </a:t>
            </a:r>
            <a:r>
              <a:rPr lang="en-GB" sz="2400" dirty="0" smtClean="0">
                <a:solidFill>
                  <a:schemeClr val="bg1"/>
                </a:solidFill>
              </a:rPr>
              <a:t>to </a:t>
            </a:r>
            <a:r>
              <a:rPr lang="en-GB" sz="2400" dirty="0" smtClean="0">
                <a:solidFill>
                  <a:schemeClr val="bg1"/>
                </a:solidFill>
              </a:rPr>
              <a:t>help you.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713597"/>
            <a:ext cx="1181100" cy="1152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02758" y="1855919"/>
            <a:ext cx="1705970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02758" y="2506063"/>
            <a:ext cx="1858370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302758" y="3109803"/>
            <a:ext cx="1858370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302757" y="3725806"/>
            <a:ext cx="2456597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243617" y="4541576"/>
            <a:ext cx="1705970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86" y="0"/>
            <a:ext cx="9825394" cy="690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15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3" t="68959"/>
          <a:stretch/>
        </p:blipFill>
        <p:spPr bwMode="auto">
          <a:xfrm>
            <a:off x="2567573" y="1582913"/>
            <a:ext cx="9607947" cy="33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0729" y="2665863"/>
            <a:ext cx="2579048" cy="2579113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629582"/>
              <a:ext cx="918655" cy="27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3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0729" y="1353959"/>
            <a:ext cx="2579048" cy="1279261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504178"/>
              <a:ext cx="918655" cy="213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Sub - Heading and Topic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83304" y="1880872"/>
            <a:ext cx="1255594" cy="5656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6646439" y="1863960"/>
            <a:ext cx="477673" cy="56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285907" y="5418043"/>
            <a:ext cx="98399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Use </a:t>
            </a:r>
            <a:r>
              <a:rPr lang="en-GB" sz="2800" b="1" u="sng" dirty="0" smtClean="0">
                <a:solidFill>
                  <a:schemeClr val="bg1"/>
                </a:solidFill>
              </a:rPr>
              <a:t>your own words </a:t>
            </a:r>
            <a:r>
              <a:rPr lang="en-GB" sz="2800" dirty="0" smtClean="0">
                <a:solidFill>
                  <a:schemeClr val="bg1"/>
                </a:solidFill>
              </a:rPr>
              <a:t>to </a:t>
            </a:r>
            <a:r>
              <a:rPr lang="en-GB" sz="2800" dirty="0" smtClean="0">
                <a:solidFill>
                  <a:schemeClr val="bg1"/>
                </a:solidFill>
              </a:rPr>
              <a:t>describe some of the jobs that people had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in the castle.</a:t>
            </a:r>
            <a:r>
              <a:rPr lang="en-GB" sz="2800" dirty="0" smtClean="0">
                <a:solidFill>
                  <a:schemeClr val="bg1"/>
                </a:solidFill>
              </a:rPr>
              <a:t/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You could use the information sheets from yesterday to help you.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58849"/>
            <a:ext cx="1181100" cy="11525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85913" y="2770319"/>
            <a:ext cx="1483069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185913" y="3440769"/>
            <a:ext cx="2078814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85904" y="3767869"/>
            <a:ext cx="1150570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3185913" y="4088874"/>
            <a:ext cx="2078814" cy="263826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185905" y="3107570"/>
            <a:ext cx="1344532" cy="277779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4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04" y="1"/>
            <a:ext cx="9832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7622" y="4876842"/>
            <a:ext cx="1416675" cy="12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2365" y="2538797"/>
            <a:ext cx="1195388" cy="1195418"/>
            <a:chOff x="30729" y="4167395"/>
            <a:chExt cx="1195388" cy="1195418"/>
          </a:xfrm>
        </p:grpSpPr>
        <p:pic>
          <p:nvPicPr>
            <p:cNvPr id="102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1359169"/>
            <a:ext cx="2171700" cy="419095"/>
            <a:chOff x="30729" y="2266953"/>
            <a:chExt cx="2171700" cy="419095"/>
          </a:xfrm>
        </p:grpSpPr>
        <p:pic>
          <p:nvPicPr>
            <p:cNvPr id="1028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1711" b="99013" l="439" r="9912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053"/>
            <a:stretch>
              <a:fillRect/>
            </a:stretch>
          </p:blipFill>
          <p:spPr bwMode="auto">
            <a:xfrm>
              <a:off x="30729" y="2266953"/>
              <a:ext cx="2171700" cy="41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19076" y="2345695"/>
              <a:ext cx="1967301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Introduction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297" y="-6527"/>
            <a:ext cx="2282640" cy="1009653"/>
            <a:chOff x="-110940" y="457201"/>
            <a:chExt cx="2282640" cy="1009653"/>
          </a:xfrm>
        </p:grpSpPr>
        <p:pic>
          <p:nvPicPr>
            <p:cNvPr id="1029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69737" l="0" r="60307">
                          <a14:foregroundMark x1="2193" y1="48355" x2="2193" y2="483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63"/>
            <a:stretch>
              <a:fillRect/>
            </a:stretch>
          </p:blipFill>
          <p:spPr bwMode="auto">
            <a:xfrm>
              <a:off x="0" y="457201"/>
              <a:ext cx="2171700" cy="1009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-110940" y="1000576"/>
              <a:ext cx="91865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1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Main</a:t>
              </a: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2365" y="1977532"/>
            <a:ext cx="1195388" cy="592937"/>
            <a:chOff x="0" y="3314701"/>
            <a:chExt cx="1195388" cy="592937"/>
          </a:xfrm>
        </p:grpSpPr>
        <p:pic>
          <p:nvPicPr>
            <p:cNvPr id="102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953809" y="536848"/>
            <a:ext cx="1195388" cy="1195418"/>
            <a:chOff x="30729" y="4167395"/>
            <a:chExt cx="1195388" cy="1195418"/>
          </a:xfrm>
        </p:grpSpPr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953809" y="-24417"/>
            <a:ext cx="1195388" cy="592937"/>
            <a:chOff x="0" y="3314701"/>
            <a:chExt cx="1195388" cy="592937"/>
          </a:xfrm>
        </p:grpSpPr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982887" y="2566213"/>
            <a:ext cx="1195388" cy="1195418"/>
            <a:chOff x="30729" y="4167395"/>
            <a:chExt cx="1195388" cy="1195418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982887" y="2004948"/>
            <a:ext cx="1195388" cy="592937"/>
            <a:chOff x="0" y="3314701"/>
            <a:chExt cx="1195388" cy="592937"/>
          </a:xfrm>
        </p:grpSpPr>
        <p:pic>
          <p:nvPicPr>
            <p:cNvPr id="36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365" y="5411249"/>
            <a:ext cx="1195388" cy="1195418"/>
            <a:chOff x="30729" y="4167395"/>
            <a:chExt cx="1195388" cy="1195418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2365" y="4849984"/>
            <a:ext cx="1195388" cy="592937"/>
            <a:chOff x="0" y="3314701"/>
            <a:chExt cx="1195388" cy="592937"/>
          </a:xfrm>
        </p:grpSpPr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954450" y="5611304"/>
            <a:ext cx="1195388" cy="1195418"/>
            <a:chOff x="30729" y="4167395"/>
            <a:chExt cx="1195388" cy="1195418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511" b="99468" l="797" r="992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09" b="134"/>
            <a:stretch>
              <a:fillRect/>
            </a:stretch>
          </p:blipFill>
          <p:spPr bwMode="auto">
            <a:xfrm>
              <a:off x="30729" y="4167395"/>
              <a:ext cx="1195388" cy="119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67194" y="4565049"/>
              <a:ext cx="918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Topic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954450" y="5050039"/>
            <a:ext cx="1195388" cy="592937"/>
            <a:chOff x="0" y="3314701"/>
            <a:chExt cx="1195388" cy="592937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6" b="32979" l="0" r="98805">
                          <a14:foregroundMark x1="9562" y1="2660" x2="9562" y2="2660"/>
                          <a14:foregroundMark x1="7570" y1="2926" x2="5179" y2="4787"/>
                          <a14:foregroundMark x1="3586" y1="9043" x2="3586" y2="21277"/>
                          <a14:foregroundMark x1="3586" y1="25000" x2="5578" y2="29255"/>
                          <a14:foregroundMark x1="17131" y1="2128" x2="85259" y2="1596"/>
                          <a14:foregroundMark x1="90438" y1="3191" x2="90438" y2="3191"/>
                          <a14:foregroundMark x1="95219" y1="5585" x2="95219" y2="5585"/>
                          <a14:foregroundMark x1="3984" y1="23138" x2="3984" y2="23138"/>
                          <a14:foregroundMark x1="38645" y1="31117" x2="38645" y2="311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88"/>
            <a:stretch>
              <a:fillRect/>
            </a:stretch>
          </p:blipFill>
          <p:spPr bwMode="auto">
            <a:xfrm>
              <a:off x="0" y="3314701"/>
              <a:ext cx="1195388" cy="59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138366" y="3480364"/>
              <a:ext cx="91865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Sub-Heading</a:t>
              </a:r>
              <a:endPara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04" b="100000" l="0" r="100000">
                        <a14:foregroundMark x1="52956" y1="24438" x2="52956" y2="24438"/>
                        <a14:foregroundMark x1="57069" y1="39607" x2="57069" y2="39607"/>
                        <a14:foregroundMark x1="53470" y1="50843" x2="51414" y2="50843"/>
                        <a14:foregroundMark x1="50643" y1="49438" x2="58355" y2="27528"/>
                        <a14:foregroundMark x1="48072" y1="25843" x2="41645" y2="25843"/>
                        <a14:foregroundMark x1="49357" y1="62360" x2="49357" y2="62360"/>
                        <a14:foregroundMark x1="29306" y1="84270" x2="29306" y2="84270"/>
                        <a14:foregroundMark x1="41131" y1="94944" x2="41131" y2="94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887" y="3914916"/>
            <a:ext cx="1033428" cy="9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3" t="68959"/>
          <a:stretch/>
        </p:blipFill>
        <p:spPr bwMode="auto">
          <a:xfrm>
            <a:off x="2123728" y="1843810"/>
            <a:ext cx="9607947" cy="331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431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838200" y="43150"/>
            <a:ext cx="10515600" cy="1325563"/>
          </a:xfrm>
        </p:spPr>
        <p:txBody>
          <a:bodyPr/>
          <a:lstStyle/>
          <a:p>
            <a:pPr algn="ctr"/>
            <a:r>
              <a:rPr lang="en-GB" b="1" u="sng" dirty="0" smtClean="0">
                <a:solidFill>
                  <a:schemeClr val="bg1"/>
                </a:solidFill>
              </a:rPr>
              <a:t>Thinking Question</a:t>
            </a:r>
            <a:endParaRPr lang="en-GB" b="1" u="sng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2" r="99578">
                        <a14:foregroundMark x1="26160" y1="36929" x2="24473" y2="64315"/>
                        <a14:foregroundMark x1="32489" y1="58091" x2="56118" y2="60166"/>
                        <a14:foregroundMark x1="68354" y1="67635" x2="26582" y2="74689"/>
                        <a14:foregroundMark x1="64557" y1="56432" x2="64557" y2="56432"/>
                        <a14:foregroundMark x1="65823" y1="51037" x2="65823" y2="51037"/>
                        <a14:foregroundMark x1="68776" y1="61411" x2="68776" y2="61411"/>
                        <a14:foregroundMark x1="52321" y1="63900" x2="52321" y2="63900"/>
                        <a14:foregroundMark x1="54852" y1="67220" x2="54852" y2="67220"/>
                        <a14:foregroundMark x1="55274" y1="72199" x2="55274" y2="72199"/>
                        <a14:foregroundMark x1="35865" y1="67635" x2="35865" y2="67635"/>
                        <a14:foregroundMark x1="35865" y1="71784" x2="35865" y2="71784"/>
                        <a14:foregroundMark x1="35865" y1="71784" x2="35865" y2="71784"/>
                        <a14:foregroundMark x1="38397" y1="71369" x2="38397" y2="71369"/>
                        <a14:foregroundMark x1="37975" y1="68465" x2="37975" y2="68465"/>
                        <a14:foregroundMark x1="38397" y1="67220" x2="38397" y2="67220"/>
                        <a14:foregroundMark x1="48101" y1="38174" x2="48101" y2="38174"/>
                        <a14:foregroundMark x1="46835" y1="35685" x2="46835" y2="35685"/>
                        <a14:foregroundMark x1="54008" y1="35685" x2="54008" y2="35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055" y="0"/>
            <a:ext cx="1317441" cy="1280414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87">
                        <a14:foregroundMark x1="19512" y1="42339" x2="78455" y2="39113"/>
                        <a14:foregroundMark x1="50813" y1="29032" x2="50813" y2="29032"/>
                        <a14:foregroundMark x1="52033" y1="35081" x2="52033" y2="35081"/>
                        <a14:foregroundMark x1="53252" y1="46774" x2="53252" y2="46774"/>
                        <a14:foregroundMark x1="52033" y1="51210" x2="51626" y2="52016"/>
                        <a14:foregroundMark x1="54065" y1="56452" x2="54065" y2="56452"/>
                        <a14:foregroundMark x1="60569" y1="51613" x2="60569" y2="51613"/>
                        <a14:foregroundMark x1="64228" y1="48387" x2="64228" y2="48387"/>
                        <a14:foregroundMark x1="77642" y1="45968" x2="77642" y2="45968"/>
                        <a14:foregroundMark x1="72764" y1="36694" x2="72764" y2="36694"/>
                        <a14:foregroundMark x1="70325" y1="43145" x2="70325" y2="43145"/>
                        <a14:foregroundMark x1="44715" y1="45968" x2="44715" y2="45968"/>
                        <a14:foregroundMark x1="41870" y1="45968" x2="41870" y2="45968"/>
                        <a14:foregroundMark x1="39431" y1="44355" x2="39431" y2="44355"/>
                        <a14:foregroundMark x1="31707" y1="36290" x2="31707" y2="36290"/>
                        <a14:foregroundMark x1="28455" y1="37500" x2="28455" y2="37500"/>
                        <a14:foregroundMark x1="30081" y1="38306" x2="30081" y2="38306"/>
                        <a14:foregroundMark x1="35366" y1="39919" x2="35366" y2="39919"/>
                        <a14:foregroundMark x1="37398" y1="39919" x2="37398" y2="39919"/>
                        <a14:foregroundMark x1="39431" y1="36694" x2="39431" y2="36694"/>
                        <a14:foregroundMark x1="39431" y1="48790" x2="39431" y2="487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" y="0"/>
            <a:ext cx="1329257" cy="128041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402660" y="5053485"/>
            <a:ext cx="67689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Write your </a:t>
            </a:r>
            <a:r>
              <a:rPr lang="en-GB" sz="2800" dirty="0" smtClean="0">
                <a:solidFill>
                  <a:schemeClr val="bg1"/>
                </a:solidFill>
              </a:rPr>
              <a:t>own </a:t>
            </a:r>
            <a:r>
              <a:rPr lang="en-GB" sz="2800" dirty="0" smtClean="0">
                <a:solidFill>
                  <a:schemeClr val="bg1"/>
                </a:solidFill>
              </a:rPr>
              <a:t>thinking question.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You could one use of these sentence starters:</a:t>
            </a:r>
            <a:br>
              <a:rPr lang="en-GB" sz="2800" dirty="0" smtClean="0">
                <a:solidFill>
                  <a:schemeClr val="bg1"/>
                </a:solidFill>
              </a:rPr>
            </a:br>
            <a:r>
              <a:rPr lang="en-GB" sz="2800" i="1" dirty="0" smtClean="0">
                <a:solidFill>
                  <a:schemeClr val="bg1"/>
                </a:solidFill>
              </a:rPr>
              <a:t>Did you know... ?</a:t>
            </a:r>
            <a:br>
              <a:rPr lang="en-GB" sz="2800" i="1" dirty="0" smtClean="0">
                <a:solidFill>
                  <a:schemeClr val="bg1"/>
                </a:solidFill>
              </a:rPr>
            </a:br>
            <a:r>
              <a:rPr lang="en-GB" sz="2800" i="1" dirty="0" smtClean="0">
                <a:solidFill>
                  <a:schemeClr val="bg1"/>
                </a:solidFill>
              </a:rPr>
              <a:t>What would you ...?</a:t>
            </a:r>
            <a:endParaRPr lang="en-GB" sz="2800" i="1" dirty="0">
              <a:solidFill>
                <a:schemeClr val="bg1"/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87" l="0" r="100000">
                        <a14:foregroundMark x1="22984" y1="60331" x2="78226" y2="62397"/>
                        <a14:foregroundMark x1="74597" y1="54545" x2="53629" y2="54545"/>
                        <a14:foregroundMark x1="29435" y1="57438" x2="29435" y2="57438"/>
                        <a14:foregroundMark x1="29435" y1="55785" x2="29435" y2="55785"/>
                        <a14:foregroundMark x1="21774" y1="57025" x2="27016" y2="62810"/>
                        <a14:foregroundMark x1="74194" y1="59917" x2="74194" y2="59917"/>
                        <a14:foregroundMark x1="81048" y1="59917" x2="81048" y2="59917"/>
                        <a14:foregroundMark x1="33468" y1="53306" x2="33468" y2="53306"/>
                        <a14:foregroundMark x1="46371" y1="76033" x2="46371" y2="76033"/>
                        <a14:foregroundMark x1="58871" y1="77273" x2="58871" y2="77273"/>
                        <a14:foregroundMark x1="19355" y1="61570" x2="19355" y2="61570"/>
                        <a14:foregroundMark x1="66935" y1="59504" x2="66935" y2="59504"/>
                        <a14:foregroundMark x1="69355" y1="59504" x2="69355" y2="59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" y="5590765"/>
            <a:ext cx="1181100" cy="115252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2" b="100000" l="0" r="99743">
                        <a14:foregroundMark x1="29563" y1="84831" x2="28021" y2="83146"/>
                        <a14:foregroundMark x1="43445" y1="96067" x2="40617" y2="92697"/>
                        <a14:foregroundMark x1="40874" y1="28933" x2="49100" y2="21629"/>
                        <a14:foregroundMark x1="51157" y1="22191" x2="58612" y2="30618"/>
                        <a14:foregroundMark x1="58869" y1="34551" x2="51671" y2="46067"/>
                        <a14:foregroundMark x1="51414" y1="58989" x2="51414" y2="58989"/>
                        <a14:foregroundMark x1="50900" y1="59831" x2="49100" y2="62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3" y="2175951"/>
            <a:ext cx="2467982" cy="1985461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3022" y1="79522" x2="33022" y2="79522"/>
                        <a14:foregroundMark x1="44860" y1="91126" x2="44860" y2="91126"/>
                        <a14:backgroundMark x1="35826" y1="18089" x2="35826" y2="18089"/>
                        <a14:backgroundMark x1="31776" y1="32082" x2="36449" y2="51536"/>
                        <a14:backgroundMark x1="40498" y1="51536" x2="63551" y2="51536"/>
                        <a14:backgroundMark x1="41745" y1="14676" x2="72274" y2="48464"/>
                        <a14:backgroundMark x1="32710" y1="62116" x2="69782" y2="62799"/>
                        <a14:backgroundMark x1="51713" y1="65529" x2="51713" y2="65529"/>
                        <a14:backgroundMark x1="48910" y1="41980" x2="48910" y2="41980"/>
                        <a14:backgroundMark x1="48287" y1="35836" x2="48287" y2="35836"/>
                        <a14:backgroundMark x1="46417" y1="29010" x2="46417" y2="29010"/>
                        <a14:backgroundMark x1="41433" y1="23208" x2="41433" y2="23208"/>
                        <a14:backgroundMark x1="39875" y1="25256" x2="38318" y2="31058"/>
                        <a14:backgroundMark x1="38318" y1="32423" x2="39875" y2="35836"/>
                        <a14:backgroundMark x1="55140" y1="20137" x2="61994" y2="25939"/>
                        <a14:backgroundMark x1="49844" y1="19795" x2="49844" y2="19795"/>
                        <a14:backgroundMark x1="44860" y1="32423" x2="44860" y2="32423"/>
                        <a14:backgroundMark x1="53583" y1="36519" x2="53583" y2="36519"/>
                        <a14:backgroundMark x1="14019" y1="22526" x2="14019" y2="22526"/>
                        <a14:backgroundMark x1="17134" y1="29010" x2="17134" y2="29010"/>
                        <a14:backgroundMark x1="17134" y1="29010" x2="17134" y2="29010"/>
                        <a14:backgroundMark x1="21495" y1="31741" x2="24299" y2="50171"/>
                        <a14:backgroundMark x1="9346" y1="54949" x2="23364" y2="63140"/>
                        <a14:backgroundMark x1="16199" y1="26962" x2="32087" y2="21843"/>
                        <a14:backgroundMark x1="51713" y1="15700" x2="80997" y2="31058"/>
                        <a14:backgroundMark x1="80374" y1="25939" x2="82866" y2="57679"/>
                        <a14:backgroundMark x1="25234" y1="83276" x2="29283" y2="90444"/>
                        <a14:backgroundMark x1="41121" y1="93515" x2="42368" y2="94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74711" y="1911923"/>
            <a:ext cx="2732280" cy="215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13.8|70.2|3.3|1.8|49.3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7.3|13.8|18.5|5.4|10.6|4.1|8.4|5.3|4.5|16.2|6.4|5.1|15.6|8.2|9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38|41.4|31.3|19.4|17.1|6.5|2.5|4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205</Words>
  <Application>Microsoft Office PowerPoint</Application>
  <PresentationFormat>Custom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Towers, Tunnels and Turrets</vt:lpstr>
      <vt:lpstr>LI: To write a non-fiction text </vt:lpstr>
      <vt:lpstr>LI: To write a non-fiction text</vt:lpstr>
      <vt:lpstr>PowerPoint Presentation</vt:lpstr>
      <vt:lpstr>Sub - Heading and Topic</vt:lpstr>
      <vt:lpstr>PowerPoint Presentation</vt:lpstr>
      <vt:lpstr>Sub - Heading and Topic</vt:lpstr>
      <vt:lpstr>PowerPoint Presentation</vt:lpstr>
      <vt:lpstr>Thinking Question</vt:lpstr>
      <vt:lpstr>Time to check your writing.</vt:lpstr>
      <vt:lpstr>What is an information text?</vt:lpstr>
      <vt:lpstr>What is an information text?</vt:lpstr>
      <vt:lpstr>What is an information text?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Leigh</dc:creator>
  <cp:lastModifiedBy>JLeigh</cp:lastModifiedBy>
  <cp:revision>90</cp:revision>
  <dcterms:created xsi:type="dcterms:W3CDTF">2021-02-21T12:32:39Z</dcterms:created>
  <dcterms:modified xsi:type="dcterms:W3CDTF">2021-02-25T06:18:35Z</dcterms:modified>
</cp:coreProperties>
</file>