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67" r:id="rId20"/>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Twinkl"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showGuides="1">
      <p:cViewPr varScale="1">
        <p:scale>
          <a:sx n="114" d="100"/>
          <a:sy n="114" d="100"/>
        </p:scale>
        <p:origin x="78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7619" y="1324842"/>
            <a:ext cx="5672895" cy="430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1" y="738232"/>
            <a:ext cx="2901949" cy="132610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However far you extend your </a:t>
            </a:r>
            <a:r>
              <a:rPr lang="en-GB" dirty="0" err="1">
                <a:solidFill>
                  <a:schemeClr val="tx1"/>
                </a:solidFill>
              </a:rPr>
              <a:t>lapbook</a:t>
            </a:r>
            <a:r>
              <a:rPr lang="en-GB" dirty="0">
                <a:solidFill>
                  <a:schemeClr val="tx1"/>
                </a:solidFill>
              </a:rPr>
              <a:t>, you should find that it folds together neatly for storage.</a:t>
            </a:r>
          </a:p>
        </p:txBody>
      </p:sp>
    </p:spTree>
    <p:extLst>
      <p:ext uri="{BB962C8B-B14F-4D97-AF65-F5344CB8AC3E}">
        <p14:creationId xmlns:p14="http://schemas.microsoft.com/office/powerpoint/2010/main" val="105287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3926" y="667006"/>
            <a:ext cx="6618312" cy="10491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Another way to create more space or extra dimensions for your project is to attach separate pieces of A4 paper or card to the centre panel of the </a:t>
            </a:r>
            <a:r>
              <a:rPr lang="en-GB" dirty="0" err="1">
                <a:solidFill>
                  <a:schemeClr val="tx1"/>
                </a:solidFill>
              </a:rPr>
              <a:t>lapbook</a:t>
            </a:r>
            <a:r>
              <a:rPr lang="en-GB" dirty="0">
                <a:solidFill>
                  <a:schemeClr val="tx1"/>
                </a:solidFill>
              </a:rPr>
              <a:t> folder.</a:t>
            </a: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3926" y="1905607"/>
            <a:ext cx="6618312" cy="425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9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821148"/>
            <a:ext cx="2901949" cy="4650092"/>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Once you have your folder in place, it’s time to start adding your work.</a:t>
            </a:r>
          </a:p>
          <a:p>
            <a:endParaRPr lang="en-GB" dirty="0">
              <a:solidFill>
                <a:schemeClr val="tx1"/>
              </a:solidFill>
            </a:endParaRPr>
          </a:p>
          <a:p>
            <a:r>
              <a:rPr lang="en-GB" dirty="0">
                <a:solidFill>
                  <a:schemeClr val="tx1"/>
                </a:solidFill>
              </a:rPr>
              <a:t>The cover of your </a:t>
            </a:r>
            <a:r>
              <a:rPr lang="en-GB" dirty="0" err="1">
                <a:solidFill>
                  <a:schemeClr val="tx1"/>
                </a:solidFill>
              </a:rPr>
              <a:t>lapbook</a:t>
            </a:r>
            <a:r>
              <a:rPr lang="en-GB" dirty="0">
                <a:solidFill>
                  <a:schemeClr val="tx1"/>
                </a:solidFill>
              </a:rPr>
              <a:t> will need a title and some kind of decoration.</a:t>
            </a:r>
          </a:p>
          <a:p>
            <a:endParaRPr lang="en-GB" dirty="0">
              <a:solidFill>
                <a:schemeClr val="tx1"/>
              </a:solidFill>
            </a:endParaRPr>
          </a:p>
          <a:p>
            <a:r>
              <a:rPr lang="en-GB" dirty="0">
                <a:solidFill>
                  <a:schemeClr val="tx1"/>
                </a:solidFill>
              </a:rPr>
              <a:t>Many of the </a:t>
            </a:r>
            <a:r>
              <a:rPr lang="en-GB" dirty="0" err="1">
                <a:solidFill>
                  <a:schemeClr val="tx1"/>
                </a:solidFill>
              </a:rPr>
              <a:t>lapbook</a:t>
            </a:r>
            <a:r>
              <a:rPr lang="en-GB" dirty="0">
                <a:solidFill>
                  <a:schemeClr val="tx1"/>
                </a:solidFill>
              </a:rPr>
              <a:t> packs include colouring sheets, these are perfect for the front cover. However, your own drawing or printed picture can work just as well.</a:t>
            </a:r>
          </a:p>
        </p:txBody>
      </p:sp>
      <p:pic>
        <p:nvPicPr>
          <p:cNvPr id="6"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35" r="7821"/>
          <a:stretch/>
        </p:blipFill>
        <p:spPr bwMode="auto">
          <a:xfrm>
            <a:off x="3976382" y="821148"/>
            <a:ext cx="4379053" cy="534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3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2490" y="1505741"/>
            <a:ext cx="5616624" cy="459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1" y="767350"/>
            <a:ext cx="2901949" cy="21571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Either before or after you stick them down, you will have to cut the things you have chosen for your front cover in half so that your </a:t>
            </a:r>
            <a:r>
              <a:rPr lang="en-GB" dirty="0" err="1">
                <a:solidFill>
                  <a:schemeClr val="tx1"/>
                </a:solidFill>
              </a:rPr>
              <a:t>lapbook</a:t>
            </a:r>
            <a:r>
              <a:rPr lang="en-GB" dirty="0">
                <a:solidFill>
                  <a:schemeClr val="tx1"/>
                </a:solidFill>
              </a:rPr>
              <a:t> can still be opened. </a:t>
            </a:r>
          </a:p>
        </p:txBody>
      </p:sp>
    </p:spTree>
    <p:extLst>
      <p:ext uri="{BB962C8B-B14F-4D97-AF65-F5344CB8AC3E}">
        <p14:creationId xmlns:p14="http://schemas.microsoft.com/office/powerpoint/2010/main" val="180004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0765" y="658132"/>
            <a:ext cx="7473949" cy="27111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At some point, you will have to get busy printing out all the </a:t>
            </a:r>
            <a:r>
              <a:rPr lang="en-GB" dirty="0" err="1">
                <a:solidFill>
                  <a:schemeClr val="tx1"/>
                </a:solidFill>
              </a:rPr>
              <a:t>lapbook</a:t>
            </a:r>
            <a:r>
              <a:rPr lang="en-GB" dirty="0">
                <a:solidFill>
                  <a:schemeClr val="tx1"/>
                </a:solidFill>
              </a:rPr>
              <a:t> resources. You will be cutting, folding and learning all about your chosen subject.</a:t>
            </a:r>
          </a:p>
          <a:p>
            <a:endParaRPr lang="en-GB" dirty="0">
              <a:solidFill>
                <a:schemeClr val="tx1"/>
              </a:solidFill>
            </a:endParaRPr>
          </a:p>
          <a:p>
            <a:r>
              <a:rPr lang="en-GB" dirty="0">
                <a:solidFill>
                  <a:schemeClr val="tx1"/>
                </a:solidFill>
              </a:rPr>
              <a:t>You can complete and use as many or as few of the </a:t>
            </a:r>
            <a:r>
              <a:rPr lang="en-GB" dirty="0" err="1">
                <a:solidFill>
                  <a:schemeClr val="tx1"/>
                </a:solidFill>
              </a:rPr>
              <a:t>Twinkl</a:t>
            </a:r>
            <a:r>
              <a:rPr lang="en-GB" dirty="0">
                <a:solidFill>
                  <a:schemeClr val="tx1"/>
                </a:solidFill>
              </a:rPr>
              <a:t> </a:t>
            </a:r>
            <a:r>
              <a:rPr lang="en-GB" dirty="0" err="1">
                <a:solidFill>
                  <a:schemeClr val="tx1"/>
                </a:solidFill>
              </a:rPr>
              <a:t>lapbook</a:t>
            </a:r>
            <a:r>
              <a:rPr lang="en-GB" dirty="0">
                <a:solidFill>
                  <a:schemeClr val="tx1"/>
                </a:solidFill>
              </a:rPr>
              <a:t> resources as you like.</a:t>
            </a:r>
          </a:p>
          <a:p>
            <a:endParaRPr lang="en-GB" dirty="0">
              <a:solidFill>
                <a:schemeClr val="tx1"/>
              </a:solidFill>
            </a:endParaRPr>
          </a:p>
          <a:p>
            <a:r>
              <a:rPr lang="en-GB" dirty="0">
                <a:solidFill>
                  <a:schemeClr val="tx1"/>
                </a:solidFill>
              </a:rPr>
              <a:t>You can always add into the mix anything else that you find or make on your own.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625" y="3053593"/>
            <a:ext cx="3850478" cy="3200398"/>
          </a:xfrm>
          <a:prstGeom prst="rect">
            <a:avLst/>
          </a:prstGeom>
        </p:spPr>
      </p:pic>
    </p:spTree>
    <p:extLst>
      <p:ext uri="{BB962C8B-B14F-4D97-AF65-F5344CB8AC3E}">
        <p14:creationId xmlns:p14="http://schemas.microsoft.com/office/powerpoint/2010/main" val="74241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2095" y="641678"/>
            <a:ext cx="7705328" cy="160310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A good tip is to wait until you have completed all you work before you start sticking things into your </a:t>
            </a:r>
            <a:r>
              <a:rPr lang="en-GB" dirty="0" err="1">
                <a:solidFill>
                  <a:schemeClr val="tx1"/>
                </a:solidFill>
              </a:rPr>
              <a:t>lapbook</a:t>
            </a:r>
            <a:r>
              <a:rPr lang="en-GB" dirty="0">
                <a:solidFill>
                  <a:schemeClr val="tx1"/>
                </a:solidFill>
              </a:rPr>
              <a:t>.</a:t>
            </a:r>
          </a:p>
          <a:p>
            <a:endParaRPr lang="en-GB" dirty="0">
              <a:solidFill>
                <a:schemeClr val="tx1"/>
              </a:solidFill>
            </a:endParaRPr>
          </a:p>
          <a:p>
            <a:r>
              <a:rPr lang="en-GB" dirty="0">
                <a:solidFill>
                  <a:schemeClr val="tx1"/>
                </a:solidFill>
              </a:rPr>
              <a:t>Finished resources are different shapes and sizes. Many of them are interactive, meaning they need more space to be fully appreciated. </a:t>
            </a: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3774" y="2407640"/>
            <a:ext cx="5821969" cy="38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628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2095" y="834787"/>
            <a:ext cx="7705328" cy="104910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Experiment by moving your work around the </a:t>
            </a:r>
            <a:r>
              <a:rPr lang="en-GB" dirty="0" err="1">
                <a:solidFill>
                  <a:schemeClr val="tx1"/>
                </a:solidFill>
              </a:rPr>
              <a:t>lapbook</a:t>
            </a:r>
            <a:r>
              <a:rPr lang="en-GB" dirty="0">
                <a:solidFill>
                  <a:schemeClr val="tx1"/>
                </a:solidFill>
              </a:rPr>
              <a:t> until you find the best way of using the space. When you are happy with your choice, stick your work down to create your finished </a:t>
            </a:r>
            <a:r>
              <a:rPr lang="en-GB" dirty="0" err="1">
                <a:solidFill>
                  <a:schemeClr val="tx1"/>
                </a:solidFill>
              </a:rPr>
              <a:t>lapbook</a:t>
            </a:r>
            <a:r>
              <a:rPr lang="en-GB" dirty="0">
                <a:solidFill>
                  <a:schemeClr val="tx1"/>
                </a:solidFill>
              </a:rPr>
              <a:t>.</a:t>
            </a: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4907" y="2091568"/>
            <a:ext cx="5879703" cy="396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218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2095" y="662732"/>
            <a:ext cx="7705328" cy="13261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Once you have stuck everything down securely, it’s time to show off! Share all the hard work you have put into your project and all the knowledge you have gained. Demonstrate and enjoy  the interactive folds, flaps and facts.</a:t>
            </a: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147484"/>
            <a:ext cx="6642200" cy="406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409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517" y="1019163"/>
            <a:ext cx="3556082" cy="4740631"/>
          </a:xfrm>
          <a:prstGeom prst="rect">
            <a:avLst/>
          </a:prstGeom>
        </p:spPr>
      </p:pic>
      <p:sp>
        <p:nvSpPr>
          <p:cNvPr id="3" name="Rectangle 2"/>
          <p:cNvSpPr/>
          <p:nvPr/>
        </p:nvSpPr>
        <p:spPr>
          <a:xfrm>
            <a:off x="857168" y="1895430"/>
            <a:ext cx="3437996" cy="298809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Keep your </a:t>
            </a:r>
            <a:r>
              <a:rPr lang="en-GB" dirty="0" err="1">
                <a:solidFill>
                  <a:schemeClr val="tx1"/>
                </a:solidFill>
              </a:rPr>
              <a:t>lapbook</a:t>
            </a:r>
            <a:r>
              <a:rPr lang="en-GB" dirty="0">
                <a:solidFill>
                  <a:schemeClr val="tx1"/>
                </a:solidFill>
              </a:rPr>
              <a:t> somewhere safe and build up a collection. A </a:t>
            </a:r>
            <a:r>
              <a:rPr lang="en-GB" dirty="0" err="1">
                <a:solidFill>
                  <a:schemeClr val="tx1"/>
                </a:solidFill>
              </a:rPr>
              <a:t>lapbook</a:t>
            </a:r>
            <a:r>
              <a:rPr lang="en-GB" dirty="0">
                <a:solidFill>
                  <a:schemeClr val="tx1"/>
                </a:solidFill>
              </a:rPr>
              <a:t> is a great record of all the learning you have done and great to pull out every now and then as a reminder.</a:t>
            </a:r>
          </a:p>
          <a:p>
            <a:endParaRPr lang="en-GB" dirty="0">
              <a:solidFill>
                <a:schemeClr val="tx1"/>
              </a:solidFill>
            </a:endParaRPr>
          </a:p>
          <a:p>
            <a:r>
              <a:rPr lang="en-GB" dirty="0">
                <a:solidFill>
                  <a:schemeClr val="tx1"/>
                </a:solidFill>
              </a:rPr>
              <a:t>Now you have to decide which one you are going to work on next.</a:t>
            </a:r>
          </a:p>
        </p:txBody>
      </p:sp>
    </p:spTree>
    <p:extLst>
      <p:ext uri="{BB962C8B-B14F-4D97-AF65-F5344CB8AC3E}">
        <p14:creationId xmlns:p14="http://schemas.microsoft.com/office/powerpoint/2010/main" val="3757430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a </a:t>
            </a:r>
            <a:r>
              <a:rPr lang="en-GB" sz="3600" dirty="0" err="1">
                <a:latin typeface="+mn-lt"/>
              </a:rPr>
              <a:t>Lapbook</a:t>
            </a:r>
            <a:r>
              <a:rPr lang="en-GB" sz="3600" dirty="0">
                <a:latin typeface="+mn-lt"/>
              </a:rPr>
              <a:t>?</a:t>
            </a:r>
          </a:p>
        </p:txBody>
      </p:sp>
      <p:sp>
        <p:nvSpPr>
          <p:cNvPr id="2" name="Rounded Rectangular Callout 1"/>
          <p:cNvSpPr/>
          <p:nvPr/>
        </p:nvSpPr>
        <p:spPr>
          <a:xfrm>
            <a:off x="662729" y="1473201"/>
            <a:ext cx="3775047" cy="2063692"/>
          </a:xfrm>
          <a:prstGeom prst="wedgeRoundRectCallout">
            <a:avLst>
              <a:gd name="adj1" fmla="val 40278"/>
              <a:gd name="adj2" fmla="val 70630"/>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a:t>
            </a:r>
            <a:r>
              <a:rPr lang="en-GB" dirty="0" err="1">
                <a:solidFill>
                  <a:schemeClr val="tx1"/>
                </a:solidFill>
              </a:rPr>
              <a:t>lapbook</a:t>
            </a:r>
            <a:r>
              <a:rPr lang="en-GB" dirty="0">
                <a:solidFill>
                  <a:schemeClr val="tx1"/>
                </a:solidFill>
              </a:rPr>
              <a:t> is an interactive collection of completed learning tasks related to a specific subject.</a:t>
            </a:r>
          </a:p>
        </p:txBody>
      </p:sp>
      <p:sp>
        <p:nvSpPr>
          <p:cNvPr id="6" name="Rounded Rectangular Callout 5"/>
          <p:cNvSpPr/>
          <p:nvPr/>
        </p:nvSpPr>
        <p:spPr>
          <a:xfrm>
            <a:off x="4692500" y="1473201"/>
            <a:ext cx="3775048" cy="2063692"/>
          </a:xfrm>
          <a:prstGeom prst="wedgeRoundRectCallout">
            <a:avLst>
              <a:gd name="adj1" fmla="val -37277"/>
              <a:gd name="adj2" fmla="val 72256"/>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rPr>
              <a:t>Lapbooks</a:t>
            </a:r>
            <a:r>
              <a:rPr lang="en-GB" dirty="0">
                <a:solidFill>
                  <a:schemeClr val="tx1"/>
                </a:solidFill>
              </a:rPr>
              <a:t> make lovely records of learning projects and can be put together in many different ways – the following slides will show </a:t>
            </a:r>
            <a:r>
              <a:rPr lang="en-GB" u="sng" dirty="0">
                <a:solidFill>
                  <a:schemeClr val="tx1"/>
                </a:solidFill>
              </a:rPr>
              <a:t>just one way to make them</a:t>
            </a:r>
            <a:r>
              <a:rPr lang="en-GB" dirty="0">
                <a:solidFill>
                  <a:schemeClr val="tx1"/>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307" y="3536893"/>
            <a:ext cx="1152799" cy="404349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9061" y="3536893"/>
            <a:ext cx="1273578" cy="4043494"/>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1" y="733339"/>
            <a:ext cx="7632700" cy="7721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dirty="0">
                <a:solidFill>
                  <a:schemeClr val="tx1"/>
                </a:solidFill>
              </a:rPr>
              <a:t>You can make your </a:t>
            </a:r>
            <a:r>
              <a:rPr lang="en-GB" dirty="0" err="1">
                <a:solidFill>
                  <a:schemeClr val="tx1"/>
                </a:solidFill>
              </a:rPr>
              <a:t>lapbook</a:t>
            </a:r>
            <a:r>
              <a:rPr lang="en-GB" dirty="0">
                <a:solidFill>
                  <a:schemeClr val="tx1"/>
                </a:solidFill>
              </a:rPr>
              <a:t> from an A4 document wallet. You might want to pick a colour that matches the theme of your project.</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1813328"/>
            <a:ext cx="5904656" cy="424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0988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3769" y="1055787"/>
            <a:ext cx="4581818" cy="509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1" y="708629"/>
            <a:ext cx="3782795" cy="104910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Start by completely opening the wallet out and separating all the tabs carefully. </a:t>
            </a:r>
          </a:p>
        </p:txBody>
      </p:sp>
    </p:spTree>
    <p:extLst>
      <p:ext uri="{BB962C8B-B14F-4D97-AF65-F5344CB8AC3E}">
        <p14:creationId xmlns:p14="http://schemas.microsoft.com/office/powerpoint/2010/main" val="341496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1966" y="674233"/>
            <a:ext cx="4125413" cy="546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1" y="847129"/>
            <a:ext cx="3782795" cy="7721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Then snip the tabs off to leave you with nice, straight edges.</a:t>
            </a:r>
          </a:p>
        </p:txBody>
      </p:sp>
    </p:spTree>
    <p:extLst>
      <p:ext uri="{BB962C8B-B14F-4D97-AF65-F5344CB8AC3E}">
        <p14:creationId xmlns:p14="http://schemas.microsoft.com/office/powerpoint/2010/main" val="378317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2218" y="1054362"/>
            <a:ext cx="5184576" cy="479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1" y="779855"/>
            <a:ext cx="2633501" cy="24341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Next, reposition the folds so that you have 2 tabs that can fold inwards to meet in the middle. Some of the pre-scored lines on the document wallet will help you to do this.</a:t>
            </a:r>
          </a:p>
        </p:txBody>
      </p:sp>
    </p:spTree>
    <p:extLst>
      <p:ext uri="{BB962C8B-B14F-4D97-AF65-F5344CB8AC3E}">
        <p14:creationId xmlns:p14="http://schemas.microsoft.com/office/powerpoint/2010/main" val="197399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3897" y="1157277"/>
            <a:ext cx="5906748" cy="4660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1" y="796957"/>
            <a:ext cx="2633501" cy="13261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You can achieve almost exactly the same result with a square cut A4 folder.</a:t>
            </a:r>
          </a:p>
        </p:txBody>
      </p:sp>
    </p:spTree>
    <p:extLst>
      <p:ext uri="{BB962C8B-B14F-4D97-AF65-F5344CB8AC3E}">
        <p14:creationId xmlns:p14="http://schemas.microsoft.com/office/powerpoint/2010/main" val="1679038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7212" y="1073790"/>
            <a:ext cx="5216092" cy="488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1" y="755012"/>
            <a:ext cx="3120063" cy="132610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Open the folder out and fold the front and back covers in on themselves until they meet in the middle.</a:t>
            </a:r>
          </a:p>
        </p:txBody>
      </p:sp>
    </p:spTree>
    <p:extLst>
      <p:ext uri="{BB962C8B-B14F-4D97-AF65-F5344CB8AC3E}">
        <p14:creationId xmlns:p14="http://schemas.microsoft.com/office/powerpoint/2010/main" val="379702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4705" y="1761689"/>
            <a:ext cx="5094286" cy="435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651" y="733309"/>
            <a:ext cx="2734169" cy="381909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When you are working on a bigger project or including a lot of your own research, you may find that you need a bigger </a:t>
            </a:r>
            <a:r>
              <a:rPr lang="en-GB" dirty="0" err="1">
                <a:solidFill>
                  <a:schemeClr val="tx1"/>
                </a:solidFill>
              </a:rPr>
              <a:t>lapbook</a:t>
            </a:r>
            <a:r>
              <a:rPr lang="en-GB" dirty="0">
                <a:solidFill>
                  <a:schemeClr val="tx1"/>
                </a:solidFill>
              </a:rPr>
              <a:t>.</a:t>
            </a:r>
          </a:p>
          <a:p>
            <a:endParaRPr lang="en-GB" dirty="0">
              <a:solidFill>
                <a:schemeClr val="tx1"/>
              </a:solidFill>
            </a:endParaRPr>
          </a:p>
          <a:p>
            <a:r>
              <a:rPr lang="en-GB" dirty="0">
                <a:solidFill>
                  <a:schemeClr val="tx1"/>
                </a:solidFill>
              </a:rPr>
              <a:t>You can make a double, triple or even a quadruple </a:t>
            </a:r>
            <a:r>
              <a:rPr lang="en-GB" dirty="0" err="1">
                <a:solidFill>
                  <a:schemeClr val="tx1"/>
                </a:solidFill>
              </a:rPr>
              <a:t>lapbook</a:t>
            </a:r>
            <a:r>
              <a:rPr lang="en-GB" dirty="0">
                <a:solidFill>
                  <a:schemeClr val="tx1"/>
                </a:solidFill>
              </a:rPr>
              <a:t> by sticking the front flaps of separate folders together as shown.</a:t>
            </a:r>
          </a:p>
        </p:txBody>
      </p:sp>
    </p:spTree>
    <p:extLst>
      <p:ext uri="{BB962C8B-B14F-4D97-AF65-F5344CB8AC3E}">
        <p14:creationId xmlns:p14="http://schemas.microsoft.com/office/powerpoint/2010/main" val="1580733723"/>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69</TotalTime>
  <Words>620</Words>
  <Application>Microsoft Office PowerPoint</Application>
  <PresentationFormat>On-screen Show (4:3)</PresentationFormat>
  <Paragraphs>33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Arial</vt:lpstr>
      <vt:lpstr>Twinkl</vt:lpstr>
      <vt:lpstr>Office Theme</vt:lpstr>
      <vt:lpstr>PowerPoint Presentation</vt:lpstr>
      <vt:lpstr>What is a Lapbook?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Emily Holden</dc:creator>
  <cp:lastModifiedBy>Emily Holden</cp:lastModifiedBy>
  <cp:revision>6</cp:revision>
  <dcterms:created xsi:type="dcterms:W3CDTF">2020-06-12T14:51:23Z</dcterms:created>
  <dcterms:modified xsi:type="dcterms:W3CDTF">2020-06-12T16:00:51Z</dcterms:modified>
</cp:coreProperties>
</file>