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8" r:id="rId9"/>
    <p:sldId id="269" r:id="rId10"/>
    <p:sldId id="262" r:id="rId11"/>
    <p:sldId id="263" r:id="rId12"/>
    <p:sldId id="270" r:id="rId13"/>
    <p:sldId id="264" r:id="rId14"/>
    <p:sldId id="265" r:id="rId15"/>
    <p:sldId id="266" r:id="rId16"/>
  </p:sldIdLst>
  <p:sldSz cx="9144000" cy="5143500" type="screen16x9"/>
  <p:notesSz cx="6858000" cy="9144000"/>
  <p:embeddedFontLst>
    <p:embeddedFont>
      <p:font typeface="Quicksand" charset="0"/>
      <p:regular r:id="rId18"/>
      <p:bold r:id="rId19"/>
    </p:embeddedFont>
    <p:embeddedFont>
      <p:font typeface="Quicksand Light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67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13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ncce.io/pg1a-1-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cce.io/ogl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thumb-up-hand-like-confirm-go-top-307176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hotos/vacuum-cleaner-robot-budget-4827253/" TargetMode="External"/><Relationship Id="rId3" Type="http://schemas.openxmlformats.org/officeDocument/2006/relationships/hyperlink" Target="https://pixabay.com/photos/lawn-mower-battery-mower-4502093/" TargetMode="External"/><Relationship Id="rId7" Type="http://schemas.openxmlformats.org/officeDocument/2006/relationships/hyperlink" Target="https://pixabay.com/photos/robot-technology-programming-67590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robot-warehouse-wood-2363400/" TargetMode="External"/><Relationship Id="rId5" Type="http://schemas.openxmlformats.org/officeDocument/2006/relationships/hyperlink" Target="https://pixabay.com/photos/beebot-bee-robot-technology-4096410/" TargetMode="External"/><Relationship Id="rId4" Type="http://schemas.openxmlformats.org/officeDocument/2006/relationships/hyperlink" Target="https://pixabay.com/photos/mars-rover-robot-exhibit-space-2095270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earch-to-find-internet-1013911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search-to-find-internet-1013911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b07e6303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b07e6303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Last updated: 01-07-20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ncce.io/pg1a-1-s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ncce.io/ogl</a:t>
            </a: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e3d9e0630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e3d9e0630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3d9e063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3d9e063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e3d9e0630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e3d9e0630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e3d9e0630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e3d9e0630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e3d9e063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e3d9e063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https://pixabay.com/vectors/thumb-up-hand-like-confirm-go-top-307176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e3d9e06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e3d9e06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7e3d9e06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7e3d9e06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Brief think, pair, share. We use robots to help us eg clean, mow. We use robots to help in factories. We use robots to help us learn.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tell / program them to job a task.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L to R. Row 1 - Bee-Bot</a:t>
            </a:r>
            <a:r>
              <a:rPr lang="en" baseline="30000"/>
              <a:t>®️</a:t>
            </a:r>
            <a:r>
              <a:rPr lang="en"/>
              <a:t> (Educational floor robot), Pepper (Social robot), Robot vacuum cleaner. Row 2 - Robot lawn mower, Lego NXT robot, Warehouse robot moving sheets of wood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https://pixabay.com/photos/lawn-mower-battery-mower-4502093/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https://pixabay.com/photos/mars-rover-robot-exhibit-space-2095270/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https://pixabay.com/photos/beebot-bee-robot-technology-4096410/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https://pixabay.com/photos/robot-warehouse-wood-2363400/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https://pixabay.com/photos/robot-technology-programming-675902/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https://pixabay.com/photos/vacuum-cleaner-robot-budget-4827253/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e3d9e063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e3d9e063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e3d9e063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e3d9e063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https://pixabay.com/illustrations/search-to-find-internet-1013911/</a:t>
            </a:r>
            <a:endParaRPr sz="1000"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e3d9e063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e3d9e063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https://pixabay.com/illustrations/search-to-find-internet-1013911/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3d9e063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3d9e0630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Eyes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3d9e063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3d9e0630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Eyes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e3d9e0630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e3d9e0630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Eyes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3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4223" t="14372" r="15015" b="14825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with heading)">
  <p:cSld name="TITLE_4_1_1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and text under (no heading)">
  <p:cSld name="TITLE_4_1_1_1_4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ext">
  <p:cSld name="TITLE_4_1_1_1_1_1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 b="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ubTitle" idx="1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155CC">
            <a:alpha val="559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KdZqbWSES4gnX6jIhJhyedsnRLZOph_fyIVUeUNUQTs/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Buttons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smtClean="0">
                <a:solidFill>
                  <a:srgbClr val="494985"/>
                </a:solidFill>
              </a:rPr>
              <a:t>Key Stage 1 </a:t>
            </a:r>
            <a:r>
              <a:rPr lang="en" dirty="0">
                <a:solidFill>
                  <a:srgbClr val="494985"/>
                </a:solidFill>
              </a:rPr>
              <a:t>– Moving a robot</a:t>
            </a:r>
            <a:endParaRPr dirty="0">
              <a:solidFill>
                <a:srgbClr val="494985"/>
              </a:solidFill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1"/>
          </p:nvPr>
        </p:nvSpPr>
        <p:spPr>
          <a:xfrm>
            <a:off x="251520" y="915566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did it do?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Did the buttons do what you expected them to?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out</a:t>
            </a:r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34">
                        <a14:foregroundMark x1="85519" y1="5918" x2="90437" y2="5306"/>
                        <a14:foregroundMark x1="56557" y1="4490" x2="57650" y2="2857"/>
                        <a14:foregroundMark x1="40710" y1="16122" x2="47541" y2="17143"/>
                        <a14:foregroundMark x1="23224" y1="28367" x2="33333" y2="31837"/>
                        <a14:foregroundMark x1="19126" y1="17143" x2="14481" y2="91633"/>
                        <a14:foregroundMark x1="67213" y1="14694" x2="73497" y2="88776"/>
                        <a14:foregroundMark x1="58197" y1="30000" x2="62022" y2="29388"/>
                        <a14:foregroundMark x1="43443" y1="40612" x2="43989" y2="43265"/>
                        <a14:foregroundMark x1="25410" y1="33265" x2="30055" y2="27347"/>
                        <a14:foregroundMark x1="31148" y1="26531" x2="26230" y2="26531"/>
                        <a14:foregroundMark x1="47541" y1="15918" x2="47541" y2="22449"/>
                        <a14:foregroundMark x1="40164" y1="14286" x2="40164" y2="18571"/>
                        <a14:foregroundMark x1="55191" y1="27143" x2="64754" y2="26122"/>
                        <a14:foregroundMark x1="55191" y1="33673" x2="61749" y2="32857"/>
                        <a14:foregroundMark x1="46175" y1="38776" x2="48087" y2="43265"/>
                        <a14:foregroundMark x1="41530" y1="39184" x2="40710" y2="43673"/>
                        <a14:foregroundMark x1="22131" y1="97347" x2="56011" y2="97551"/>
                        <a14:foregroundMark x1="59290" y1="97551" x2="80055" y2="97551"/>
                        <a14:foregroundMark x1="21038" y1="98163" x2="12295" y2="97959"/>
                        <a14:backgroundMark x1="16940" y1="98980" x2="16940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15" y="243454"/>
            <a:ext cx="34861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6677"/>
            <a:ext cx="23050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10900" y="987574"/>
            <a:ext cx="3440100" cy="3816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If you are at a workstation,</a:t>
            </a:r>
            <a:br>
              <a:rPr lang="en-GB" b="1" dirty="0" smtClean="0"/>
            </a:br>
            <a:r>
              <a:rPr lang="en-GB" dirty="0" smtClean="0"/>
              <a:t>log-out safely and shut down.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 dirty="0" smtClean="0"/>
              <a:t>If you are using a BeeBot,</a:t>
            </a:r>
            <a:br>
              <a:rPr lang="en" b="1" dirty="0" smtClean="0"/>
            </a:br>
            <a:r>
              <a:rPr lang="en-GB" dirty="0" smtClean="0"/>
              <a:t>turn it off and return it to the docking station for a wipe-over.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/>
              <a:t>We will sit in a circle for the next slide.</a:t>
            </a: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get ready for the next activity</a:t>
            </a:r>
            <a:endParaRPr dirty="0"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6176926" y="820608"/>
            <a:ext cx="716197" cy="1113377"/>
            <a:chOff x="6673625" y="604975"/>
            <a:chExt cx="1720800" cy="2675100"/>
          </a:xfrm>
        </p:grpSpPr>
        <p:sp>
          <p:nvSpPr>
            <p:cNvPr id="126" name="Google Shape;126;p16"/>
            <p:cNvSpPr/>
            <p:nvPr/>
          </p:nvSpPr>
          <p:spPr>
            <a:xfrm>
              <a:off x="6673625" y="604975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996575" y="770025"/>
              <a:ext cx="1074900" cy="2250000"/>
            </a:xfrm>
            <a:prstGeom prst="upArrow">
              <a:avLst>
                <a:gd name="adj1" fmla="val 50000"/>
                <a:gd name="adj2" fmla="val 966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16"/>
          <p:cNvGrpSpPr/>
          <p:nvPr/>
        </p:nvGrpSpPr>
        <p:grpSpPr>
          <a:xfrm rot="10800000" flipH="1">
            <a:off x="6176926" y="3290718"/>
            <a:ext cx="716197" cy="1113377"/>
            <a:chOff x="6673625" y="604975"/>
            <a:chExt cx="1720800" cy="2675100"/>
          </a:xfrm>
        </p:grpSpPr>
        <p:sp>
          <p:nvSpPr>
            <p:cNvPr id="129" name="Google Shape;129;p16"/>
            <p:cNvSpPr/>
            <p:nvPr/>
          </p:nvSpPr>
          <p:spPr>
            <a:xfrm>
              <a:off x="6673625" y="604975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6575" y="770025"/>
              <a:ext cx="1074900" cy="2250000"/>
            </a:xfrm>
            <a:prstGeom prst="upArrow">
              <a:avLst>
                <a:gd name="adj1" fmla="val 50000"/>
                <a:gd name="adj2" fmla="val 966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7167948" y="2266766"/>
            <a:ext cx="1206777" cy="1274129"/>
            <a:chOff x="5063213" y="5375500"/>
            <a:chExt cx="2899512" cy="3061339"/>
          </a:xfrm>
        </p:grpSpPr>
        <p:sp>
          <p:nvSpPr>
            <p:cNvPr id="132" name="Google Shape;132;p16"/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16"/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" name="Google Shape;136;p16"/>
          <p:cNvGrpSpPr/>
          <p:nvPr/>
        </p:nvGrpSpPr>
        <p:grpSpPr>
          <a:xfrm flipH="1">
            <a:off x="4695328" y="2266766"/>
            <a:ext cx="1192838" cy="1274129"/>
            <a:chOff x="5096704" y="5375500"/>
            <a:chExt cx="2866021" cy="3061339"/>
          </a:xfrm>
        </p:grpSpPr>
        <p:sp>
          <p:nvSpPr>
            <p:cNvPr id="137" name="Google Shape;137;p16"/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16"/>
            <p:cNvGrpSpPr/>
            <p:nvPr/>
          </p:nvGrpSpPr>
          <p:grpSpPr>
            <a:xfrm>
              <a:off x="5096704" y="5596631"/>
              <a:ext cx="2697846" cy="2840208"/>
              <a:chOff x="5096704" y="5596631"/>
              <a:chExt cx="2697846" cy="2840208"/>
            </a:xfrm>
          </p:grpSpPr>
          <p:sp>
            <p:nvSpPr>
              <p:cNvPr id="139" name="Google Shape;139;p16"/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 rot="-5540273">
                <a:off x="5166200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16"/>
          <p:cNvGrpSpPr/>
          <p:nvPr/>
        </p:nvGrpSpPr>
        <p:grpSpPr>
          <a:xfrm>
            <a:off x="4619924" y="3796948"/>
            <a:ext cx="1206802" cy="557862"/>
            <a:chOff x="1629875" y="5570850"/>
            <a:chExt cx="2540100" cy="1174200"/>
          </a:xfrm>
        </p:grpSpPr>
        <p:sp>
          <p:nvSpPr>
            <p:cNvPr id="142" name="Google Shape;142;p16"/>
            <p:cNvSpPr/>
            <p:nvPr/>
          </p:nvSpPr>
          <p:spPr>
            <a:xfrm>
              <a:off x="1629875" y="5638800"/>
              <a:ext cx="2540100" cy="10383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312975" y="5570850"/>
              <a:ext cx="1173900" cy="1174200"/>
            </a:xfrm>
            <a:prstGeom prst="mathMultiply">
              <a:avLst>
                <a:gd name="adj1" fmla="val 23520"/>
              </a:avLst>
            </a:prstGeom>
            <a:solidFill>
              <a:srgbClr val="F2F6FC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7244133" y="3812484"/>
            <a:ext cx="1206802" cy="526791"/>
            <a:chOff x="1716750" y="4396650"/>
            <a:chExt cx="2540100" cy="1108800"/>
          </a:xfrm>
        </p:grpSpPr>
        <p:sp>
          <p:nvSpPr>
            <p:cNvPr id="145" name="Google Shape;145;p16"/>
            <p:cNvSpPr/>
            <p:nvPr/>
          </p:nvSpPr>
          <p:spPr>
            <a:xfrm>
              <a:off x="1716750" y="4431900"/>
              <a:ext cx="2540100" cy="10383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/>
            </a:p>
          </p:txBody>
        </p:sp>
        <p:sp>
          <p:nvSpPr>
            <p:cNvPr id="146" name="Google Shape;146;p16"/>
            <p:cNvSpPr/>
            <p:nvPr/>
          </p:nvSpPr>
          <p:spPr>
            <a:xfrm rot="-5400000">
              <a:off x="2432400" y="4363950"/>
              <a:ext cx="1108800" cy="1174200"/>
            </a:xfrm>
            <a:prstGeom prst="mathEqual">
              <a:avLst>
                <a:gd name="adj1" fmla="val 24335"/>
                <a:gd name="adj2" fmla="val 12288"/>
              </a:avLst>
            </a:prstGeom>
            <a:solidFill>
              <a:srgbClr val="F2F6FC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5978302" y="2076640"/>
            <a:ext cx="1113444" cy="1071398"/>
            <a:chOff x="2809875" y="1066575"/>
            <a:chExt cx="2343600" cy="2255100"/>
          </a:xfrm>
        </p:grpSpPr>
        <p:sp>
          <p:nvSpPr>
            <p:cNvPr id="148" name="Google Shape;148;p16"/>
            <p:cNvSpPr/>
            <p:nvPr/>
          </p:nvSpPr>
          <p:spPr>
            <a:xfrm>
              <a:off x="2809875" y="1066575"/>
              <a:ext cx="2343600" cy="22551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2809875" y="1066575"/>
              <a:ext cx="2343600" cy="22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FFFFFF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GO</a:t>
              </a:r>
              <a:endParaRPr sz="5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7672"/>
            <a:ext cx="523875" cy="37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8" y="2029197"/>
            <a:ext cx="568933" cy="791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310900" y="1170200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Your teacher is going to secretly press one button and then press go.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After you see Bee-Bot move, place your finger on the button you think was used</a:t>
            </a:r>
            <a:r>
              <a:rPr lang="en" dirty="0" smtClean="0"/>
              <a:t>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Match them up</a:t>
            </a:r>
            <a:endParaRPr dirty="0"/>
          </a:p>
        </p:txBody>
      </p:sp>
      <p:grpSp>
        <p:nvGrpSpPr>
          <p:cNvPr id="125" name="Google Shape;125;p16"/>
          <p:cNvGrpSpPr/>
          <p:nvPr/>
        </p:nvGrpSpPr>
        <p:grpSpPr>
          <a:xfrm>
            <a:off x="6176926" y="820608"/>
            <a:ext cx="716197" cy="1113377"/>
            <a:chOff x="6673625" y="604975"/>
            <a:chExt cx="1720800" cy="2675100"/>
          </a:xfrm>
        </p:grpSpPr>
        <p:sp>
          <p:nvSpPr>
            <p:cNvPr id="126" name="Google Shape;126;p16"/>
            <p:cNvSpPr/>
            <p:nvPr/>
          </p:nvSpPr>
          <p:spPr>
            <a:xfrm>
              <a:off x="6673625" y="604975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6996575" y="770025"/>
              <a:ext cx="1074900" cy="2250000"/>
            </a:xfrm>
            <a:prstGeom prst="upArrow">
              <a:avLst>
                <a:gd name="adj1" fmla="val 50000"/>
                <a:gd name="adj2" fmla="val 966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Google Shape;128;p16"/>
          <p:cNvGrpSpPr/>
          <p:nvPr/>
        </p:nvGrpSpPr>
        <p:grpSpPr>
          <a:xfrm rot="10800000" flipH="1">
            <a:off x="6176926" y="3290718"/>
            <a:ext cx="716197" cy="1113377"/>
            <a:chOff x="6673625" y="604975"/>
            <a:chExt cx="1720800" cy="2675100"/>
          </a:xfrm>
        </p:grpSpPr>
        <p:sp>
          <p:nvSpPr>
            <p:cNvPr id="129" name="Google Shape;129;p16"/>
            <p:cNvSpPr/>
            <p:nvPr/>
          </p:nvSpPr>
          <p:spPr>
            <a:xfrm>
              <a:off x="6673625" y="604975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6996575" y="770025"/>
              <a:ext cx="1074900" cy="2250000"/>
            </a:xfrm>
            <a:prstGeom prst="upArrow">
              <a:avLst>
                <a:gd name="adj1" fmla="val 50000"/>
                <a:gd name="adj2" fmla="val 966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16"/>
          <p:cNvGrpSpPr/>
          <p:nvPr/>
        </p:nvGrpSpPr>
        <p:grpSpPr>
          <a:xfrm>
            <a:off x="7167948" y="2266766"/>
            <a:ext cx="1206777" cy="1274129"/>
            <a:chOff x="5063213" y="5375500"/>
            <a:chExt cx="2899512" cy="3061339"/>
          </a:xfrm>
        </p:grpSpPr>
        <p:sp>
          <p:nvSpPr>
            <p:cNvPr id="132" name="Google Shape;132;p16"/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16"/>
            <p:cNvGrpSpPr/>
            <p:nvPr/>
          </p:nvGrpSpPr>
          <p:grpSpPr>
            <a:xfrm>
              <a:off x="5063213" y="5596631"/>
              <a:ext cx="2731337" cy="2840208"/>
              <a:chOff x="5063213" y="5596631"/>
              <a:chExt cx="2731337" cy="2840208"/>
            </a:xfrm>
          </p:grpSpPr>
          <p:sp>
            <p:nvSpPr>
              <p:cNvPr id="134" name="Google Shape;134;p16"/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 rot="-5540273">
                <a:off x="5132709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" name="Google Shape;136;p16"/>
          <p:cNvGrpSpPr/>
          <p:nvPr/>
        </p:nvGrpSpPr>
        <p:grpSpPr>
          <a:xfrm flipH="1">
            <a:off x="4695328" y="2266766"/>
            <a:ext cx="1192838" cy="1274129"/>
            <a:chOff x="5096704" y="5375500"/>
            <a:chExt cx="2866021" cy="3061339"/>
          </a:xfrm>
        </p:grpSpPr>
        <p:sp>
          <p:nvSpPr>
            <p:cNvPr id="137" name="Google Shape;137;p16"/>
            <p:cNvSpPr/>
            <p:nvPr/>
          </p:nvSpPr>
          <p:spPr>
            <a:xfrm rot="5400000">
              <a:off x="5764775" y="4898350"/>
              <a:ext cx="1720800" cy="26751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" name="Google Shape;138;p16"/>
            <p:cNvGrpSpPr/>
            <p:nvPr/>
          </p:nvGrpSpPr>
          <p:grpSpPr>
            <a:xfrm>
              <a:off x="5096704" y="5596631"/>
              <a:ext cx="2697846" cy="2840208"/>
              <a:chOff x="5096704" y="5596631"/>
              <a:chExt cx="2697846" cy="2840208"/>
            </a:xfrm>
          </p:grpSpPr>
          <p:sp>
            <p:nvSpPr>
              <p:cNvPr id="139" name="Google Shape;139;p16"/>
              <p:cNvSpPr/>
              <p:nvPr/>
            </p:nvSpPr>
            <p:spPr>
              <a:xfrm>
                <a:off x="6330550" y="5596631"/>
                <a:ext cx="1464000" cy="1267800"/>
              </a:xfrm>
              <a:prstGeom prst="rightArrow">
                <a:avLst>
                  <a:gd name="adj1" fmla="val 39984"/>
                  <a:gd name="adj2" fmla="val 80266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6"/>
              <p:cNvSpPr/>
              <p:nvPr/>
            </p:nvSpPr>
            <p:spPr>
              <a:xfrm rot="-5540273">
                <a:off x="5166200" y="5954216"/>
                <a:ext cx="2412208" cy="2454846"/>
              </a:xfrm>
              <a:prstGeom prst="blockArc">
                <a:avLst>
                  <a:gd name="adj1" fmla="val 18766996"/>
                  <a:gd name="adj2" fmla="val 151791"/>
                  <a:gd name="adj3" fmla="val 21062"/>
                </a:avLst>
              </a:prstGeom>
              <a:solidFill>
                <a:srgbClr val="F2F6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" name="Google Shape;141;p16"/>
          <p:cNvGrpSpPr/>
          <p:nvPr/>
        </p:nvGrpSpPr>
        <p:grpSpPr>
          <a:xfrm>
            <a:off x="4619924" y="3796948"/>
            <a:ext cx="1206802" cy="557862"/>
            <a:chOff x="1629875" y="5570850"/>
            <a:chExt cx="2540100" cy="1174200"/>
          </a:xfrm>
        </p:grpSpPr>
        <p:sp>
          <p:nvSpPr>
            <p:cNvPr id="142" name="Google Shape;142;p16"/>
            <p:cNvSpPr/>
            <p:nvPr/>
          </p:nvSpPr>
          <p:spPr>
            <a:xfrm>
              <a:off x="1629875" y="5638800"/>
              <a:ext cx="2540100" cy="10383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312975" y="5570850"/>
              <a:ext cx="1173900" cy="1174200"/>
            </a:xfrm>
            <a:prstGeom prst="mathMultiply">
              <a:avLst>
                <a:gd name="adj1" fmla="val 23520"/>
              </a:avLst>
            </a:prstGeom>
            <a:solidFill>
              <a:srgbClr val="F2F6FC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16"/>
          <p:cNvGrpSpPr/>
          <p:nvPr/>
        </p:nvGrpSpPr>
        <p:grpSpPr>
          <a:xfrm>
            <a:off x="7244133" y="3812484"/>
            <a:ext cx="1206802" cy="526791"/>
            <a:chOff x="1716750" y="4396650"/>
            <a:chExt cx="2540100" cy="1108800"/>
          </a:xfrm>
        </p:grpSpPr>
        <p:sp>
          <p:nvSpPr>
            <p:cNvPr id="145" name="Google Shape;145;p16"/>
            <p:cNvSpPr/>
            <p:nvPr/>
          </p:nvSpPr>
          <p:spPr>
            <a:xfrm>
              <a:off x="1716750" y="4431900"/>
              <a:ext cx="2540100" cy="10383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/>
            </a:p>
          </p:txBody>
        </p:sp>
        <p:sp>
          <p:nvSpPr>
            <p:cNvPr id="146" name="Google Shape;146;p16"/>
            <p:cNvSpPr/>
            <p:nvPr/>
          </p:nvSpPr>
          <p:spPr>
            <a:xfrm rot="-5400000">
              <a:off x="2432400" y="4363950"/>
              <a:ext cx="1108800" cy="1174200"/>
            </a:xfrm>
            <a:prstGeom prst="mathEqual">
              <a:avLst>
                <a:gd name="adj1" fmla="val 24335"/>
                <a:gd name="adj2" fmla="val 12288"/>
              </a:avLst>
            </a:prstGeom>
            <a:solidFill>
              <a:srgbClr val="F2F6FC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16"/>
          <p:cNvGrpSpPr/>
          <p:nvPr/>
        </p:nvGrpSpPr>
        <p:grpSpPr>
          <a:xfrm>
            <a:off x="5978302" y="2076640"/>
            <a:ext cx="1113444" cy="1071398"/>
            <a:chOff x="2809875" y="1066575"/>
            <a:chExt cx="2343600" cy="2255100"/>
          </a:xfrm>
        </p:grpSpPr>
        <p:sp>
          <p:nvSpPr>
            <p:cNvPr id="148" name="Google Shape;148;p16"/>
            <p:cNvSpPr/>
            <p:nvPr/>
          </p:nvSpPr>
          <p:spPr>
            <a:xfrm>
              <a:off x="2809875" y="1066575"/>
              <a:ext cx="2343600" cy="22551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149" name="Google Shape;149;p16"/>
            <p:cNvSpPr txBox="1"/>
            <p:nvPr/>
          </p:nvSpPr>
          <p:spPr>
            <a:xfrm>
              <a:off x="2809875" y="1066575"/>
              <a:ext cx="2343600" cy="225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FFFFFF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GO</a:t>
              </a:r>
              <a:endParaRPr sz="5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24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Plenary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these two buttons very important?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5456874" y="2439318"/>
            <a:ext cx="1206802" cy="557862"/>
            <a:chOff x="1629875" y="5570850"/>
            <a:chExt cx="2540100" cy="1174200"/>
          </a:xfrm>
        </p:grpSpPr>
        <p:sp>
          <p:nvSpPr>
            <p:cNvPr id="158" name="Google Shape;158;p17"/>
            <p:cNvSpPr/>
            <p:nvPr/>
          </p:nvSpPr>
          <p:spPr>
            <a:xfrm>
              <a:off x="1629875" y="5638800"/>
              <a:ext cx="2540100" cy="1038300"/>
            </a:xfrm>
            <a:prstGeom prst="roundRect">
              <a:avLst>
                <a:gd name="adj" fmla="val 50000"/>
              </a:avLst>
            </a:prstGeom>
            <a:solidFill>
              <a:srgbClr val="1C4587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600"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312975" y="5570850"/>
              <a:ext cx="1173900" cy="1174200"/>
            </a:xfrm>
            <a:prstGeom prst="mathMultiply">
              <a:avLst>
                <a:gd name="adj1" fmla="val 23520"/>
              </a:avLst>
            </a:prstGeom>
            <a:solidFill>
              <a:srgbClr val="F2F6FC"/>
            </a:solidFill>
            <a:ln w="9525" cap="flat" cmpd="sng">
              <a:solidFill>
                <a:srgbClr val="E9E9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2209102" y="2182540"/>
            <a:ext cx="1113444" cy="1071398"/>
            <a:chOff x="5978302" y="2076640"/>
            <a:chExt cx="1113444" cy="1071398"/>
          </a:xfrm>
        </p:grpSpPr>
        <p:sp>
          <p:nvSpPr>
            <p:cNvPr id="161" name="Google Shape;161;p17"/>
            <p:cNvSpPr/>
            <p:nvPr/>
          </p:nvSpPr>
          <p:spPr>
            <a:xfrm>
              <a:off x="5978302" y="2076640"/>
              <a:ext cx="1113444" cy="1071398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6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5978302" y="2076640"/>
              <a:ext cx="1113300" cy="107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0">
                  <a:solidFill>
                    <a:srgbClr val="FFFFFF"/>
                  </a:solidFill>
                  <a:latin typeface="Quicksand Light"/>
                  <a:ea typeface="Quicksand Light"/>
                  <a:cs typeface="Quicksand Light"/>
                  <a:sym typeface="Quicksand Light"/>
                </a:rPr>
                <a:t>GO</a:t>
              </a:r>
              <a:endParaRPr sz="5000">
                <a:solidFill>
                  <a:srgbClr val="FFFFFF"/>
                </a:solidFill>
                <a:latin typeface="Quicksand Light"/>
                <a:ea typeface="Quicksand Light"/>
                <a:cs typeface="Quicksand Light"/>
                <a:sym typeface="Quicksand Light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310900" y="1170124"/>
            <a:ext cx="4096500" cy="3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 can predict the outcome of a command on a device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 can match a command to an outcome 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5B5BA5"/>
              </a:buClr>
              <a:buSzPts val="1800"/>
              <a:buFont typeface="Quicksand"/>
              <a:buChar char="●"/>
            </a:pPr>
            <a:r>
              <a:rPr lang="en" sz="18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I can run a command on a device</a:t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10900" y="319600"/>
            <a:ext cx="8521200" cy="6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How confident are you? (1–3)</a:t>
            </a:r>
            <a:endParaRPr sz="24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– Very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6185600" y="3414350"/>
            <a:ext cx="19815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</a:t>
            </a:r>
            <a:r>
              <a:rPr lang="en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Not confident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</a:t>
            </a:r>
            <a:r>
              <a:rPr lang="en" sz="15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–</a:t>
            </a:r>
            <a:r>
              <a:rPr lang="en" sz="1500" b="1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 Unsure </a:t>
            </a:r>
            <a:endParaRPr sz="1500" b="1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>
            <a:spLocks noGrp="1"/>
          </p:cNvSpPr>
          <p:nvPr>
            <p:ph type="body" idx="1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 this lesson, you…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Talked about robots and how we control them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Thought about which commands had been used to program the robot and how programs are run and cleared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lesson</a:t>
            </a:r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2"/>
          </p:nvPr>
        </p:nvSpPr>
        <p:spPr>
          <a:xfrm>
            <a:off x="4736600" y="1170100"/>
            <a:ext cx="42708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Next lesson, you will…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Pretend to be robots and give each other </a:t>
            </a:r>
            <a:r>
              <a:rPr lang="en" dirty="0" smtClean="0"/>
              <a:t>instructions.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 smtClean="0"/>
              <a:t>Solve some-more problems on 2Go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mtClean="0"/>
              <a:t>Have your turn using the BeeBot if you haven’t already.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1: Buttons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ubTitle" idx="2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To explain what a given command will do</a:t>
            </a:r>
            <a:endParaRPr b="1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 can predict the outcome of a command on a device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 can match a command to an outcome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 can run a command on a </a:t>
            </a:r>
            <a:r>
              <a:rPr lang="en" dirty="0" smtClean="0"/>
              <a:t>device</a:t>
            </a:r>
          </a:p>
          <a:p>
            <a:pPr marL="1028700" lvl="2" indent="0">
              <a:spcBef>
                <a:spcPts val="0"/>
              </a:spcBef>
              <a:buSzPts val="1800"/>
              <a:buNone/>
            </a:pPr>
            <a:endParaRPr lang="en" dirty="0"/>
          </a:p>
          <a:p>
            <a:pPr marL="1028700" lvl="2" indent="0">
              <a:spcBef>
                <a:spcPts val="0"/>
              </a:spcBef>
              <a:buSzPts val="1800"/>
              <a:buNone/>
            </a:pPr>
            <a:r>
              <a:rPr lang="en" sz="1800" b="1" dirty="0" smtClean="0"/>
              <a:t>Making Links</a:t>
            </a:r>
          </a:p>
          <a:p>
            <a:pPr marL="1028700" lvl="2" indent="0">
              <a:spcBef>
                <a:spcPts val="0"/>
              </a:spcBef>
              <a:buSzPts val="1800"/>
              <a:buNone/>
            </a:pPr>
            <a:r>
              <a:rPr lang="en" sz="1800" dirty="0" smtClean="0"/>
              <a:t>Remember, we are learning about writing instructions in English.</a:t>
            </a:r>
          </a:p>
          <a:p>
            <a:pPr marL="1028700" lvl="2" indent="0">
              <a:spcBef>
                <a:spcPts val="0"/>
              </a:spcBef>
              <a:buSzPts val="1800"/>
              <a:buNone/>
            </a:pPr>
            <a:r>
              <a:rPr lang="en" sz="1800" dirty="0" smtClean="0"/>
              <a:t>This term, we are going to be learning how to code computer instructions (algorithms) to tell robots what to do.</a:t>
            </a:r>
          </a:p>
          <a:p>
            <a:pPr marL="1028700" lvl="2" indent="0">
              <a:spcBef>
                <a:spcPts val="0"/>
              </a:spcBef>
              <a:buSzPts val="1800"/>
              <a:buNone/>
            </a:pPr>
            <a:endParaRPr sz="1800" b="1"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313" y1="10345" x2="39063" y2="103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1" y="3435846"/>
            <a:ext cx="6096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are all robots</a:t>
            </a:r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800" y="1017700"/>
            <a:ext cx="2253930" cy="169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677" y="2708116"/>
            <a:ext cx="2251181" cy="169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3987" y="2708116"/>
            <a:ext cx="2254341" cy="169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2438" y="2708116"/>
            <a:ext cx="2254759" cy="1690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43945" y="1017701"/>
            <a:ext cx="2254425" cy="169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02585" y="1017700"/>
            <a:ext cx="2254470" cy="169043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1"/>
          <p:cNvSpPr txBox="1">
            <a:spLocks noGrp="1"/>
          </p:cNvSpPr>
          <p:nvPr>
            <p:ph type="body" idx="2"/>
          </p:nvPr>
        </p:nvSpPr>
        <p:spPr>
          <a:xfrm>
            <a:off x="310900" y="4398575"/>
            <a:ext cx="8521200" cy="4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 do we use robots for? Why do robots do what they do?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get organised</a:t>
            </a:r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pic>
        <p:nvPicPr>
          <p:cNvPr id="69" name="Google Shape;69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544" y="1010126"/>
            <a:ext cx="3175724" cy="23461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323528" y="3435846"/>
            <a:ext cx="8521200" cy="1707653"/>
          </a:xfrm>
        </p:spPr>
        <p:txBody>
          <a:bodyPr/>
          <a:lstStyle/>
          <a:p>
            <a:r>
              <a:rPr lang="en-GB" dirty="0" smtClean="0"/>
              <a:t>Half the class are going to be working on the computers, half will work on the </a:t>
            </a:r>
            <a:r>
              <a:rPr lang="en-GB" dirty="0" err="1" smtClean="0"/>
              <a:t>BeeBots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Then we will swap over groups.</a:t>
            </a:r>
          </a:p>
          <a:p>
            <a:r>
              <a:rPr lang="en-GB" dirty="0" smtClean="0"/>
              <a:t>If anyone doesn’t get the chance to use the </a:t>
            </a:r>
            <a:r>
              <a:rPr lang="en-GB" dirty="0" err="1" smtClean="0"/>
              <a:t>BeeBot</a:t>
            </a:r>
            <a:r>
              <a:rPr lang="en-GB" dirty="0" smtClean="0"/>
              <a:t> today, they will get the chance next week.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9247"/>
            <a:ext cx="3175724" cy="25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7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271576" y="915566"/>
            <a:ext cx="3440100" cy="15121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robots have buttons on the top.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What do you think they do?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</a:t>
            </a:r>
            <a:r>
              <a:rPr lang="en" dirty="0" smtClean="0"/>
              <a:t>robots – </a:t>
            </a:r>
            <a:br>
              <a:rPr lang="en" dirty="0" smtClean="0"/>
            </a:br>
            <a:r>
              <a:rPr lang="en" dirty="0" smtClean="0"/>
              <a:t>Beebot and Purple Mash</a:t>
            </a:r>
            <a:endParaRPr dirty="0"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3">
            <a:alphaModFix/>
          </a:blip>
          <a:srcRect l="2471" r="2480"/>
          <a:stretch/>
        </p:blipFill>
        <p:spPr>
          <a:xfrm>
            <a:off x="1187624" y="1869972"/>
            <a:ext cx="2524052" cy="33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91925" y="2434277"/>
            <a:ext cx="2759376" cy="275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34">
                        <a14:foregroundMark x1="85519" y1="5918" x2="90437" y2="5306"/>
                        <a14:foregroundMark x1="56557" y1="4490" x2="57650" y2="2857"/>
                        <a14:foregroundMark x1="40710" y1="16122" x2="47541" y2="17143"/>
                        <a14:foregroundMark x1="23224" y1="28367" x2="33333" y2="31837"/>
                        <a14:foregroundMark x1="19126" y1="17143" x2="14481" y2="91633"/>
                        <a14:foregroundMark x1="67213" y1="14694" x2="73497" y2="88776"/>
                        <a14:foregroundMark x1="58197" y1="30000" x2="62022" y2="29388"/>
                        <a14:foregroundMark x1="43443" y1="40612" x2="43989" y2="43265"/>
                        <a14:foregroundMark x1="25410" y1="33265" x2="30055" y2="27347"/>
                        <a14:foregroundMark x1="31148" y1="26531" x2="26230" y2="26531"/>
                        <a14:foregroundMark x1="47541" y1="15918" x2="47541" y2="22449"/>
                        <a14:foregroundMark x1="40164" y1="14286" x2="40164" y2="18571"/>
                        <a14:foregroundMark x1="55191" y1="27143" x2="64754" y2="26122"/>
                        <a14:foregroundMark x1="55191" y1="33673" x2="61749" y2="32857"/>
                        <a14:foregroundMark x1="46175" y1="38776" x2="48087" y2="43265"/>
                        <a14:foregroundMark x1="41530" y1="39184" x2="40710" y2="43673"/>
                        <a14:foregroundMark x1="22131" y1="97347" x2="56011" y2="97551"/>
                        <a14:foregroundMark x1="59290" y1="97551" x2="80055" y2="97551"/>
                        <a14:foregroundMark x1="21038" y1="98163" x2="12295" y2="97959"/>
                        <a14:backgroundMark x1="16940" y1="98980" x2="16940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86328"/>
            <a:ext cx="34861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6677"/>
            <a:ext cx="23050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oogle Shape;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1676" y="824903"/>
            <a:ext cx="2181888" cy="239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310900" y="784858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Before </a:t>
            </a:r>
            <a:r>
              <a:rPr lang="en" dirty="0"/>
              <a:t>you press any buttons, talk to your partner about what you think they do.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310900" y="145458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Your robots</a:t>
            </a:r>
            <a:endParaRPr dirty="0"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l="2471" r="2480"/>
          <a:stretch/>
        </p:blipFill>
        <p:spPr>
          <a:xfrm>
            <a:off x="1403648" y="1405875"/>
            <a:ext cx="2524052" cy="336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5901" y="2378200"/>
            <a:ext cx="2759376" cy="2759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34">
                        <a14:foregroundMark x1="85519" y1="5918" x2="90437" y2="5306"/>
                        <a14:foregroundMark x1="56557" y1="4490" x2="57650" y2="2857"/>
                        <a14:foregroundMark x1="40710" y1="16122" x2="47541" y2="17143"/>
                        <a14:foregroundMark x1="23224" y1="28367" x2="33333" y2="31837"/>
                        <a14:foregroundMark x1="19126" y1="17143" x2="14481" y2="91633"/>
                        <a14:foregroundMark x1="67213" y1="14694" x2="73497" y2="88776"/>
                        <a14:foregroundMark x1="58197" y1="30000" x2="62022" y2="29388"/>
                        <a14:foregroundMark x1="43443" y1="40612" x2="43989" y2="43265"/>
                        <a14:foregroundMark x1="25410" y1="33265" x2="30055" y2="27347"/>
                        <a14:foregroundMark x1="31148" y1="26531" x2="26230" y2="26531"/>
                        <a14:foregroundMark x1="47541" y1="15918" x2="47541" y2="22449"/>
                        <a14:foregroundMark x1="40164" y1="14286" x2="40164" y2="18571"/>
                        <a14:foregroundMark x1="55191" y1="27143" x2="64754" y2="26122"/>
                        <a14:foregroundMark x1="55191" y1="33673" x2="61749" y2="32857"/>
                        <a14:foregroundMark x1="46175" y1="38776" x2="48087" y2="43265"/>
                        <a14:foregroundMark x1="41530" y1="39184" x2="40710" y2="43673"/>
                        <a14:foregroundMark x1="22131" y1="97347" x2="56011" y2="97551"/>
                        <a14:foregroundMark x1="59290" y1="97551" x2="80055" y2="97551"/>
                        <a14:foregroundMark x1="21038" y1="98163" x2="12295" y2="97959"/>
                        <a14:backgroundMark x1="16940" y1="98980" x2="16940" y2="989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86328"/>
            <a:ext cx="34861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6677"/>
            <a:ext cx="23050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Google Shape;8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5976" y="857436"/>
            <a:ext cx="2181888" cy="2394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92;p13"/>
          <p:cNvSpPr txBox="1">
            <a:spLocks noGrp="1"/>
          </p:cNvSpPr>
          <p:nvPr>
            <p:ph type="body" idx="1"/>
          </p:nvPr>
        </p:nvSpPr>
        <p:spPr>
          <a:xfrm>
            <a:off x="7308304" y="3075806"/>
            <a:ext cx="1728192" cy="1691646"/>
          </a:xfrm>
          <a:prstGeom prst="rect">
            <a:avLst/>
          </a:prstGeom>
          <a:solidFill>
            <a:schemeClr val="accent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 smtClean="0"/>
              <a:t>Purple Mash Partners: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Speak to the partner at the workstation next to your’s.</a:t>
            </a:r>
            <a:endParaRPr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23528" y="905728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BeeBots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You </a:t>
            </a:r>
            <a:r>
              <a:rPr lang="en" dirty="0"/>
              <a:t>will need to switch the robot on. The switch is underneath.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Something lights up when you switch the robot on. Can you work out what it is?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</a:t>
            </a:r>
            <a:r>
              <a:rPr lang="en" dirty="0" smtClean="0"/>
              <a:t>out </a:t>
            </a:r>
            <a:r>
              <a:rPr lang="en" b="0" dirty="0" smtClean="0"/>
              <a:t>(part 1)</a:t>
            </a:r>
            <a:endParaRPr b="0" dirty="0"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1141" y="1196525"/>
            <a:ext cx="2525332" cy="336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9398" y="3325425"/>
            <a:ext cx="1484100" cy="1185878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6" name="Google Shape;106;p14"/>
          <p:cNvSpPr/>
          <p:nvPr/>
        </p:nvSpPr>
        <p:spPr>
          <a:xfrm>
            <a:off x="7091350" y="3761350"/>
            <a:ext cx="660900" cy="469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949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2462400" y="1989675"/>
            <a:ext cx="3774600" cy="1079400"/>
          </a:xfrm>
          <a:prstGeom prst="straightConnector1">
            <a:avLst/>
          </a:prstGeom>
          <a:noFill/>
          <a:ln w="28575" cap="flat" cmpd="sng">
            <a:solidFill>
              <a:srgbClr val="5B5BA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39" y="1269075"/>
            <a:ext cx="6985465" cy="36000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23528" y="905728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Purple Mash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/>
              <a:t>First</a:t>
            </a:r>
            <a:r>
              <a:rPr lang="en" dirty="0" smtClean="0"/>
              <a:t>, login using </a:t>
            </a:r>
            <a:br>
              <a:rPr lang="en" dirty="0" smtClean="0"/>
            </a:br>
            <a:r>
              <a:rPr lang="en" dirty="0" smtClean="0"/>
              <a:t>your card.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</a:t>
            </a:r>
            <a:r>
              <a:rPr lang="en" dirty="0" smtClean="0"/>
              <a:t>out </a:t>
            </a:r>
            <a:r>
              <a:rPr lang="en" b="0" dirty="0" smtClean="0"/>
              <a:t>(part 2)</a:t>
            </a:r>
            <a:endParaRPr dirty="0"/>
          </a:p>
        </p:txBody>
      </p:sp>
      <p:cxnSp>
        <p:nvCxnSpPr>
          <p:cNvPr id="107" name="Google Shape;107;p14"/>
          <p:cNvCxnSpPr/>
          <p:nvPr/>
        </p:nvCxnSpPr>
        <p:spPr>
          <a:xfrm>
            <a:off x="1547664" y="1707654"/>
            <a:ext cx="4176464" cy="821721"/>
          </a:xfrm>
          <a:prstGeom prst="straightConnector1">
            <a:avLst/>
          </a:prstGeom>
          <a:noFill/>
          <a:ln w="28575" cap="flat" cmpd="sng">
            <a:solidFill>
              <a:srgbClr val="5B5BA5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8372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3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323528" y="905728"/>
            <a:ext cx="34401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Purple Mash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 smtClean="0"/>
              <a:t>Then</a:t>
            </a:r>
            <a:r>
              <a:rPr lang="en-GB" dirty="0" smtClean="0"/>
              <a:t>, either click on</a:t>
            </a:r>
            <a:br>
              <a:rPr lang="en-GB" dirty="0" smtClean="0"/>
            </a:br>
            <a:r>
              <a:rPr lang="en-GB" dirty="0" smtClean="0"/>
              <a:t>the alert</a:t>
            </a:r>
            <a:r>
              <a:rPr lang="en-GB" dirty="0"/>
              <a:t> </a:t>
            </a:r>
            <a:r>
              <a:rPr lang="en-GB" dirty="0" smtClean="0"/>
              <a:t>or on your</a:t>
            </a:r>
            <a:br>
              <a:rPr lang="en-GB" dirty="0" smtClean="0"/>
            </a:br>
            <a:r>
              <a:rPr lang="en-GB" dirty="0" smtClean="0"/>
              <a:t>2Dos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i="1" dirty="0" smtClean="0"/>
              <a:t>Next</a:t>
            </a:r>
            <a:r>
              <a:rPr lang="en-GB" dirty="0" smtClean="0"/>
              <a:t>, click on the </a:t>
            </a:r>
            <a:br>
              <a:rPr lang="en-GB" dirty="0" smtClean="0"/>
            </a:br>
            <a:r>
              <a:rPr lang="en-GB" dirty="0" smtClean="0"/>
              <a:t>smiley face to begin.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Try it </a:t>
            </a:r>
            <a:r>
              <a:rPr lang="en" dirty="0" smtClean="0"/>
              <a:t>out </a:t>
            </a:r>
            <a:r>
              <a:rPr lang="en" b="0" dirty="0" smtClean="0"/>
              <a:t>(part 2)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07704" y="915566"/>
            <a:ext cx="6400800" cy="241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7" name="Google Shape;107;p14"/>
          <p:cNvCxnSpPr/>
          <p:nvPr/>
        </p:nvCxnSpPr>
        <p:spPr>
          <a:xfrm>
            <a:off x="1907704" y="1131590"/>
            <a:ext cx="4000400" cy="144016"/>
          </a:xfrm>
          <a:prstGeom prst="straightConnector1">
            <a:avLst/>
          </a:prstGeom>
          <a:noFill/>
          <a:ln w="28575" cap="flat" cmpd="sng">
            <a:solidFill>
              <a:srgbClr val="5B5BA5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435846"/>
            <a:ext cx="3240360" cy="1472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Google Shape;107;p14"/>
          <p:cNvCxnSpPr/>
          <p:nvPr/>
        </p:nvCxnSpPr>
        <p:spPr>
          <a:xfrm>
            <a:off x="1763688" y="4167808"/>
            <a:ext cx="2052228" cy="420166"/>
          </a:xfrm>
          <a:prstGeom prst="straightConnector1">
            <a:avLst/>
          </a:prstGeom>
          <a:noFill/>
          <a:ln w="28575" cap="flat" cmpd="sng">
            <a:solidFill>
              <a:srgbClr val="5B5BA5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25482597"/>
      </p:ext>
    </p:extLst>
  </p:cSld>
  <p:clrMapOvr>
    <a:masterClrMapping/>
  </p:clrMapOvr>
</p:sld>
</file>

<file path=ppt/theme/theme1.xml><?xml version="1.0" encoding="utf-8"?>
<a:theme xmlns:a="http://schemas.openxmlformats.org/drawingml/2006/main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679</Words>
  <Application>Microsoft Office PowerPoint</Application>
  <PresentationFormat>On-screen Show (16:9)</PresentationFormat>
  <Paragraphs>127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Quicksand</vt:lpstr>
      <vt:lpstr>Quicksand Light</vt:lpstr>
      <vt:lpstr>NCCE Slides</vt:lpstr>
      <vt:lpstr>Lesson 1: Buttons</vt:lpstr>
      <vt:lpstr>Lesson 1: Buttons</vt:lpstr>
      <vt:lpstr>These are all robots</vt:lpstr>
      <vt:lpstr>Let’s get organised</vt:lpstr>
      <vt:lpstr>Your robots –  Beebot and Purple Mash</vt:lpstr>
      <vt:lpstr>Your robots</vt:lpstr>
      <vt:lpstr>Try it out (part 1)</vt:lpstr>
      <vt:lpstr>Try it out (part 2)</vt:lpstr>
      <vt:lpstr>Try it out (part 2)</vt:lpstr>
      <vt:lpstr>Try it out</vt:lpstr>
      <vt:lpstr>Let’s get ready for the next activity</vt:lpstr>
      <vt:lpstr>Match them up</vt:lpstr>
      <vt:lpstr>Why are these two buttons very important?</vt:lpstr>
      <vt:lpstr>PowerPoint Presentation</vt:lpstr>
      <vt:lpstr>Next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Buttons</dc:title>
  <dc:creator>Jenny Leigh</dc:creator>
  <cp:lastModifiedBy>JLeigh</cp:lastModifiedBy>
  <cp:revision>8</cp:revision>
  <dcterms:modified xsi:type="dcterms:W3CDTF">2021-04-18T15:02:38Z</dcterms:modified>
</cp:coreProperties>
</file>