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9" r:id="rId2"/>
    <p:sldId id="300" r:id="rId3"/>
    <p:sldId id="301" r:id="rId4"/>
    <p:sldId id="290" r:id="rId5"/>
    <p:sldId id="302" r:id="rId6"/>
    <p:sldId id="291" r:id="rId7"/>
    <p:sldId id="292" r:id="rId8"/>
    <p:sldId id="294" r:id="rId9"/>
    <p:sldId id="293" r:id="rId10"/>
    <p:sldId id="303" r:id="rId11"/>
    <p:sldId id="295" r:id="rId12"/>
    <p:sldId id="261" r:id="rId1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55DE41-E1F0-418D-B334-64FECED0C86D}" v="5" dt="2020-10-04T18:33:17.6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86" autoAdjust="0"/>
    <p:restoredTop sz="94660"/>
  </p:normalViewPr>
  <p:slideViewPr>
    <p:cSldViewPr snapToGrid="0">
      <p:cViewPr>
        <p:scale>
          <a:sx n="70" d="100"/>
          <a:sy n="70" d="100"/>
        </p:scale>
        <p:origin x="-1824" y="-10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199" y="1371600"/>
            <a:ext cx="89154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5900" y="3331698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609600"/>
            <a:ext cx="767715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0" y="2507786"/>
            <a:ext cx="767715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5200" y="6416676"/>
            <a:ext cx="825500" cy="365125"/>
          </a:xfrm>
        </p:spPr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1535113"/>
            <a:ext cx="437859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362201"/>
            <a:ext cx="437687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362201"/>
            <a:ext cx="437859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5300" y="1524001"/>
            <a:ext cx="3259006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9436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1200" y="1831975"/>
            <a:ext cx="59436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1200" y="1166787"/>
            <a:ext cx="59436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95300" y="6416676"/>
            <a:ext cx="23114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5F0B14-95E4-4CBA-9EB2-A415615E8188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384550" y="6416676"/>
            <a:ext cx="31369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85200" y="6416676"/>
            <a:ext cx="8255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accent1"/>
          </a:solidFill>
          <a:effectLst/>
          <a:latin typeface="XCCW Joined 1a" pitchFamily="66" charset="0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Biography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Thursday </a:t>
            </a:r>
            <a:r>
              <a:rPr lang="en-GB" dirty="0"/>
              <a:t>8</a:t>
            </a:r>
            <a:r>
              <a:rPr lang="en-GB" baseline="30000" dirty="0"/>
              <a:t>th</a:t>
            </a:r>
            <a:r>
              <a:rPr lang="en-GB" dirty="0"/>
              <a:t> October 2020</a:t>
            </a:r>
          </a:p>
          <a:p>
            <a:endParaRPr lang="en-GB" dirty="0"/>
          </a:p>
          <a:p>
            <a:r>
              <a:rPr lang="en-GB" dirty="0"/>
              <a:t>Sentence Stacking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807" y="3645514"/>
            <a:ext cx="7658893" cy="2386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6628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Biographies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Friday 9</a:t>
            </a:r>
            <a:r>
              <a:rPr lang="en-GB" baseline="30000" dirty="0"/>
              <a:t>th</a:t>
            </a:r>
            <a:r>
              <a:rPr lang="en-GB" dirty="0"/>
              <a:t> October 2020</a:t>
            </a:r>
          </a:p>
        </p:txBody>
      </p:sp>
    </p:spTree>
    <p:extLst>
      <p:ext uri="{BB962C8B-B14F-4D97-AF65-F5344CB8AC3E}">
        <p14:creationId xmlns:p14="http://schemas.microsoft.com/office/powerpoint/2010/main" val="1783580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301427A5-EA8B-684F-B196-C45B0FF89DBA}"/>
              </a:ext>
            </a:extLst>
          </p:cNvPr>
          <p:cNvSpPr txBox="1"/>
          <p:nvPr/>
        </p:nvSpPr>
        <p:spPr>
          <a:xfrm>
            <a:off x="1262337" y="2629119"/>
            <a:ext cx="73813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Sort the sentence starts and sentence finishers into two groups. </a:t>
            </a:r>
          </a:p>
          <a:p>
            <a:r>
              <a:rPr lang="en-US" sz="2800" dirty="0"/>
              <a:t>Remember… the word ‘because’ can join two ideas together.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Conjunctions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Sort, gather and use</a:t>
            </a:r>
          </a:p>
        </p:txBody>
      </p:sp>
    </p:spTree>
    <p:extLst>
      <p:ext uri="{BB962C8B-B14F-4D97-AF65-F5344CB8AC3E}">
        <p14:creationId xmlns:p14="http://schemas.microsoft.com/office/powerpoint/2010/main" val="2485958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Save for another day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/>
              <a:t>Florence Joyner was an American track and field athlete. She was born in 1959. She died in 1998.</a:t>
            </a:r>
          </a:p>
          <a:p>
            <a:endParaRPr lang="en-US" dirty="0"/>
          </a:p>
          <a:p>
            <a:pPr marL="137160" indent="0">
              <a:buNone/>
            </a:pPr>
            <a:r>
              <a:rPr lang="en-US" b="1" dirty="0"/>
              <a:t>Mandy </a:t>
            </a:r>
            <a:r>
              <a:rPr lang="en-US" b="1" dirty="0" err="1"/>
              <a:t>Rushalot</a:t>
            </a:r>
            <a:r>
              <a:rPr lang="en-US" b="1" dirty="0"/>
              <a:t> wrote:</a:t>
            </a:r>
          </a:p>
          <a:p>
            <a:pPr marL="137160" indent="0">
              <a:buNone/>
            </a:pPr>
            <a:r>
              <a:rPr lang="en-US" dirty="0"/>
              <a:t>Florence </a:t>
            </a:r>
            <a:r>
              <a:rPr lang="en-US" dirty="0" err="1"/>
              <a:t>joyner</a:t>
            </a:r>
            <a:r>
              <a:rPr lang="en-US" dirty="0"/>
              <a:t> </a:t>
            </a:r>
            <a:r>
              <a:rPr lang="en-US" dirty="0" err="1"/>
              <a:t>wos</a:t>
            </a:r>
            <a:r>
              <a:rPr lang="en-US" dirty="0"/>
              <a:t> a athlete. she born in 1959 she die in 1998.</a:t>
            </a:r>
          </a:p>
          <a:p>
            <a:endParaRPr lang="en-US" dirty="0"/>
          </a:p>
          <a:p>
            <a:r>
              <a:rPr lang="en-US" dirty="0"/>
              <a:t>How can we improve this writing?</a:t>
            </a:r>
          </a:p>
          <a:p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41DBDD28-F026-684E-B228-8722C1E561CC}"/>
              </a:ext>
            </a:extLst>
          </p:cNvPr>
          <p:cNvSpPr txBox="1"/>
          <p:nvPr/>
        </p:nvSpPr>
        <p:spPr>
          <a:xfrm>
            <a:off x="120770" y="1193195"/>
            <a:ext cx="319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cs typeface="Damascus" pitchFamily="2" charset="-78"/>
              </a:rPr>
              <a:t>Learning Chunk 1 (Heading) </a:t>
            </a:r>
          </a:p>
        </p:txBody>
      </p:sp>
      <p:pic>
        <p:nvPicPr>
          <p:cNvPr id="18" name="Picture 17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F61D1028-9D16-1742-A582-B26841FB23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46" b="6199"/>
          <a:stretch/>
        </p:blipFill>
        <p:spPr>
          <a:xfrm>
            <a:off x="8586783" y="635819"/>
            <a:ext cx="1090826" cy="1057708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CDFFE515-398E-9B42-A7E8-FCE14B892686}"/>
              </a:ext>
            </a:extLst>
          </p:cNvPr>
          <p:cNvSpPr/>
          <p:nvPr/>
        </p:nvSpPr>
        <p:spPr>
          <a:xfrm>
            <a:off x="3478539" y="1197682"/>
            <a:ext cx="918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93AD21"/>
                </a:solidFill>
                <a:latin typeface="VisbyRoundCF"/>
              </a:rPr>
              <a:t>Initiate 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7589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600200"/>
            <a:ext cx="6935950" cy="4709160"/>
          </a:xfrm>
        </p:spPr>
        <p:txBody>
          <a:bodyPr/>
          <a:lstStyle/>
          <a:p>
            <a:r>
              <a:rPr lang="en-GB" dirty="0" smtClean="0"/>
              <a:t>Today we will be looking at headings, alliterative subheadings and questions.</a:t>
            </a:r>
            <a:endParaRPr lang="en-GB" dirty="0"/>
          </a:p>
        </p:txBody>
      </p:sp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="" xmlns:a16="http://schemas.microsoft.com/office/drawing/2014/main" id="{D7D30453-008B-334A-9794-460655879D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2150" y="465306"/>
            <a:ext cx="1511300" cy="2133600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="" xmlns:a16="http://schemas.microsoft.com/office/drawing/2014/main" id="{384A25D8-1FBC-1545-BEA3-5488654478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250" y="2760218"/>
            <a:ext cx="23622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70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Headings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Ocean Creatures</a:t>
            </a:r>
          </a:p>
          <a:p>
            <a:r>
              <a:rPr lang="en-GB" dirty="0" err="1" smtClean="0"/>
              <a:t>Popstars</a:t>
            </a:r>
            <a:endParaRPr lang="en-GB" dirty="0" smtClean="0"/>
          </a:p>
          <a:p>
            <a:r>
              <a:rPr lang="en-GB" dirty="0" err="1" smtClean="0"/>
              <a:t>Ariana</a:t>
            </a:r>
            <a:r>
              <a:rPr lang="en-GB" dirty="0" smtClean="0"/>
              <a:t> Grande</a:t>
            </a:r>
          </a:p>
          <a:p>
            <a:r>
              <a:rPr lang="en-GB" dirty="0" smtClean="0"/>
              <a:t>Christmas</a:t>
            </a:r>
          </a:p>
          <a:p>
            <a:r>
              <a:rPr lang="en-GB" dirty="0" err="1" smtClean="0"/>
              <a:t>Minibeasts</a:t>
            </a:r>
            <a:endParaRPr lang="en-GB" dirty="0" smtClean="0"/>
          </a:p>
          <a:p>
            <a:r>
              <a:rPr lang="en-GB" dirty="0" smtClean="0"/>
              <a:t>Castles</a:t>
            </a:r>
          </a:p>
          <a:p>
            <a:r>
              <a:rPr lang="en-GB" dirty="0" smtClean="0"/>
              <a:t>William the Conqueror</a:t>
            </a:r>
          </a:p>
          <a:p>
            <a:r>
              <a:rPr lang="en-GB" dirty="0" smtClean="0"/>
              <a:t>Rye Primary School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0921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5604"/>
            <a:ext cx="8915400" cy="78035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800" dirty="0">
                <a:latin typeface="XCCW Joined 1a" panose="03050602040000000000" pitchFamily="66" charset="0"/>
              </a:rPr>
              <a:t>Sentence stacking lesson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0477" y="681019"/>
            <a:ext cx="6886802" cy="539879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XCCW Joined 1a" panose="03050602040000000000" pitchFamily="66" charset="0"/>
              </a:rPr>
              <a:t>Headings.</a:t>
            </a:r>
            <a:endParaRPr lang="en-GB" dirty="0">
              <a:latin typeface="XCCW Joined 1a" panose="03050602040000000000" pitchFamily="66" charset="0"/>
            </a:endParaRPr>
          </a:p>
        </p:txBody>
      </p:sp>
      <p:pic>
        <p:nvPicPr>
          <p:cNvPr id="9" name="Picture 8" descr="A picture containing icon&#10;&#10;Description automatically generated">
            <a:extLst>
              <a:ext uri="{FF2B5EF4-FFF2-40B4-BE49-F238E27FC236}">
                <a16:creationId xmlns="" xmlns:a16="http://schemas.microsoft.com/office/drawing/2014/main" id="{D7D30453-008B-334A-9794-460655879D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118"/>
          <a:stretch/>
        </p:blipFill>
        <p:spPr>
          <a:xfrm>
            <a:off x="7798279" y="2364443"/>
            <a:ext cx="2051804" cy="124213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41DBDD28-F026-684E-B228-8722C1E561CC}"/>
              </a:ext>
            </a:extLst>
          </p:cNvPr>
          <p:cNvSpPr txBox="1"/>
          <p:nvPr/>
        </p:nvSpPr>
        <p:spPr>
          <a:xfrm>
            <a:off x="0" y="1693527"/>
            <a:ext cx="3140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cs typeface="Damascus" pitchFamily="2" charset="-78"/>
              </a:rPr>
              <a:t>Learning Chunk 1 (Heading)</a:t>
            </a:r>
          </a:p>
        </p:txBody>
      </p:sp>
      <p:pic>
        <p:nvPicPr>
          <p:cNvPr id="18" name="Picture 17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F61D1028-9D16-1742-A582-B26841FB23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46" b="6199"/>
          <a:stretch/>
        </p:blipFill>
        <p:spPr>
          <a:xfrm>
            <a:off x="6405646" y="2380233"/>
            <a:ext cx="1280485" cy="1241608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CDFFE515-398E-9B42-A7E8-FCE14B892686}"/>
              </a:ext>
            </a:extLst>
          </p:cNvPr>
          <p:cNvSpPr/>
          <p:nvPr/>
        </p:nvSpPr>
        <p:spPr>
          <a:xfrm>
            <a:off x="3140603" y="1693527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Model </a:t>
            </a:r>
            <a:endParaRPr lang="en-GB" dirty="0">
              <a:solidFill>
                <a:srgbClr val="0070C0"/>
              </a:solidFill>
              <a:effectLst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301427A5-EA8B-684F-B196-C45B0FF89DBA}"/>
              </a:ext>
            </a:extLst>
          </p:cNvPr>
          <p:cNvSpPr txBox="1"/>
          <p:nvPr/>
        </p:nvSpPr>
        <p:spPr>
          <a:xfrm>
            <a:off x="0" y="2146659"/>
            <a:ext cx="65742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Florence Joyner (1958-1988).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C19A872-18E8-D54A-84B0-6AE1EBF4ABC3}"/>
              </a:ext>
            </a:extLst>
          </p:cNvPr>
          <p:cNvSpPr/>
          <p:nvPr/>
        </p:nvSpPr>
        <p:spPr>
          <a:xfrm>
            <a:off x="3159839" y="3254498"/>
            <a:ext cx="1204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Your turn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2FA4AFA-C65C-D047-8F74-B4D42D75EB42}"/>
              </a:ext>
            </a:extLst>
          </p:cNvPr>
          <p:cNvSpPr/>
          <p:nvPr/>
        </p:nvSpPr>
        <p:spPr>
          <a:xfrm>
            <a:off x="130878" y="3718751"/>
            <a:ext cx="68868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Write the heading for Florence include information with no spelling mistakes and accurate numbers. </a:t>
            </a:r>
          </a:p>
          <a:p>
            <a:endParaRPr lang="en-US" sz="2000" dirty="0"/>
          </a:p>
          <a:p>
            <a:r>
              <a:rPr lang="en-US" sz="2000" dirty="0"/>
              <a:t>Deepen the moment: 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45CF47BB-816C-2F46-B4ED-E6E272795AC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17" y="4560712"/>
            <a:ext cx="747864" cy="77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083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Alliteration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Peter Piper picked a peck of pickled peppers.</a:t>
            </a:r>
            <a:endParaRPr lang="en-GB" dirty="0"/>
          </a:p>
          <a:p>
            <a:r>
              <a:rPr lang="en-GB" dirty="0" smtClean="0"/>
              <a:t>Dunkin’ Donuts.</a:t>
            </a:r>
          </a:p>
          <a:p>
            <a:r>
              <a:rPr lang="en-GB" dirty="0" smtClean="0"/>
              <a:t>Coca-Cola.</a:t>
            </a:r>
          </a:p>
          <a:p>
            <a:r>
              <a:rPr lang="en-GB" dirty="0" smtClean="0"/>
              <a:t>Better </a:t>
            </a:r>
            <a:r>
              <a:rPr lang="en-GB" dirty="0" err="1" smtClean="0"/>
              <a:t>Botter</a:t>
            </a:r>
            <a:r>
              <a:rPr lang="en-GB" dirty="0" smtClean="0"/>
              <a:t> bought butter.</a:t>
            </a:r>
          </a:p>
          <a:p>
            <a:r>
              <a:rPr lang="en-GB" dirty="0" smtClean="0"/>
              <a:t>Manky, mouldy moat.</a:t>
            </a:r>
          </a:p>
          <a:p>
            <a:r>
              <a:rPr lang="en-GB" dirty="0" smtClean="0"/>
              <a:t>Terrific Tommy.</a:t>
            </a:r>
          </a:p>
          <a:p>
            <a:r>
              <a:rPr lang="en-GB" dirty="0" smtClean="0"/>
              <a:t>Fantastic fairy.</a:t>
            </a:r>
          </a:p>
        </p:txBody>
      </p:sp>
    </p:spTree>
    <p:extLst>
      <p:ext uri="{BB962C8B-B14F-4D97-AF65-F5344CB8AC3E}">
        <p14:creationId xmlns:p14="http://schemas.microsoft.com/office/powerpoint/2010/main" val="1467983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5604"/>
            <a:ext cx="8915400" cy="78035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800" dirty="0">
                <a:latin typeface="XCCW Joined 1a" panose="03050602040000000000" pitchFamily="66" charset="0"/>
              </a:rPr>
              <a:t>Sentence stacking lesson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0477" y="681019"/>
            <a:ext cx="6886802" cy="539879"/>
          </a:xfrm>
        </p:spPr>
        <p:txBody>
          <a:bodyPr>
            <a:normAutofit/>
          </a:bodyPr>
          <a:lstStyle/>
          <a:p>
            <a:r>
              <a:rPr lang="en-GB" dirty="0" smtClean="0"/>
              <a:t>Alliterative subheadings.</a:t>
            </a:r>
            <a:endParaRPr lang="en-GB" dirty="0">
              <a:latin typeface="XCCW Joined 1a" panose="03050602040000000000" pitchFamily="66" charset="0"/>
            </a:endParaRPr>
          </a:p>
        </p:txBody>
      </p:sp>
      <p:pic>
        <p:nvPicPr>
          <p:cNvPr id="9" name="Picture 8" descr="A picture containing icon&#10;&#10;Description automatically generated">
            <a:extLst>
              <a:ext uri="{FF2B5EF4-FFF2-40B4-BE49-F238E27FC236}">
                <a16:creationId xmlns="" xmlns:a16="http://schemas.microsoft.com/office/drawing/2014/main" id="{D7D30453-008B-334A-9794-460655879D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80" r="40689" b="24240"/>
          <a:stretch/>
        </p:blipFill>
        <p:spPr>
          <a:xfrm>
            <a:off x="7528415" y="675098"/>
            <a:ext cx="1122225" cy="101186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41DBDD28-F026-684E-B228-8722C1E561CC}"/>
              </a:ext>
            </a:extLst>
          </p:cNvPr>
          <p:cNvSpPr txBox="1"/>
          <p:nvPr/>
        </p:nvSpPr>
        <p:spPr>
          <a:xfrm>
            <a:off x="0" y="1693527"/>
            <a:ext cx="3429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cs typeface="Damascus" pitchFamily="2" charset="-78"/>
              </a:rPr>
              <a:t>Learning Chunk 2 (Alliteration)</a:t>
            </a:r>
          </a:p>
        </p:txBody>
      </p:sp>
      <p:pic>
        <p:nvPicPr>
          <p:cNvPr id="20" name="Picture 19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C6EC3FFD-F0BB-8645-B32B-0CF77DDFFF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640" y="694798"/>
            <a:ext cx="1020599" cy="998729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CDFFE515-398E-9B42-A7E8-FCE14B892686}"/>
              </a:ext>
            </a:extLst>
          </p:cNvPr>
          <p:cNvSpPr/>
          <p:nvPr/>
        </p:nvSpPr>
        <p:spPr>
          <a:xfrm>
            <a:off x="3429144" y="1693527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Initiate</a:t>
            </a:r>
            <a:endParaRPr lang="en-GB" dirty="0">
              <a:solidFill>
                <a:srgbClr val="00B050"/>
              </a:solidFill>
              <a:effectLst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301427A5-EA8B-684F-B196-C45B0FF89DBA}"/>
              </a:ext>
            </a:extLst>
          </p:cNvPr>
          <p:cNvSpPr txBox="1"/>
          <p:nvPr/>
        </p:nvSpPr>
        <p:spPr>
          <a:xfrm>
            <a:off x="49925" y="2158539"/>
            <a:ext cx="44811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Match the </a:t>
            </a:r>
            <a:r>
              <a:rPr lang="en-US" sz="2800" dirty="0" smtClean="0"/>
              <a:t>words </a:t>
            </a:r>
            <a:r>
              <a:rPr lang="en-US" sz="2800" dirty="0"/>
              <a:t>to the correct sound at the beginning of the word. </a:t>
            </a:r>
          </a:p>
          <a:p>
            <a:r>
              <a:rPr lang="en-US" sz="2800" dirty="0"/>
              <a:t>1 – </a:t>
            </a:r>
            <a:r>
              <a:rPr lang="en-US" sz="2800" b="1" dirty="0"/>
              <a:t>C</a:t>
            </a:r>
            <a:r>
              <a:rPr lang="en-US" sz="2800" dirty="0"/>
              <a:t>ompetitor</a:t>
            </a:r>
          </a:p>
          <a:p>
            <a:r>
              <a:rPr lang="en-US" sz="2800" dirty="0"/>
              <a:t>2 – </a:t>
            </a:r>
            <a:r>
              <a:rPr lang="en-US" sz="2800" b="1" dirty="0"/>
              <a:t>S</a:t>
            </a:r>
            <a:r>
              <a:rPr lang="en-US" sz="2800" dirty="0"/>
              <a:t>printer</a:t>
            </a:r>
          </a:p>
          <a:p>
            <a:r>
              <a:rPr lang="en-US" sz="2800" dirty="0"/>
              <a:t>3 – </a:t>
            </a:r>
            <a:r>
              <a:rPr lang="en-US" sz="2800" b="1" dirty="0"/>
              <a:t>R</a:t>
            </a:r>
            <a:r>
              <a:rPr lang="en-US" sz="2800" dirty="0"/>
              <a:t>unner</a:t>
            </a:r>
          </a:p>
          <a:p>
            <a:r>
              <a:rPr lang="en-US" sz="2800" dirty="0"/>
              <a:t>4 – </a:t>
            </a:r>
            <a:r>
              <a:rPr lang="en-US" sz="2800" b="1" dirty="0"/>
              <a:t>M</a:t>
            </a:r>
            <a:r>
              <a:rPr lang="en-US" sz="2800" dirty="0"/>
              <a:t>edal winner</a:t>
            </a:r>
          </a:p>
          <a:p>
            <a:r>
              <a:rPr lang="en-US" sz="2800" dirty="0"/>
              <a:t>5 - </a:t>
            </a:r>
            <a:r>
              <a:rPr lang="en-US" sz="2800" b="1" dirty="0"/>
              <a:t>A</a:t>
            </a:r>
            <a:r>
              <a:rPr lang="en-US" sz="2800" dirty="0"/>
              <a:t>thlete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531057" y="1541750"/>
            <a:ext cx="4883578" cy="5324535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US" sz="2000" dirty="0" smtClean="0">
                <a:latin typeface="XCCW Joined 1a" pitchFamily="66" charset="0"/>
              </a:rPr>
              <a:t>Average</a:t>
            </a:r>
          </a:p>
          <a:p>
            <a:r>
              <a:rPr lang="en-US" sz="2000" dirty="0" smtClean="0">
                <a:latin typeface="XCCW Joined 1a" pitchFamily="66" charset="0"/>
              </a:rPr>
              <a:t>Captivating</a:t>
            </a:r>
          </a:p>
          <a:p>
            <a:r>
              <a:rPr lang="en-US" sz="2000" dirty="0" smtClean="0">
                <a:latin typeface="XCCW Joined 1a" pitchFamily="66" charset="0"/>
              </a:rPr>
              <a:t>Radical</a:t>
            </a:r>
          </a:p>
          <a:p>
            <a:r>
              <a:rPr lang="en-US" sz="2000" dirty="0" smtClean="0">
                <a:latin typeface="XCCW Joined 1a" pitchFamily="66" charset="0"/>
              </a:rPr>
              <a:t>Sassy</a:t>
            </a:r>
          </a:p>
          <a:p>
            <a:r>
              <a:rPr lang="en-US" sz="2000" dirty="0" smtClean="0">
                <a:latin typeface="XCCW Joined 1a" pitchFamily="66" charset="0"/>
              </a:rPr>
              <a:t>Awesome</a:t>
            </a:r>
          </a:p>
          <a:p>
            <a:r>
              <a:rPr lang="en-US" sz="2000" dirty="0" smtClean="0">
                <a:latin typeface="XCCW Joined 1a" pitchFamily="66" charset="0"/>
              </a:rPr>
              <a:t>Reliable</a:t>
            </a:r>
          </a:p>
          <a:p>
            <a:r>
              <a:rPr lang="en-US" sz="2000" dirty="0" smtClean="0">
                <a:latin typeface="XCCW Joined 1a" pitchFamily="66" charset="0"/>
              </a:rPr>
              <a:t>Sincere</a:t>
            </a:r>
          </a:p>
          <a:p>
            <a:r>
              <a:rPr lang="en-US" sz="2000" dirty="0" smtClean="0">
                <a:latin typeface="XCCW Joined 1a" pitchFamily="66" charset="0"/>
              </a:rPr>
              <a:t>Radiant</a:t>
            </a:r>
          </a:p>
          <a:p>
            <a:r>
              <a:rPr lang="en-US" sz="2000" dirty="0" smtClean="0">
                <a:latin typeface="XCCW Joined 1a" pitchFamily="66" charset="0"/>
              </a:rPr>
              <a:t>Clever</a:t>
            </a:r>
          </a:p>
          <a:p>
            <a:r>
              <a:rPr lang="en-US" sz="2000" dirty="0" smtClean="0">
                <a:latin typeface="XCCW Joined 1a" pitchFamily="66" charset="0"/>
              </a:rPr>
              <a:t>Courageous</a:t>
            </a:r>
          </a:p>
          <a:p>
            <a:r>
              <a:rPr lang="en-US" sz="2000" dirty="0">
                <a:latin typeface="XCCW Joined 1a" pitchFamily="66" charset="0"/>
              </a:rPr>
              <a:t>Magnificent</a:t>
            </a:r>
          </a:p>
          <a:p>
            <a:r>
              <a:rPr lang="en-US" sz="2000" dirty="0" smtClean="0">
                <a:latin typeface="XCCW Joined 1a" pitchFamily="66" charset="0"/>
              </a:rPr>
              <a:t>Amazing</a:t>
            </a:r>
          </a:p>
          <a:p>
            <a:r>
              <a:rPr lang="en-US" sz="2000" dirty="0" smtClean="0">
                <a:latin typeface="XCCW Joined 1a" pitchFamily="66" charset="0"/>
              </a:rPr>
              <a:t>Motivated</a:t>
            </a:r>
            <a:endParaRPr lang="en-US" sz="2000" dirty="0">
              <a:latin typeface="XCCW Joined 1a" pitchFamily="66" charset="0"/>
            </a:endParaRPr>
          </a:p>
          <a:p>
            <a:r>
              <a:rPr lang="en-US" sz="2000" dirty="0">
                <a:latin typeface="XCCW Joined 1a" pitchFamily="66" charset="0"/>
              </a:rPr>
              <a:t>Marvelous</a:t>
            </a:r>
          </a:p>
          <a:p>
            <a:r>
              <a:rPr lang="en-US" sz="2000" dirty="0" smtClean="0">
                <a:latin typeface="XCCW Joined 1a" pitchFamily="66" charset="0"/>
              </a:rPr>
              <a:t>Creative</a:t>
            </a:r>
          </a:p>
          <a:p>
            <a:r>
              <a:rPr lang="en-US" sz="2000" dirty="0" smtClean="0">
                <a:latin typeface="XCCW Joined 1a" pitchFamily="66" charset="0"/>
              </a:rPr>
              <a:t>Strong</a:t>
            </a:r>
          </a:p>
          <a:p>
            <a:r>
              <a:rPr lang="en-US" sz="2000" dirty="0" smtClean="0">
                <a:latin typeface="XCCW Joined 1a" pitchFamily="66" charset="0"/>
              </a:rPr>
              <a:t>Compassionate</a:t>
            </a:r>
          </a:p>
          <a:p>
            <a:r>
              <a:rPr lang="en-US" sz="2000" dirty="0" smtClean="0">
                <a:latin typeface="XCCW Joined 1a" pitchFamily="66" charset="0"/>
              </a:rPr>
              <a:t>Sweet</a:t>
            </a:r>
          </a:p>
          <a:p>
            <a:r>
              <a:rPr lang="en-US" sz="2000" dirty="0" smtClean="0">
                <a:latin typeface="XCCW Joined 1a" pitchFamily="66" charset="0"/>
              </a:rPr>
              <a:t>Resilient</a:t>
            </a:r>
          </a:p>
          <a:p>
            <a:r>
              <a:rPr lang="en-US" sz="2000" dirty="0" smtClean="0">
                <a:latin typeface="XCCW Joined 1a" pitchFamily="66" charset="0"/>
              </a:rPr>
              <a:t>Ambitious</a:t>
            </a:r>
          </a:p>
          <a:p>
            <a:r>
              <a:rPr lang="en-US" sz="2000" dirty="0" smtClean="0">
                <a:latin typeface="XCCW Joined 1a" pitchFamily="66" charset="0"/>
              </a:rPr>
              <a:t>Stylish</a:t>
            </a:r>
          </a:p>
          <a:p>
            <a:r>
              <a:rPr lang="en-US" sz="2000" dirty="0">
                <a:latin typeface="XCCW Joined 1a" pitchFamily="66" charset="0"/>
              </a:rPr>
              <a:t>Sophisticated</a:t>
            </a:r>
          </a:p>
          <a:p>
            <a:r>
              <a:rPr lang="en-US" sz="2000" dirty="0" smtClean="0">
                <a:latin typeface="XCCW Joined 1a" pitchFamily="66" charset="0"/>
              </a:rPr>
              <a:t>Accomplished</a:t>
            </a:r>
          </a:p>
          <a:p>
            <a:r>
              <a:rPr lang="en-US" sz="2000" dirty="0" smtClean="0">
                <a:latin typeface="XCCW Joined 1a" pitchFamily="66" charset="0"/>
              </a:rPr>
              <a:t>Ruthless</a:t>
            </a:r>
            <a:endParaRPr lang="en-US" sz="2000" dirty="0">
              <a:latin typeface="XCCW Joined 1a" pitchFamily="66" charset="0"/>
            </a:endParaRPr>
          </a:p>
          <a:p>
            <a:r>
              <a:rPr lang="en-US" sz="2000" dirty="0">
                <a:latin typeface="XCCW Joined 1a" pitchFamily="66" charset="0"/>
              </a:rPr>
              <a:t>Restless</a:t>
            </a:r>
          </a:p>
          <a:p>
            <a:r>
              <a:rPr lang="en-US" sz="2000" dirty="0" smtClean="0">
                <a:latin typeface="XCCW Joined 1a" pitchFamily="66" charset="0"/>
              </a:rPr>
              <a:t>Active</a:t>
            </a:r>
          </a:p>
          <a:p>
            <a:r>
              <a:rPr lang="en-US" sz="2000" dirty="0" smtClean="0">
                <a:latin typeface="XCCW Joined 1a" pitchFamily="66" charset="0"/>
              </a:rPr>
              <a:t>Adamant</a:t>
            </a:r>
          </a:p>
          <a:p>
            <a:r>
              <a:rPr lang="en-US" sz="2000" dirty="0" smtClean="0">
                <a:latin typeface="XCCW Joined 1a" pitchFamily="66" charset="0"/>
              </a:rPr>
              <a:t>Majestic</a:t>
            </a:r>
            <a:endParaRPr lang="en-US" sz="2000" dirty="0">
              <a:latin typeface="XCCW Joined 1a" pitchFamily="66" charset="0"/>
            </a:endParaRPr>
          </a:p>
          <a:p>
            <a:r>
              <a:rPr lang="en-US" sz="2000" dirty="0" smtClean="0">
                <a:latin typeface="XCCW Joined 1a" pitchFamily="66" charset="0"/>
              </a:rPr>
              <a:t>Angelic</a:t>
            </a:r>
          </a:p>
          <a:p>
            <a:r>
              <a:rPr lang="en-US" sz="2000" dirty="0" smtClean="0">
                <a:latin typeface="XCCW Joined 1a" pitchFamily="66" charset="0"/>
              </a:rPr>
              <a:t>Modest</a:t>
            </a:r>
          </a:p>
          <a:p>
            <a:r>
              <a:rPr lang="en-US" sz="2000" dirty="0" smtClean="0">
                <a:latin typeface="XCCW Joined 1a" pitchFamily="66" charset="0"/>
              </a:rPr>
              <a:t>Astonishing</a:t>
            </a:r>
          </a:p>
          <a:p>
            <a:r>
              <a:rPr lang="en-US" sz="2000" dirty="0" smtClean="0">
                <a:latin typeface="XCCW Joined 1a" pitchFamily="66" charset="0"/>
              </a:rPr>
              <a:t>Advantageous</a:t>
            </a:r>
            <a:endParaRPr lang="en-US" sz="2000" dirty="0">
              <a:latin typeface="XCCW Joined 1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732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5604"/>
            <a:ext cx="8915400" cy="78035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800" dirty="0">
                <a:latin typeface="XCCW Joined 1a" panose="03050602040000000000" pitchFamily="66" charset="0"/>
              </a:rPr>
              <a:t>Alliterative sub-heading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41DBDD28-F026-684E-B228-8722C1E561CC}"/>
              </a:ext>
            </a:extLst>
          </p:cNvPr>
          <p:cNvSpPr txBox="1"/>
          <p:nvPr/>
        </p:nvSpPr>
        <p:spPr>
          <a:xfrm>
            <a:off x="0" y="1693527"/>
            <a:ext cx="3429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cs typeface="Damascus" pitchFamily="2" charset="-78"/>
              </a:rPr>
              <a:t>Learning Chunk 2 (Alliteration)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CDFFE515-398E-9B42-A7E8-FCE14B892686}"/>
              </a:ext>
            </a:extLst>
          </p:cNvPr>
          <p:cNvSpPr/>
          <p:nvPr/>
        </p:nvSpPr>
        <p:spPr>
          <a:xfrm>
            <a:off x="3429144" y="1693527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Model</a:t>
            </a:r>
            <a:endParaRPr lang="en-GB" dirty="0">
              <a:solidFill>
                <a:srgbClr val="0070C0"/>
              </a:solidFill>
              <a:effectLst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301427A5-EA8B-684F-B196-C45B0FF89DBA}"/>
              </a:ext>
            </a:extLst>
          </p:cNvPr>
          <p:cNvSpPr txBox="1"/>
          <p:nvPr/>
        </p:nvSpPr>
        <p:spPr>
          <a:xfrm>
            <a:off x="49924" y="2158539"/>
            <a:ext cx="657422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Ambitious, adept athlete.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Choose three different alliterative verbs before your noun.</a:t>
            </a:r>
          </a:p>
          <a:p>
            <a:endParaRPr lang="en-US" sz="2800" dirty="0"/>
          </a:p>
          <a:p>
            <a:r>
              <a:rPr lang="en-US" sz="2800" dirty="0"/>
              <a:t>Deepen the moment: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8941337-F670-F443-83A2-2FAC67E156D6}"/>
              </a:ext>
            </a:extLst>
          </p:cNvPr>
          <p:cNvSpPr/>
          <p:nvPr/>
        </p:nvSpPr>
        <p:spPr>
          <a:xfrm>
            <a:off x="3429144" y="3097257"/>
            <a:ext cx="1204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Your turn</a:t>
            </a: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4757B7D3-B06E-2947-86C7-64B77844D8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207" y="5033944"/>
            <a:ext cx="800100" cy="863600"/>
          </a:xfrm>
          <a:prstGeom prst="rect">
            <a:avLst/>
          </a:prstGeom>
        </p:spPr>
      </p:pic>
      <p:pic>
        <p:nvPicPr>
          <p:cNvPr id="14" name="Picture 13" descr="A picture containing icon&#10;&#10;Description automatically generated">
            <a:extLst>
              <a:ext uri="{FF2B5EF4-FFF2-40B4-BE49-F238E27FC236}">
                <a16:creationId xmlns="" xmlns:a16="http://schemas.microsoft.com/office/drawing/2014/main" id="{D7D30453-008B-334A-9794-460655879D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80" r="40689" b="24240"/>
          <a:stretch/>
        </p:blipFill>
        <p:spPr>
          <a:xfrm>
            <a:off x="7159925" y="1782931"/>
            <a:ext cx="1122225" cy="1011862"/>
          </a:xfrm>
          <a:prstGeom prst="rect">
            <a:avLst/>
          </a:prstGeom>
        </p:spPr>
      </p:pic>
      <p:pic>
        <p:nvPicPr>
          <p:cNvPr id="15" name="Picture 14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C6EC3FFD-F0BB-8645-B32B-0CF77DDFFF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4430" y="1782930"/>
            <a:ext cx="1020599" cy="99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880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5604"/>
            <a:ext cx="8915400" cy="78035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800" dirty="0">
                <a:latin typeface="XCCW Joined 1a" panose="03050602040000000000" pitchFamily="66" charset="0"/>
              </a:rPr>
              <a:t>Question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41DBDD28-F026-684E-B228-8722C1E561CC}"/>
              </a:ext>
            </a:extLst>
          </p:cNvPr>
          <p:cNvSpPr txBox="1"/>
          <p:nvPr/>
        </p:nvSpPr>
        <p:spPr>
          <a:xfrm>
            <a:off x="0" y="1693527"/>
            <a:ext cx="3183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cs typeface="Damascus" pitchFamily="2" charset="-78"/>
              </a:rPr>
              <a:t>Learning Chunk 3 (Question)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CDFFE515-398E-9B42-A7E8-FCE14B892686}"/>
              </a:ext>
            </a:extLst>
          </p:cNvPr>
          <p:cNvSpPr/>
          <p:nvPr/>
        </p:nvSpPr>
        <p:spPr>
          <a:xfrm>
            <a:off x="3429144" y="1693527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Model</a:t>
            </a:r>
            <a:endParaRPr lang="en-GB" dirty="0">
              <a:solidFill>
                <a:srgbClr val="0070C0"/>
              </a:solidFill>
              <a:effectLst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301427A5-EA8B-684F-B196-C45B0FF89DBA}"/>
              </a:ext>
            </a:extLst>
          </p:cNvPr>
          <p:cNvSpPr txBox="1"/>
          <p:nvPr/>
        </p:nvSpPr>
        <p:spPr>
          <a:xfrm>
            <a:off x="49924" y="2158539"/>
            <a:ext cx="738132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Can you imagine running 100 </a:t>
            </a:r>
            <a:r>
              <a:rPr lang="en-US" sz="2400" dirty="0" err="1"/>
              <a:t>metres</a:t>
            </a:r>
            <a:r>
              <a:rPr lang="en-US" sz="2400" dirty="0"/>
              <a:t> in under 11 seconds?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800" dirty="0"/>
              <a:t>Ask the reader a ‘Can you imagine…?’ question to challenge their thinking.</a:t>
            </a:r>
          </a:p>
          <a:p>
            <a:endParaRPr lang="en-US" sz="2800" dirty="0"/>
          </a:p>
          <a:p>
            <a:r>
              <a:rPr lang="en-US" sz="2800" dirty="0"/>
              <a:t>Deepen the moment: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ED9D234D-662B-6C4E-BECE-43D3ED8EA8C3}"/>
              </a:ext>
            </a:extLst>
          </p:cNvPr>
          <p:cNvSpPr/>
          <p:nvPr/>
        </p:nvSpPr>
        <p:spPr>
          <a:xfrm>
            <a:off x="3484293" y="3055668"/>
            <a:ext cx="21401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  <a:effectLst/>
              </a:rPr>
              <a:t>Your turn</a:t>
            </a:r>
            <a:endParaRPr lang="en-GB" dirty="0">
              <a:solidFill>
                <a:srgbClr val="C00000"/>
              </a:solidFill>
              <a:effectLst/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C4093AB8-9AB1-F142-A6DC-95B8B4C89E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293" y="5164473"/>
            <a:ext cx="738034" cy="811837"/>
          </a:xfrm>
          <a:prstGeom prst="rect">
            <a:avLst/>
          </a:prstGeom>
        </p:spPr>
      </p:pic>
      <p:pic>
        <p:nvPicPr>
          <p:cNvPr id="14" name="Picture 13" descr="A picture containing icon&#10;&#10;Description automatically generated">
            <a:extLst>
              <a:ext uri="{FF2B5EF4-FFF2-40B4-BE49-F238E27FC236}">
                <a16:creationId xmlns="" xmlns:a16="http://schemas.microsoft.com/office/drawing/2014/main" id="{D7D30453-008B-334A-9794-460655879D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02" t="39304" r="-2802" b="20859"/>
          <a:stretch/>
        </p:blipFill>
        <p:spPr>
          <a:xfrm>
            <a:off x="8721305" y="546793"/>
            <a:ext cx="960001" cy="1079819"/>
          </a:xfrm>
          <a:prstGeom prst="rect">
            <a:avLst/>
          </a:prstGeom>
        </p:spPr>
      </p:pic>
      <p:pic>
        <p:nvPicPr>
          <p:cNvPr id="15" name="Picture 14" descr="Icon&#10;&#10;Description automatically generated">
            <a:extLst>
              <a:ext uri="{FF2B5EF4-FFF2-40B4-BE49-F238E27FC236}">
                <a16:creationId xmlns="" xmlns:a16="http://schemas.microsoft.com/office/drawing/2014/main" id="{175D33D3-584F-1049-923B-3AC5874309C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863" y="546794"/>
            <a:ext cx="1090141" cy="108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278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>
                <a:latin typeface="XCCW Joined 1a" panose="03050602040000000000" pitchFamily="66" charset="0"/>
              </a:rPr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Four facts: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1984 Los Angeles Summer Olympics, Joyner won a silver medal in the 200m run.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1988 Olympics in South Korea, she took home 2 </a:t>
            </a:r>
            <a:r>
              <a:rPr lang="en-US" dirty="0" err="1"/>
              <a:t>golds</a:t>
            </a:r>
            <a:r>
              <a:rPr lang="en-US" dirty="0"/>
              <a:t> and a silver medal.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She still holds the world records in the 100m. She ran at 10.49 seconds.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Ran at 21.31 in the 200m event which is also a world record.</a:t>
            </a:r>
          </a:p>
          <a:p>
            <a:endParaRPr lang="en-US" sz="3200" dirty="0"/>
          </a:p>
          <a:p>
            <a:r>
              <a:rPr lang="en-US" sz="3200" dirty="0"/>
              <a:t>‘</a:t>
            </a:r>
            <a:r>
              <a:rPr lang="en-US" sz="3200" b="1" dirty="0"/>
              <a:t>Can you imagine</a:t>
            </a:r>
            <a:r>
              <a:rPr lang="en-US" sz="3200" dirty="0"/>
              <a:t>…’ (key fact).</a:t>
            </a:r>
          </a:p>
        </p:txBody>
      </p:sp>
      <p:pic>
        <p:nvPicPr>
          <p:cNvPr id="9" name="Picture 8" descr="A picture containing icon&#10;&#10;Description automatically generated">
            <a:extLst>
              <a:ext uri="{FF2B5EF4-FFF2-40B4-BE49-F238E27FC236}">
                <a16:creationId xmlns="" xmlns:a16="http://schemas.microsoft.com/office/drawing/2014/main" id="{D7D30453-008B-334A-9794-460655879D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02" t="39304" r="-2802" b="20859"/>
          <a:stretch/>
        </p:blipFill>
        <p:spPr>
          <a:xfrm>
            <a:off x="8721305" y="546793"/>
            <a:ext cx="960001" cy="107981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41DBDD28-F026-684E-B228-8722C1E561CC}"/>
              </a:ext>
            </a:extLst>
          </p:cNvPr>
          <p:cNvSpPr txBox="1"/>
          <p:nvPr/>
        </p:nvSpPr>
        <p:spPr>
          <a:xfrm>
            <a:off x="120770" y="1046546"/>
            <a:ext cx="3183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cs typeface="Damascus" pitchFamily="2" charset="-78"/>
              </a:rPr>
              <a:t>Learning Chunk 3 (Question)</a:t>
            </a:r>
          </a:p>
        </p:txBody>
      </p:sp>
      <p:pic>
        <p:nvPicPr>
          <p:cNvPr id="22" name="Picture 21" descr="Icon&#10;&#10;Description automatically generated">
            <a:extLst>
              <a:ext uri="{FF2B5EF4-FFF2-40B4-BE49-F238E27FC236}">
                <a16:creationId xmlns="" xmlns:a16="http://schemas.microsoft.com/office/drawing/2014/main" id="{175D33D3-584F-1049-923B-3AC5874309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863" y="546794"/>
            <a:ext cx="1090141" cy="1082184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CDFFE515-398E-9B42-A7E8-FCE14B892686}"/>
              </a:ext>
            </a:extLst>
          </p:cNvPr>
          <p:cNvSpPr/>
          <p:nvPr/>
        </p:nvSpPr>
        <p:spPr>
          <a:xfrm>
            <a:off x="3567167" y="1155293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Initiate</a:t>
            </a:r>
            <a:endParaRPr lang="en-GB" dirty="0">
              <a:solidFill>
                <a:srgbClr val="00B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303338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1076</TotalTime>
  <Words>426</Words>
  <Application>Microsoft Office PowerPoint</Application>
  <PresentationFormat>A4 Paper (210x297 mm)</PresentationFormat>
  <Paragraphs>120</Paragraphs>
  <Slides>12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Biography </vt:lpstr>
      <vt:lpstr>PowerPoint Presentation</vt:lpstr>
      <vt:lpstr>Headings</vt:lpstr>
      <vt:lpstr>Sentence stacking lesson 1</vt:lpstr>
      <vt:lpstr>Alliteration</vt:lpstr>
      <vt:lpstr>Sentence stacking lesson 1</vt:lpstr>
      <vt:lpstr>Alliterative sub-heading</vt:lpstr>
      <vt:lpstr>Question</vt:lpstr>
      <vt:lpstr>Question</vt:lpstr>
      <vt:lpstr>Biographies</vt:lpstr>
      <vt:lpstr>Conjunctions</vt:lpstr>
      <vt:lpstr>Save for another 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Teresa</dc:creator>
  <cp:lastModifiedBy>local_admin</cp:lastModifiedBy>
  <cp:revision>49</cp:revision>
  <cp:lastPrinted>2020-09-22T13:37:32Z</cp:lastPrinted>
  <dcterms:created xsi:type="dcterms:W3CDTF">2020-08-27T13:28:14Z</dcterms:created>
  <dcterms:modified xsi:type="dcterms:W3CDTF">2020-10-07T14:21:36Z</dcterms:modified>
</cp:coreProperties>
</file>