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2" r:id="rId1"/>
  </p:sldMasterIdLst>
  <p:notesMasterIdLst>
    <p:notesMasterId r:id="rId12"/>
  </p:notesMasterIdLst>
  <p:sldIdLst>
    <p:sldId id="256" r:id="rId2"/>
    <p:sldId id="258" r:id="rId3"/>
    <p:sldId id="272" r:id="rId4"/>
    <p:sldId id="273" r:id="rId5"/>
    <p:sldId id="274" r:id="rId6"/>
    <p:sldId id="275" r:id="rId7"/>
    <p:sldId id="269" r:id="rId8"/>
    <p:sldId id="270" r:id="rId9"/>
    <p:sldId id="271" r:id="rId10"/>
    <p:sldId id="257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63CF1D8-8E04-2B66-9E23-D60FC01DC403}" v="1118" dt="2020-10-11T18:37:50.043"/>
    <p1510:client id="{E79E1090-0C39-C3C3-052D-34CD5330D314}" v="36" dt="2020-10-05T14:27:06.68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000" autoAdjust="0"/>
    <p:restoredTop sz="94694" autoAdjust="0"/>
  </p:normalViewPr>
  <p:slideViewPr>
    <p:cSldViewPr snapToGrid="0">
      <p:cViewPr varScale="1">
        <p:scale>
          <a:sx n="106" d="100"/>
          <a:sy n="106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slides/slide7.xml" Id="rId8" /><Relationship Type="http://schemas.openxmlformats.org/officeDocument/2006/relationships/presProps" Target="presProps.xml" Id="rId13" /><Relationship Type="http://schemas.microsoft.com/office/2015/10/relationships/revisionInfo" Target="revisionInfo.xml" Id="rId18" /><Relationship Type="http://schemas.openxmlformats.org/officeDocument/2006/relationships/slide" Target="slides/slide2.xml" Id="rId3" /><Relationship Type="http://schemas.openxmlformats.org/officeDocument/2006/relationships/slide" Target="slides/slide6.xml" Id="rId7" /><Relationship Type="http://schemas.openxmlformats.org/officeDocument/2006/relationships/notesMaster" Target="notesMasters/notesMaster1.xml" Id="rId12" /><Relationship Type="http://schemas.openxmlformats.org/officeDocument/2006/relationships/slide" Target="slides/slide1.xml" Id="rId2" /><Relationship Type="http://schemas.openxmlformats.org/officeDocument/2006/relationships/tableStyles" Target="tableStyles.xml" Id="rId16" /><Relationship Type="http://schemas.openxmlformats.org/officeDocument/2006/relationships/slideMaster" Target="slideMasters/slideMaster1.xml" Id="rId1" /><Relationship Type="http://schemas.openxmlformats.org/officeDocument/2006/relationships/slide" Target="slides/slide5.xml" Id="rId6" /><Relationship Type="http://schemas.openxmlformats.org/officeDocument/2006/relationships/slide" Target="slides/slide10.xml" Id="rId11" /><Relationship Type="http://schemas.openxmlformats.org/officeDocument/2006/relationships/slide" Target="slides/slide4.xml" Id="rId5" /><Relationship Type="http://schemas.openxmlformats.org/officeDocument/2006/relationships/theme" Target="theme/theme1.xml" Id="rId15" /><Relationship Type="http://schemas.openxmlformats.org/officeDocument/2006/relationships/slide" Target="slides/slide9.xml" Id="rId10" /><Relationship Type="http://schemas.openxmlformats.org/officeDocument/2006/relationships/slide" Target="slides/slide3.xml" Id="rId4" /><Relationship Type="http://schemas.openxmlformats.org/officeDocument/2006/relationships/slide" Target="slides/slide8.xml" Id="rId9" /><Relationship Type="http://schemas.openxmlformats.org/officeDocument/2006/relationships/viewProps" Target="viewProps.xml" Id="rId14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405C7D-91C9-4B5D-B47D-C26642DA0669}" type="datetimeFigureOut">
              <a:rPr lang="en-GB" smtClean="0"/>
              <a:t>11/10/2020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DA4006-4AD5-4F9F-B470-732D05BCC6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27578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One exchange, can be a mix of ones or tens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DA4006-4AD5-4F9F-B470-732D05BCC6F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413000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A11AA-9FC2-4907-83CF-7BE2D2F386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26A2B3D-C000-486A-9DD5-6141CF8831E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A07511-1643-4CDA-B043-4BC01B9C5F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3BF71-38B7-8642-BFCE-EDAE9BD0CBAF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95911D1-8FE5-4167-BA1F-AB004F468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B3472A8-95FB-454B-97BC-4AE7939468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78947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6F5512-73DF-42DD-9C4F-D1EED16C73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805A95-B7CC-44FF-B12D-3703324A30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D38C6EC-D9CC-4BEE-ACE7-CFA55C5F3D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B025CB-9D18-264E-A945-2D020344C9DA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56609-E92B-440C-B6B3-3ECC698A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41E88A-D164-48B1-A91E-2931FFDC9D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32965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6F66E46-2E84-41DC-B1A9-191AFB7C4FC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099ED6-C801-49B3-A079-312A58AC39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78350-A685-4710-98C1-39C36832E7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7EFB6C-7E96-8F41-8872-189CA1C59F84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6F1B02-C54F-40AE-A7AE-53BD757D6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3C22AA5-DD92-47DF-8DF1-0A055CC50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8048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E32C7AD-824B-41C3-B4EA-38888379C37B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52E7536-2917-4E1C-92CF-14480421E8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DE3B2E-42F1-4BBC-97A7-B7708A3853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DA48C42-4C4F-4B91-B20C-6DE061CB6D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981CDE-9BE7-C544-8ACB-7077DFC4270F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014731-3586-44B9-906A-55F182FE0C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B86B08-E5AE-44A8-A8CA-8F3B2A876B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15810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70CD7-E6C5-483C-96F1-08F3C43109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53A505-9A46-4BF0-B588-2BFB69A8B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D5E0D6-D2C2-4E03-B1AF-AE6D9C483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5BA285-9698-1B45-8319-D90A8C63F150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E16AA2-FA4F-4699-9367-99D731AFF4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495B61-04E9-4B5C-8396-01095E944A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55654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255D3AF5-744C-437A-9CB2-07EC20393D34}"/>
              </a:ext>
            </a:extLst>
          </p:cNvPr>
          <p:cNvSpPr/>
          <p:nvPr userDrawn="1"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35EE96A-8414-44E5-A32A-FDEF5E56DA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2685C-6768-479C-95B1-21F2F80A226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DAD0E60-3F5B-4105-8B9A-CE05FED80AD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108CAE-9B3D-473C-94F3-53BFA77148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86CD42-43FF-B740-998F-DCC3802C4CE3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945D0A-F90A-4627-A93D-32FB4BBEAC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505CD3-96AC-43F1-9864-6AECC03A15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3901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51AACF-697B-4E63-A5E2-22AFC5772D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17E3758-25B2-4717-9DCF-A80CC8C44B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58310A-BAFC-4107-A2EB-2E56696CD5D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A940C7-AF91-4411-8FF2-4C1E3189913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229A60A-CDF9-4760-9880-1EC344C46A0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A4D5AA3-71BA-4980-8908-BCE4CC11C9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0FFBD-2EE4-8547-BBAE-A1AC91C8D77E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ADF1405-E449-4058-8BBD-9801D3A13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BC6A80E-7CD3-4A9A-BA4B-8C1B4A337A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09184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06F8E5B2-504E-48F1-A4B4-48504A4A38AD}"/>
              </a:ext>
            </a:extLst>
          </p:cNvPr>
          <p:cNvSpPr/>
          <p:nvPr/>
        </p:nvSpPr>
        <p:spPr>
          <a:xfrm>
            <a:off x="628650" y="365126"/>
            <a:ext cx="8515350" cy="1325563"/>
          </a:xfrm>
          <a:prstGeom prst="rect">
            <a:avLst/>
          </a:prstGeom>
          <a:gradFill flip="none" rotWithShape="1">
            <a:gsLst>
              <a:gs pos="10000">
                <a:schemeClr val="accent1">
                  <a:lumMod val="20000"/>
                  <a:lumOff val="80000"/>
                </a:schemeClr>
              </a:gs>
              <a:gs pos="46000">
                <a:schemeClr val="accent1">
                  <a:lumMod val="45000"/>
                  <a:lumOff val="55000"/>
                </a:schemeClr>
              </a:gs>
              <a:gs pos="76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BFB096B-5EFE-41B4-BD35-14D69C21B7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E997AE-4495-4CF1-9AC4-F528EF25D7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5A2352-D7AC-F242-9256-A4477BCBF354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D01512-39E3-4AAD-9D18-260E0273AF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C33FC31-CA11-4FA2-AFAA-F2DB4CF21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758243-6272-4541-B1B1-838DDC187E7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680898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D2ED52C-58C9-47A4-A6E5-AC66050F33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FCFC6A-9AE6-404D-9FDD-168B477B9C90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A4CE7B0-6CFC-4522-A924-AB2424E0D21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CB1F59-6A8A-4940-956C-D4544FBA2D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97391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BCB8F-DB7D-4389-BFCE-DDF759BA0E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A609E6-CB0E-4C41-99CF-DA3CE7376D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4F616D8-4C1A-4FFE-A36C-685E33FF185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C628ED-51F1-498E-916C-2F320CE59A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CFCDFD-B4CF-A241-8D71-E814B10BEAF4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C997ADE-5906-4856-AE8F-7C5E09BD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82868A-25BF-4543-B6FA-8DE576EA3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375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5CEDF-0D6F-4CC9-9781-094F8EA860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70DFCE-9FA0-4CA1-B30E-A498957201F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E93787-28DB-4E01-BED2-74E09D25F4B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B47F166-FA55-49CF-B252-FAD38F2EC1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A7B589-FD4B-7E46-869A-CBADC5FC564E}" type="datetimeFigureOut">
              <a:rPr lang="en-US" smtClean="0"/>
              <a:t>10/11/2020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5D7560C-1FEC-47CA-9DA5-2A93F59A2B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6E8542-95F8-4D13-BD6D-CFB4DC5173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737605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1EA8AF7-C30F-4BF8-9D9C-0840DD8EDA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B1EF0-9A3C-49BA-AF82-3BA552D339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D6EA8-747D-4870-A669-F2CDA43493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8A92E-5FF9-8143-81B3-CCB531513398}" type="datetimeFigureOut">
              <a:rPr lang="en-US" smtClean="0"/>
              <a:pPr/>
              <a:t>10/11/2020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EC07-83EC-4A7B-9CD1-7D465D0826B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D4B95C-A962-4533-AD76-561BDC3690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160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XCCW Joined 1a" panose="03050602040000000000" pitchFamily="66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XCCW Joined 1a" panose="03050602040000000000" pitchFamily="66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arcourtschool.com/activity/elab2004/gr3/3.html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348700"/>
            <a:ext cx="8035636" cy="3761868"/>
          </a:xfrm>
        </p:spPr>
        <p:txBody>
          <a:bodyPr>
            <a:normAutofit/>
          </a:bodyPr>
          <a:lstStyle/>
          <a:p>
            <a:pPr algn="l"/>
            <a:r>
              <a:rPr lang="en-GB" sz="4800" dirty="0">
                <a:latin typeface="XCCW Joined 1a"/>
              </a:rPr>
              <a:t>Can I regroup?</a:t>
            </a:r>
            <a:br>
              <a:rPr lang="en-GB" sz="4800" dirty="0">
                <a:latin typeface="XCCW Joined 1a"/>
              </a:rPr>
            </a:br>
            <a:r>
              <a:rPr lang="en-GB" sz="4800" dirty="0">
                <a:latin typeface="XCCW Joined 1a"/>
              </a:rPr>
              <a:t>(concrete and pictorial lesson).</a:t>
            </a:r>
            <a:endParaRPr lang="en-GB" sz="4800" dirty="0"/>
          </a:p>
        </p:txBody>
      </p:sp>
    </p:spTree>
    <p:extLst>
      <p:ext uri="{BB962C8B-B14F-4D97-AF65-F5344CB8AC3E}">
        <p14:creationId xmlns:p14="http://schemas.microsoft.com/office/powerpoint/2010/main" val="4939623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D0A08B-B8B4-4C8F-A8AC-11077456FF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>
            <a:normAutofit/>
          </a:bodyPr>
          <a:lstStyle/>
          <a:p>
            <a:r>
              <a:rPr lang="en-GB" u="sng" dirty="0"/>
              <a:t>In Focus</a:t>
            </a:r>
            <a:br>
              <a:rPr lang="en-GB" dirty="0"/>
            </a:br>
            <a:r>
              <a:rPr lang="en-GB" sz="2400" dirty="0"/>
              <a:t>complete these in your books</a:t>
            </a:r>
            <a:endParaRPr lang="en-GB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88D63F-D878-4384-82E5-F3D72AB5C51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4"/>
            <a:ext cx="3886200" cy="4870739"/>
          </a:xfrm>
        </p:spPr>
        <p:txBody>
          <a:bodyPr vert="horz" lIns="91440" tIns="45720" rIns="91440" bIns="45720" rtlCol="0" anchor="t">
            <a:normAutofit/>
          </a:bodyPr>
          <a:lstStyle/>
          <a:p>
            <a:pPr marL="0" indent="0">
              <a:buNone/>
            </a:pPr>
            <a:r>
              <a:rPr lang="en-GB" dirty="0"/>
              <a:t>Year 3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		900</a:t>
            </a:r>
          </a:p>
          <a:p>
            <a:pPr marL="0" indent="0">
              <a:buNone/>
            </a:pPr>
            <a:endParaRPr lang="en-GB" sz="1300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	600		   300</a:t>
            </a:r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Can you write all the fact families for the bar model?</a:t>
            </a:r>
            <a:endParaRPr lang="en-GB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78BE6BE3-D69E-4B7D-90E2-933CD402AE3E}"/>
              </a:ext>
            </a:extLst>
          </p:cNvPr>
          <p:cNvSpPr/>
          <p:nvPr/>
        </p:nvSpPr>
        <p:spPr>
          <a:xfrm>
            <a:off x="628650" y="1690689"/>
            <a:ext cx="3886200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52AD6D9B-FE08-43FD-95C3-A6291559A28A}"/>
              </a:ext>
            </a:extLst>
          </p:cNvPr>
          <p:cNvSpPr/>
          <p:nvPr/>
        </p:nvSpPr>
        <p:spPr>
          <a:xfrm>
            <a:off x="4667250" y="1690689"/>
            <a:ext cx="4291556" cy="500567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D69676B-B9E4-2B45-BEB1-83B5D420FF2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775799" y="1765239"/>
            <a:ext cx="3886200" cy="462693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Year 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>
              <a:latin typeface="XCCW Joined 1a"/>
            </a:endParaRPr>
          </a:p>
          <a:p>
            <a:pPr marL="0" indent="0">
              <a:buNone/>
            </a:pPr>
            <a:r>
              <a:rPr lang="en-GB" dirty="0">
                <a:latin typeface="XCCW Joined 1a"/>
              </a:rPr>
              <a:t>Can you write all the fact families for the bar model?</a:t>
            </a:r>
            <a:endParaRPr lang="en-GB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923026" y="2493034"/>
            <a:ext cx="3278038" cy="1216324"/>
          </a:xfrm>
          <a:prstGeom prst="rect">
            <a:avLst/>
          </a:prstGeom>
          <a:noFill/>
          <a:ln w="3810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Straight Connector 5"/>
          <p:cNvCxnSpPr>
            <a:stCxn id="3" idx="1"/>
            <a:endCxn id="3" idx="3"/>
          </p:cNvCxnSpPr>
          <p:nvPr/>
        </p:nvCxnSpPr>
        <p:spPr>
          <a:xfrm>
            <a:off x="923026" y="3101196"/>
            <a:ext cx="3278038" cy="0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950234" y="3101196"/>
            <a:ext cx="0" cy="608162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4884" y="2442682"/>
            <a:ext cx="3316287" cy="1249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17638" y="3080003"/>
            <a:ext cx="36513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73139" y="3061747"/>
            <a:ext cx="3279775" cy="3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2" name="TextBox 11"/>
          <p:cNvSpPr txBox="1"/>
          <p:nvPr/>
        </p:nvSpPr>
        <p:spPr>
          <a:xfrm>
            <a:off x="6254151" y="2613804"/>
            <a:ext cx="1362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1400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6935637" y="3165894"/>
            <a:ext cx="13303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1100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5391509" y="3165894"/>
            <a:ext cx="86264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>
                <a:latin typeface="XCCW Joined 1a" pitchFamily="66" charset="0"/>
              </a:rPr>
              <a:t>300</a:t>
            </a:r>
          </a:p>
        </p:txBody>
      </p:sp>
    </p:spTree>
    <p:extLst>
      <p:ext uri="{BB962C8B-B14F-4D97-AF65-F5344CB8AC3E}">
        <p14:creationId xmlns:p14="http://schemas.microsoft.com/office/powerpoint/2010/main" val="7108512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0DCF3442-A1D3-4943-947C-3278EF058C9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6473" y="329283"/>
            <a:ext cx="7462982" cy="5473882"/>
          </a:xfrm>
          <a:prstGeom prst="rect">
            <a:avLst/>
          </a:prstGeom>
        </p:spPr>
      </p:pic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B460E7EE-CB46-4367-AAB3-36E4DE53501E}"/>
              </a:ext>
            </a:extLst>
          </p:cNvPr>
          <p:cNvCxnSpPr/>
          <p:nvPr/>
        </p:nvCxnSpPr>
        <p:spPr>
          <a:xfrm>
            <a:off x="1487055" y="360218"/>
            <a:ext cx="0" cy="5523346"/>
          </a:xfrm>
          <a:prstGeom prst="line">
            <a:avLst/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" name="TextBox 6">
            <a:extLst>
              <a:ext uri="{FF2B5EF4-FFF2-40B4-BE49-F238E27FC236}">
                <a16:creationId xmlns:a16="http://schemas.microsoft.com/office/drawing/2014/main" id="{67D2DD43-48B0-42FF-AA8B-0613A9D3F5B4}"/>
              </a:ext>
            </a:extLst>
          </p:cNvPr>
          <p:cNvSpPr txBox="1"/>
          <p:nvPr/>
        </p:nvSpPr>
        <p:spPr>
          <a:xfrm>
            <a:off x="1487053" y="443287"/>
            <a:ext cx="40085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u="sng" dirty="0">
                <a:latin typeface="XCCW Joined 1a" panose="03050602040000000000" pitchFamily="66" charset="0"/>
              </a:rPr>
              <a:t>6.10.20</a:t>
            </a:r>
          </a:p>
        </p:txBody>
      </p:sp>
    </p:spTree>
    <p:extLst>
      <p:ext uri="{BB962C8B-B14F-4D97-AF65-F5344CB8AC3E}">
        <p14:creationId xmlns:p14="http://schemas.microsoft.com/office/powerpoint/2010/main" val="1842972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54182" y="972154"/>
            <a:ext cx="8035636" cy="3874436"/>
          </a:xfrm>
        </p:spPr>
        <p:txBody>
          <a:bodyPr>
            <a:normAutofit/>
          </a:bodyPr>
          <a:lstStyle/>
          <a:p>
            <a:pPr algn="l"/>
            <a:r>
              <a:rPr lang="en-GB" sz="2000" dirty="0">
                <a:latin typeface="XCCW Joined 1a"/>
              </a:rPr>
              <a:t>In focus task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Convert these numbers into tens and ones in your book: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e.g. 11 = 1 ten and 1 one.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12 = 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13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14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15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16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17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18 = ___ ten and ___ ones.</a:t>
            </a: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19 = ___ ten and ___ ones.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95159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40" y="1176783"/>
            <a:ext cx="8035636" cy="3197410"/>
          </a:xfrm>
        </p:spPr>
        <p:txBody>
          <a:bodyPr>
            <a:normAutofit fontScale="90000"/>
          </a:bodyPr>
          <a:lstStyle/>
          <a:p>
            <a:pPr algn="l"/>
            <a:r>
              <a:rPr lang="en-GB" sz="2000" dirty="0">
                <a:latin typeface="XCCW Joined 1a"/>
              </a:rPr>
              <a:t>Regrouping 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b="1" u="sng">
                <a:latin typeface="XCCW Joined 1a"/>
              </a:rPr>
              <a:t>Whole class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>
                <a:latin typeface="XCCW Joined 1a"/>
              </a:rPr>
              <a:t>https://www.khanacademy.org/math/cc-2nd-grade-math/cc-2nd-add-subtract-100/cc-2nd-add-100/v/addition-with-regrouping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  <a:hlinkClick r:id="rId2"/>
              </a:rPr>
              <a:t>https://www.harcourtschool.com/activity/elab2004/gr3/3.html</a:t>
            </a:r>
            <a:br>
              <a:rPr lang="en-GB" sz="2000" dirty="0">
                <a:latin typeface="XCCW Joined 1a"/>
              </a:rPr>
            </a:br>
            <a:br>
              <a:rPr lang="en-GB" sz="2000" dirty="0"/>
            </a:br>
            <a:r>
              <a:rPr lang="en-GB" sz="2000">
                <a:latin typeface="XCCW Joined 1a"/>
              </a:rPr>
              <a:t>We will regroup different numbers and see what we notice.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Then, we will complete the activity sheet.</a:t>
            </a:r>
            <a:endParaRPr lang="en-GB" sz="2000"/>
          </a:p>
        </p:txBody>
      </p:sp>
    </p:spTree>
    <p:extLst>
      <p:ext uri="{BB962C8B-B14F-4D97-AF65-F5344CB8AC3E}">
        <p14:creationId xmlns:p14="http://schemas.microsoft.com/office/powerpoint/2010/main" val="24009311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24340" y="1176783"/>
            <a:ext cx="4516015" cy="5009839"/>
          </a:xfrm>
        </p:spPr>
        <p:txBody>
          <a:bodyPr>
            <a:normAutofit/>
          </a:bodyPr>
          <a:lstStyle/>
          <a:p>
            <a:pPr algn="l"/>
            <a:r>
              <a:rPr lang="en-GB" sz="2000" b="1" u="sng" dirty="0">
                <a:latin typeface="XCCW Joined 1a"/>
              </a:rPr>
              <a:t>Independent/talk partners</a:t>
            </a:r>
            <a:br>
              <a:rPr lang="en-GB" sz="2000" u="sng" dirty="0">
                <a:latin typeface="XCCW Joined 1a"/>
              </a:rPr>
            </a:br>
            <a:br>
              <a:rPr lang="en-GB" sz="2000" u="sng" dirty="0">
                <a:latin typeface="XCCW Joined 1a"/>
              </a:rPr>
            </a:br>
            <a:r>
              <a:rPr lang="en-GB" sz="2000" dirty="0">
                <a:latin typeface="XCCW Joined 1a"/>
              </a:rPr>
              <a:t>Now, complete the flashcards activity.</a:t>
            </a: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r>
              <a:rPr lang="en-GB" sz="2000" dirty="0">
                <a:latin typeface="XCCW Joined 1a"/>
              </a:rPr>
              <a:t>Find each number that is being </a:t>
            </a:r>
            <a:r>
              <a:rPr lang="en-GB" sz="2000">
                <a:latin typeface="XCCW Joined 1a"/>
              </a:rPr>
              <a:t>represented by the base 10.</a:t>
            </a:r>
            <a:br>
              <a:rPr lang="en-GB" sz="2000" dirty="0"/>
            </a:br>
            <a:br>
              <a:rPr lang="en-GB" sz="2000" dirty="0"/>
            </a:b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br>
              <a:rPr lang="en-GB" sz="2000" dirty="0">
                <a:latin typeface="XCCW Joined 1a"/>
              </a:rPr>
            </a:br>
            <a:endParaRPr lang="en-GB" sz="2000" dirty="0"/>
          </a:p>
        </p:txBody>
      </p:sp>
      <p:pic>
        <p:nvPicPr>
          <p:cNvPr id="3" name="Picture 3" descr="Diagram, schematic&#10;&#10;Description automatically generated">
            <a:extLst>
              <a:ext uri="{FF2B5EF4-FFF2-40B4-BE49-F238E27FC236}">
                <a16:creationId xmlns:a16="http://schemas.microsoft.com/office/drawing/2014/main" id="{9109A670-F121-42D5-A7EB-83FA8ED303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16511" y="97052"/>
            <a:ext cx="3301494" cy="5295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1327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3684C0-0DA6-45B3-B8E9-B9FED92763E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5557" y="124403"/>
            <a:ext cx="4516015" cy="788633"/>
          </a:xfrm>
        </p:spPr>
        <p:txBody>
          <a:bodyPr>
            <a:normAutofit/>
          </a:bodyPr>
          <a:lstStyle/>
          <a:p>
            <a:pPr algn="l"/>
            <a:r>
              <a:rPr lang="en-GB" sz="2000" b="1" u="sng">
                <a:latin typeface="XCCW Joined 1a"/>
              </a:rPr>
              <a:t>Light bulb challenge</a:t>
            </a:r>
            <a:br>
              <a:rPr lang="en-GB" sz="2000" dirty="0">
                <a:latin typeface="XCCW Joined 1a"/>
              </a:rPr>
            </a:br>
            <a:endParaRPr lang="en-GB" sz="200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7354B64-2FC6-452A-AD33-56D76DEE78AF}"/>
              </a:ext>
            </a:extLst>
          </p:cNvPr>
          <p:cNvSpPr txBox="1"/>
          <p:nvPr/>
        </p:nvSpPr>
        <p:spPr>
          <a:xfrm>
            <a:off x="300513" y="791623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Segoe UI"/>
              </a:rPr>
              <a:t>Year 3</a:t>
            </a:r>
            <a:endParaRPr lang="en-US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9821DC-3592-419E-B282-0170324E8FCD}"/>
              </a:ext>
            </a:extLst>
          </p:cNvPr>
          <p:cNvSpPr txBox="1"/>
          <p:nvPr/>
        </p:nvSpPr>
        <p:spPr>
          <a:xfrm>
            <a:off x="4907592" y="791623"/>
            <a:ext cx="3620182" cy="92333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GB">
                <a:latin typeface="Segoe UI"/>
              </a:rPr>
              <a:t>Year 4</a:t>
            </a:r>
            <a:endParaRPr lang="en-US">
              <a:latin typeface="Calibri"/>
              <a:cs typeface="Calibri"/>
            </a:endParaRPr>
          </a:p>
          <a:p>
            <a:endParaRPr lang="en-GB" dirty="0">
              <a:latin typeface="Segoe UI"/>
              <a:cs typeface="Segoe UI"/>
            </a:endParaRPr>
          </a:p>
          <a:p>
            <a:r>
              <a:rPr lang="en-GB">
                <a:latin typeface="Segoe UI"/>
                <a:cs typeface="Segoe UI"/>
              </a:rPr>
              <a:t>Is Mo correct? Explain why.</a:t>
            </a:r>
            <a:endParaRPr lang="en-GB" dirty="0">
              <a:latin typeface="Segoe UI"/>
              <a:cs typeface="Segoe UI"/>
            </a:endParaRPr>
          </a:p>
        </p:txBody>
      </p:sp>
      <p:pic>
        <p:nvPicPr>
          <p:cNvPr id="6" name="Picture 6" descr="A picture containing table&#10;&#10;Description automatically generated">
            <a:extLst>
              <a:ext uri="{FF2B5EF4-FFF2-40B4-BE49-F238E27FC236}">
                <a16:creationId xmlns:a16="http://schemas.microsoft.com/office/drawing/2014/main" id="{AFFFB7E1-FC3A-41DC-992D-D7CEE1485F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3581" y="1197047"/>
            <a:ext cx="4327614" cy="3645389"/>
          </a:xfrm>
          <a:prstGeom prst="rect">
            <a:avLst/>
          </a:prstGeom>
        </p:spPr>
      </p:pic>
      <p:pic>
        <p:nvPicPr>
          <p:cNvPr id="8" name="Picture 8" descr="A picture containing text&#10;&#10;Description automatically generated">
            <a:extLst>
              <a:ext uri="{FF2B5EF4-FFF2-40B4-BE49-F238E27FC236}">
                <a16:creationId xmlns:a16="http://schemas.microsoft.com/office/drawing/2014/main" id="{2A960455-482B-4021-A7E2-7FBF5B3B233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-37" r="54367" b="40526"/>
          <a:stretch/>
        </p:blipFill>
        <p:spPr>
          <a:xfrm>
            <a:off x="5001136" y="1668955"/>
            <a:ext cx="2812725" cy="31571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17770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Can I regroup in columns?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544857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4143904"/>
          </a:xfrm>
        </p:spPr>
        <p:txBody>
          <a:bodyPr>
            <a:normAutofit/>
          </a:bodyPr>
          <a:lstStyle/>
          <a:p>
            <a:r>
              <a:rPr lang="en-GB" dirty="0"/>
              <a:t>Year 3: Can I add 3-digit and 1-digit numbers?</a:t>
            </a:r>
            <a:br>
              <a:rPr lang="en-GB" dirty="0"/>
            </a:br>
            <a:r>
              <a:rPr lang="en-GB" dirty="0"/>
              <a:t>Year 4: Can I add 3-digit and 2-digit numbers?</a:t>
            </a:r>
          </a:p>
        </p:txBody>
      </p:sp>
    </p:spTree>
    <p:extLst>
      <p:ext uri="{BB962C8B-B14F-4D97-AF65-F5344CB8AC3E}">
        <p14:creationId xmlns:p14="http://schemas.microsoft.com/office/powerpoint/2010/main" val="18101745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3661304"/>
          </a:xfrm>
        </p:spPr>
        <p:txBody>
          <a:bodyPr>
            <a:normAutofit fontScale="90000"/>
          </a:bodyPr>
          <a:lstStyle/>
          <a:p>
            <a:r>
              <a:rPr lang="en-GB" dirty="0"/>
              <a:t>Year 3: Can I add 3-digit and 2-digit numbers?</a:t>
            </a:r>
            <a:br>
              <a:rPr lang="en-GB" dirty="0"/>
            </a:br>
            <a:r>
              <a:rPr lang="en-GB" dirty="0"/>
              <a:t>Year 4: Can I add two 3-digit numbers?</a:t>
            </a:r>
          </a:p>
        </p:txBody>
      </p:sp>
    </p:spTree>
    <p:extLst>
      <p:ext uri="{BB962C8B-B14F-4D97-AF65-F5344CB8AC3E}">
        <p14:creationId xmlns:p14="http://schemas.microsoft.com/office/powerpoint/2010/main" val="356918012"/>
      </p:ext>
    </p:extLst>
  </p:cSld>
  <p:clrMapOvr>
    <a:masterClrMapping/>
  </p:clrMapOvr>
</p:sld>
</file>

<file path=ppt/theme/theme1.xml><?xml version="1.0" encoding="utf-8"?>
<a:theme xmlns:a="http://schemas.openxmlformats.org/drawingml/2006/main" name="school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chool" id="{4BCCC2B6-BD74-411A-A492-A2EF6C860B9E}" vid="{376D44E6-678C-40D6-93B2-8E13B080620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school</Template>
  <TotalTime>3667</TotalTime>
  <Words>66</Words>
  <Application>Microsoft Office PowerPoint</Application>
  <PresentationFormat>On-screen Show (4:3)</PresentationFormat>
  <Paragraphs>27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school</vt:lpstr>
      <vt:lpstr>Can I regroup? (concrete and pictorial lesson).</vt:lpstr>
      <vt:lpstr>PowerPoint Presentation</vt:lpstr>
      <vt:lpstr>In focus task  Convert these numbers into tens and ones in your book:  e.g. 11 = 1 ten and 1 one. 12 = ___ ten and ___ ones. 13 = ___ ten and ___ ones. 14 = ___ ten and ___ ones. 15 = ___ ten and ___ ones. 16 = ___ ten and ___ ones. 17 = ___ ten and ___ ones. 18 = ___ ten and ___ ones. 19 = ___ ten and ___ ones.</vt:lpstr>
      <vt:lpstr>Regrouping   Whole class  https://www.khanacademy.org/math/cc-2nd-grade-math/cc-2nd-add-subtract-100/cc-2nd-add-100/v/addition-with-regrouping  https://www.harcourtschool.com/activity/elab2004/gr3/3.html  We will regroup different numbers and see what we notice.  Then, we will complete the activity sheet.</vt:lpstr>
      <vt:lpstr>Independent/talk partners  Now, complete the flashcards activity.  Find each number that is being represented by the base 10.     </vt:lpstr>
      <vt:lpstr>Light bulb challenge </vt:lpstr>
      <vt:lpstr>Can I regroup in columns?</vt:lpstr>
      <vt:lpstr>Year 3: Can I add 3-digit and 1-digit numbers? Year 4: Can I add 3-digit and 2-digit numbers?</vt:lpstr>
      <vt:lpstr>Year 3: Can I add 3-digit and 2-digit numbers? Year 4: Can I add two 3-digit numbers?</vt:lpstr>
      <vt:lpstr>In Focus complete these in your books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Can I find 1, 10, 100 more or less?</dc:title>
  <dc:creator>Sophie Teresa</dc:creator>
  <cp:lastModifiedBy>local_admin</cp:lastModifiedBy>
  <cp:revision>231</cp:revision>
  <dcterms:created xsi:type="dcterms:W3CDTF">2020-09-20T11:46:55Z</dcterms:created>
  <dcterms:modified xsi:type="dcterms:W3CDTF">2020-10-11T18:37:53Z</dcterms:modified>
</cp:coreProperties>
</file>