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7"/>
  </p:notesMasterIdLst>
  <p:sldIdLst>
    <p:sldId id="269" r:id="rId2"/>
    <p:sldId id="272" r:id="rId3"/>
    <p:sldId id="273" r:id="rId4"/>
    <p:sldId id="275" r:id="rId5"/>
    <p:sldId id="27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48E3BD-594A-36BC-DF8D-2258D4E45EB4}" v="395" dt="2020-10-13T18:25:15.440"/>
    <p1510:client id="{674C44EC-29E1-CB64-1FFD-2EF271DFDC4A}" v="42" dt="2020-10-13T18:27:16.071"/>
    <p1510:client id="{B27DCC68-4F66-B669-6F44-18205D9B209D}" v="734" dt="2020-10-13T18:13:40.245"/>
    <p1510:client id="{E63CF1D8-8E04-2B66-9E23-D60FC01DC403}" v="1118" dt="2020-10-11T18:37:50.043"/>
    <p1510:client id="{E79E1090-0C39-C3C3-052D-34CD5330D314}" v="36" dt="2020-10-05T14:27:06.6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autoAdjust="0"/>
  </p:normalViewPr>
  <p:slideViewPr>
    <p:cSldViewPr snapToGrid="0">
      <p:cViewPr varScale="1">
        <p:scale>
          <a:sx n="106" d="100"/>
          <a:sy n="106"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notesMaster" Target="notesMasters/notesMaster1.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405C7D-91C9-4B5D-B47D-C26642DA0669}" type="datetimeFigureOut">
              <a:rPr lang="en-GB" smtClean="0"/>
              <a:t>13/10/2020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A4006-4AD5-4F9F-B470-732D05BCC6FF}" type="slidenum">
              <a:rPr lang="en-GB" smtClean="0"/>
              <a:t>‹#›</a:t>
            </a:fld>
            <a:endParaRPr lang="en-GB"/>
          </a:p>
        </p:txBody>
      </p:sp>
    </p:spTree>
    <p:extLst>
      <p:ext uri="{BB962C8B-B14F-4D97-AF65-F5344CB8AC3E}">
        <p14:creationId xmlns:p14="http://schemas.microsoft.com/office/powerpoint/2010/main" val="349275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11AA-9FC2-4907-83CF-7BE2D2F386A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E26A2B3D-C000-486A-9DD5-6141CF8831E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A07511-1643-4CDA-B043-4BC01B9C5FFD}"/>
              </a:ext>
            </a:extLst>
          </p:cNvPr>
          <p:cNvSpPr>
            <a:spLocks noGrp="1"/>
          </p:cNvSpPr>
          <p:nvPr>
            <p:ph type="dt" sz="half" idx="10"/>
          </p:nvPr>
        </p:nvSpPr>
        <p:spPr/>
        <p:txBody>
          <a:bodyPr/>
          <a:lstStyle/>
          <a:p>
            <a:fld id="{A423BF71-38B7-8642-BFCE-EDAE9BD0CBAF}" type="datetimeFigureOut">
              <a:rPr lang="en-US" smtClean="0"/>
              <a:t>10/13/2020</a:t>
            </a:fld>
            <a:endParaRPr lang="en-US" dirty="0"/>
          </a:p>
        </p:txBody>
      </p:sp>
      <p:sp>
        <p:nvSpPr>
          <p:cNvPr id="5" name="Footer Placeholder 4">
            <a:extLst>
              <a:ext uri="{FF2B5EF4-FFF2-40B4-BE49-F238E27FC236}">
                <a16:creationId xmlns:a16="http://schemas.microsoft.com/office/drawing/2014/main" id="{195911D1-8FE5-4167-BA1F-AB004F468E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3472A8-95FB-454B-97BC-4AE7939468C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894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F5512-73DF-42DD-9C4F-D1EED16C73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805A95-B7CC-44FF-B12D-3703324A3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8C6EC-D9CC-4BEE-ACE7-CFA55C5F3D11}"/>
              </a:ext>
            </a:extLst>
          </p:cNvPr>
          <p:cNvSpPr>
            <a:spLocks noGrp="1"/>
          </p:cNvSpPr>
          <p:nvPr>
            <p:ph type="dt" sz="half" idx="10"/>
          </p:nvPr>
        </p:nvSpPr>
        <p:spPr/>
        <p:txBody>
          <a:bodyPr/>
          <a:lstStyle/>
          <a:p>
            <a:fld id="{73B025CB-9D18-264E-A945-2D020344C9DA}" type="datetimeFigureOut">
              <a:rPr lang="en-US" smtClean="0"/>
              <a:t>10/13/2020</a:t>
            </a:fld>
            <a:endParaRPr lang="en-US" dirty="0"/>
          </a:p>
        </p:txBody>
      </p:sp>
      <p:sp>
        <p:nvSpPr>
          <p:cNvPr id="5" name="Footer Placeholder 4">
            <a:extLst>
              <a:ext uri="{FF2B5EF4-FFF2-40B4-BE49-F238E27FC236}">
                <a16:creationId xmlns:a16="http://schemas.microsoft.com/office/drawing/2014/main" id="{80D56609-E92B-440C-B6B3-3ECC698A54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41E88A-D164-48B1-A91E-2931FFDC9DC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329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66E46-2E84-41DC-B1A9-191AFB7C4FC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099ED6-C801-49B3-A079-312A58AC39A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378350-A685-4710-98C1-39C36832E7EE}"/>
              </a:ext>
            </a:extLst>
          </p:cNvPr>
          <p:cNvSpPr>
            <a:spLocks noGrp="1"/>
          </p:cNvSpPr>
          <p:nvPr>
            <p:ph type="dt" sz="half" idx="10"/>
          </p:nvPr>
        </p:nvSpPr>
        <p:spPr/>
        <p:txBody>
          <a:bodyPr/>
          <a:lstStyle/>
          <a:p>
            <a:fld id="{507EFB6C-7E96-8F41-8872-189CA1C59F84}" type="datetimeFigureOut">
              <a:rPr lang="en-US" smtClean="0"/>
              <a:t>10/13/2020</a:t>
            </a:fld>
            <a:endParaRPr lang="en-US" dirty="0"/>
          </a:p>
        </p:txBody>
      </p:sp>
      <p:sp>
        <p:nvSpPr>
          <p:cNvPr id="5" name="Footer Placeholder 4">
            <a:extLst>
              <a:ext uri="{FF2B5EF4-FFF2-40B4-BE49-F238E27FC236}">
                <a16:creationId xmlns:a16="http://schemas.microsoft.com/office/drawing/2014/main" id="{CD6F1B02-C54F-40AE-A7AE-53BD757D6E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C22AA5-DD92-47DF-8DF1-0A055CC50C7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804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32C7AD-824B-41C3-B4EA-38888379C37B}"/>
              </a:ext>
            </a:extLst>
          </p:cNvPr>
          <p:cNvSpPr/>
          <p:nvPr/>
        </p:nvSpPr>
        <p:spPr>
          <a:xfrm>
            <a:off x="628650" y="365126"/>
            <a:ext cx="8515350" cy="1325563"/>
          </a:xfrm>
          <a:prstGeom prst="rect">
            <a:avLst/>
          </a:prstGeom>
          <a:gradFill flip="none" rotWithShape="1">
            <a:gsLst>
              <a:gs pos="10000">
                <a:schemeClr val="accent1">
                  <a:lumMod val="20000"/>
                  <a:lumOff val="80000"/>
                </a:schemeClr>
              </a:gs>
              <a:gs pos="46000">
                <a:schemeClr val="accent1">
                  <a:lumMod val="45000"/>
                  <a:lumOff val="55000"/>
                </a:schemeClr>
              </a:gs>
              <a:gs pos="76000">
                <a:schemeClr val="accent1">
                  <a:lumMod val="45000"/>
                  <a:lumOff val="55000"/>
                </a:schemeClr>
              </a:gs>
              <a:gs pos="100000">
                <a:schemeClr val="accent1">
                  <a:lumMod val="30000"/>
                  <a:lumOff val="7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852E7536-2917-4E1C-92CF-14480421E8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DE3B2E-42F1-4BBC-97A7-B7708A3853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48C42-4C4F-4B91-B20C-6DE061CB6D8E}"/>
              </a:ext>
            </a:extLst>
          </p:cNvPr>
          <p:cNvSpPr>
            <a:spLocks noGrp="1"/>
          </p:cNvSpPr>
          <p:nvPr>
            <p:ph type="dt" sz="half" idx="10"/>
          </p:nvPr>
        </p:nvSpPr>
        <p:spPr/>
        <p:txBody>
          <a:bodyPr/>
          <a:lstStyle/>
          <a:p>
            <a:fld id="{B6981CDE-9BE7-C544-8ACB-7077DFC4270F}" type="datetimeFigureOut">
              <a:rPr lang="en-US" smtClean="0"/>
              <a:t>10/13/2020</a:t>
            </a:fld>
            <a:endParaRPr lang="en-US" dirty="0"/>
          </a:p>
        </p:txBody>
      </p:sp>
      <p:sp>
        <p:nvSpPr>
          <p:cNvPr id="5" name="Footer Placeholder 4">
            <a:extLst>
              <a:ext uri="{FF2B5EF4-FFF2-40B4-BE49-F238E27FC236}">
                <a16:creationId xmlns:a16="http://schemas.microsoft.com/office/drawing/2014/main" id="{A7014731-3586-44B9-906A-55F182FE0C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B86B08-E5AE-44A8-A8CA-8F3B2A876B7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158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0CD7-E6C5-483C-96F1-08F3C431099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53A505-9A46-4BF0-B588-2BFB69A8B1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D5E0D6-D2C2-4E03-B1AF-AE6D9C483746}"/>
              </a:ext>
            </a:extLst>
          </p:cNvPr>
          <p:cNvSpPr>
            <a:spLocks noGrp="1"/>
          </p:cNvSpPr>
          <p:nvPr>
            <p:ph type="dt" sz="half" idx="10"/>
          </p:nvPr>
        </p:nvSpPr>
        <p:spPr/>
        <p:txBody>
          <a:bodyPr/>
          <a:lstStyle/>
          <a:p>
            <a:fld id="{B55BA285-9698-1B45-8319-D90A8C63F150}" type="datetimeFigureOut">
              <a:rPr lang="en-US" smtClean="0"/>
              <a:t>10/13/2020</a:t>
            </a:fld>
            <a:endParaRPr lang="en-US" dirty="0"/>
          </a:p>
        </p:txBody>
      </p:sp>
      <p:sp>
        <p:nvSpPr>
          <p:cNvPr id="5" name="Footer Placeholder 4">
            <a:extLst>
              <a:ext uri="{FF2B5EF4-FFF2-40B4-BE49-F238E27FC236}">
                <a16:creationId xmlns:a16="http://schemas.microsoft.com/office/drawing/2014/main" id="{1DE16AA2-FA4F-4699-9367-99D731AFF4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495B61-04E9-4B5C-8396-01095E944A3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556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5D3AF5-744C-437A-9CB2-07EC20393D34}"/>
              </a:ext>
            </a:extLst>
          </p:cNvPr>
          <p:cNvSpPr/>
          <p:nvPr userDrawn="1"/>
        </p:nvSpPr>
        <p:spPr>
          <a:xfrm>
            <a:off x="628650" y="365126"/>
            <a:ext cx="8515350" cy="1325563"/>
          </a:xfrm>
          <a:prstGeom prst="rect">
            <a:avLst/>
          </a:prstGeom>
          <a:gradFill flip="none" rotWithShape="1">
            <a:gsLst>
              <a:gs pos="10000">
                <a:schemeClr val="accent1">
                  <a:lumMod val="20000"/>
                  <a:lumOff val="80000"/>
                </a:schemeClr>
              </a:gs>
              <a:gs pos="46000">
                <a:schemeClr val="accent1">
                  <a:lumMod val="45000"/>
                  <a:lumOff val="55000"/>
                </a:schemeClr>
              </a:gs>
              <a:gs pos="76000">
                <a:schemeClr val="accent1">
                  <a:lumMod val="45000"/>
                  <a:lumOff val="55000"/>
                </a:schemeClr>
              </a:gs>
              <a:gs pos="100000">
                <a:schemeClr val="accent1">
                  <a:lumMod val="30000"/>
                  <a:lumOff val="7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735EE96A-8414-44E5-A32A-FDEF5E56DA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C2685C-6768-479C-95B1-21F2F80A226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AD0E60-3F5B-4105-8B9A-CE05FED80AD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5108CAE-9B3D-473C-94F3-53BFA771482E}"/>
              </a:ext>
            </a:extLst>
          </p:cNvPr>
          <p:cNvSpPr>
            <a:spLocks noGrp="1"/>
          </p:cNvSpPr>
          <p:nvPr>
            <p:ph type="dt" sz="half" idx="10"/>
          </p:nvPr>
        </p:nvSpPr>
        <p:spPr/>
        <p:txBody>
          <a:bodyPr/>
          <a:lstStyle/>
          <a:p>
            <a:fld id="{0A86CD42-43FF-B740-998F-DCC3802C4CE3}" type="datetimeFigureOut">
              <a:rPr lang="en-US" smtClean="0"/>
              <a:t>10/13/2020</a:t>
            </a:fld>
            <a:endParaRPr lang="en-US" dirty="0"/>
          </a:p>
        </p:txBody>
      </p:sp>
      <p:sp>
        <p:nvSpPr>
          <p:cNvPr id="6" name="Footer Placeholder 5">
            <a:extLst>
              <a:ext uri="{FF2B5EF4-FFF2-40B4-BE49-F238E27FC236}">
                <a16:creationId xmlns:a16="http://schemas.microsoft.com/office/drawing/2014/main" id="{9A945D0A-F90A-4627-A93D-32FB4BBEAC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505CD3-96AC-43F1-9864-6AECC03A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439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AACF-697B-4E63-A5E2-22AFC5772DA0}"/>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7E3758-25B2-4717-9DCF-A80CC8C44B3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8310A-BAFC-4107-A2EB-2E56696CD5D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A940C7-AF91-4411-8FF2-4C1E318991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9A60A-CDF9-4760-9880-1EC344C46A0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4D5AA3-71BA-4980-8908-BCE4CC11C937}"/>
              </a:ext>
            </a:extLst>
          </p:cNvPr>
          <p:cNvSpPr>
            <a:spLocks noGrp="1"/>
          </p:cNvSpPr>
          <p:nvPr>
            <p:ph type="dt" sz="half" idx="10"/>
          </p:nvPr>
        </p:nvSpPr>
        <p:spPr/>
        <p:txBody>
          <a:bodyPr/>
          <a:lstStyle/>
          <a:p>
            <a:fld id="{CEA0FFBD-2EE4-8547-BBAE-A1AC91C8D77E}" type="datetimeFigureOut">
              <a:rPr lang="en-US" smtClean="0"/>
              <a:t>10/13/2020</a:t>
            </a:fld>
            <a:endParaRPr lang="en-US" dirty="0"/>
          </a:p>
        </p:txBody>
      </p:sp>
      <p:sp>
        <p:nvSpPr>
          <p:cNvPr id="8" name="Footer Placeholder 7">
            <a:extLst>
              <a:ext uri="{FF2B5EF4-FFF2-40B4-BE49-F238E27FC236}">
                <a16:creationId xmlns:a16="http://schemas.microsoft.com/office/drawing/2014/main" id="{4ADF1405-E449-4058-8BBD-9801D3A13F3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BC6A80E-7CD3-4A9A-BA4B-8C1B4A337A2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6F8E5B2-504E-48F1-A4B4-48504A4A38AD}"/>
              </a:ext>
            </a:extLst>
          </p:cNvPr>
          <p:cNvSpPr/>
          <p:nvPr/>
        </p:nvSpPr>
        <p:spPr>
          <a:xfrm>
            <a:off x="628650" y="365126"/>
            <a:ext cx="8515350" cy="1325563"/>
          </a:xfrm>
          <a:prstGeom prst="rect">
            <a:avLst/>
          </a:prstGeom>
          <a:gradFill flip="none" rotWithShape="1">
            <a:gsLst>
              <a:gs pos="10000">
                <a:schemeClr val="accent1">
                  <a:lumMod val="20000"/>
                  <a:lumOff val="80000"/>
                </a:schemeClr>
              </a:gs>
              <a:gs pos="46000">
                <a:schemeClr val="accent1">
                  <a:lumMod val="45000"/>
                  <a:lumOff val="55000"/>
                </a:schemeClr>
              </a:gs>
              <a:gs pos="76000">
                <a:schemeClr val="accent1">
                  <a:lumMod val="45000"/>
                  <a:lumOff val="55000"/>
                </a:schemeClr>
              </a:gs>
              <a:gs pos="100000">
                <a:schemeClr val="accent1">
                  <a:lumMod val="30000"/>
                  <a:lumOff val="7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5BFB096B-5EFE-41B4-BD35-14D69C21B7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E997AE-4495-4CF1-9AC4-F528EF25D7E7}"/>
              </a:ext>
            </a:extLst>
          </p:cNvPr>
          <p:cNvSpPr>
            <a:spLocks noGrp="1"/>
          </p:cNvSpPr>
          <p:nvPr>
            <p:ph type="dt" sz="half" idx="10"/>
          </p:nvPr>
        </p:nvSpPr>
        <p:spPr/>
        <p:txBody>
          <a:bodyPr/>
          <a:lstStyle/>
          <a:p>
            <a:fld id="{955A2352-D7AC-F242-9256-A4477BCBF354}" type="datetimeFigureOut">
              <a:rPr lang="en-US" smtClean="0"/>
              <a:t>10/13/2020</a:t>
            </a:fld>
            <a:endParaRPr lang="en-US" dirty="0"/>
          </a:p>
        </p:txBody>
      </p:sp>
      <p:sp>
        <p:nvSpPr>
          <p:cNvPr id="4" name="Footer Placeholder 3">
            <a:extLst>
              <a:ext uri="{FF2B5EF4-FFF2-40B4-BE49-F238E27FC236}">
                <a16:creationId xmlns:a16="http://schemas.microsoft.com/office/drawing/2014/main" id="{E2D01512-39E3-4AAD-9D18-260E0273AF8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C33FC31-CA11-4FA2-AFAA-F2DB4CF21CC2}"/>
              </a:ext>
            </a:extLst>
          </p:cNvPr>
          <p:cNvSpPr>
            <a:spLocks noGrp="1"/>
          </p:cNvSpPr>
          <p:nvPr>
            <p:ph type="sldNum" sz="quarter" idx="12"/>
          </p:nvPr>
        </p:nvSpPr>
        <p:spPr/>
        <p:txBody>
          <a:bodyPr/>
          <a:lstStyle/>
          <a:p>
            <a:fld id="{6A758243-6272-4541-B1B1-838DDC187E72}" type="slidenum">
              <a:rPr lang="en-GB" smtClean="0"/>
              <a:t>‹#›</a:t>
            </a:fld>
            <a:endParaRPr lang="en-GB"/>
          </a:p>
        </p:txBody>
      </p:sp>
    </p:spTree>
    <p:extLst>
      <p:ext uri="{BB962C8B-B14F-4D97-AF65-F5344CB8AC3E}">
        <p14:creationId xmlns:p14="http://schemas.microsoft.com/office/powerpoint/2010/main" val="216808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ED52C-58C9-47A4-A6E5-AC66050F33B1}"/>
              </a:ext>
            </a:extLst>
          </p:cNvPr>
          <p:cNvSpPr>
            <a:spLocks noGrp="1"/>
          </p:cNvSpPr>
          <p:nvPr>
            <p:ph type="dt" sz="half" idx="10"/>
          </p:nvPr>
        </p:nvSpPr>
        <p:spPr/>
        <p:txBody>
          <a:bodyPr/>
          <a:lstStyle/>
          <a:p>
            <a:fld id="{4EFCFC6A-9AE6-404D-9FDD-168B477B9C90}" type="datetimeFigureOut">
              <a:rPr lang="en-US" smtClean="0"/>
              <a:t>10/13/2020</a:t>
            </a:fld>
            <a:endParaRPr lang="en-US" dirty="0"/>
          </a:p>
        </p:txBody>
      </p:sp>
      <p:sp>
        <p:nvSpPr>
          <p:cNvPr id="3" name="Footer Placeholder 2">
            <a:extLst>
              <a:ext uri="{FF2B5EF4-FFF2-40B4-BE49-F238E27FC236}">
                <a16:creationId xmlns:a16="http://schemas.microsoft.com/office/drawing/2014/main" id="{8A4CE7B0-6CFC-4522-A924-AB2424E0D21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CB1F59-6A8A-4940-956C-D4544FBA2DB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973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CB8F-DB7D-4389-BFCE-DDF759BA0EC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A609E6-CB0E-4C41-99CF-DA3CE7376D6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4F616D8-4C1A-4FFE-A36C-685E33FF18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1C628ED-51F1-498E-916C-2F320CE59A42}"/>
              </a:ext>
            </a:extLst>
          </p:cNvPr>
          <p:cNvSpPr>
            <a:spLocks noGrp="1"/>
          </p:cNvSpPr>
          <p:nvPr>
            <p:ph type="dt" sz="half" idx="10"/>
          </p:nvPr>
        </p:nvSpPr>
        <p:spPr/>
        <p:txBody>
          <a:bodyPr/>
          <a:lstStyle/>
          <a:p>
            <a:fld id="{61CFCDFD-B4CF-A241-8D71-E814B10BEAF4}" type="datetimeFigureOut">
              <a:rPr lang="en-US" smtClean="0"/>
              <a:t>10/13/2020</a:t>
            </a:fld>
            <a:endParaRPr lang="en-US" dirty="0"/>
          </a:p>
        </p:txBody>
      </p:sp>
      <p:sp>
        <p:nvSpPr>
          <p:cNvPr id="6" name="Footer Placeholder 5">
            <a:extLst>
              <a:ext uri="{FF2B5EF4-FFF2-40B4-BE49-F238E27FC236}">
                <a16:creationId xmlns:a16="http://schemas.microsoft.com/office/drawing/2014/main" id="{2C997ADE-5906-4856-AE8F-7C5E09BD9E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82868A-25BF-4543-B6FA-8DE576EA327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637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5CEDF-0D6F-4CC9-9781-094F8EA860C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70DFCE-9FA0-4CA1-B30E-A498957201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2CE93787-28DB-4E01-BED2-74E09D25F4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B47F166-FA55-49CF-B252-FAD38F2EC17D}"/>
              </a:ext>
            </a:extLst>
          </p:cNvPr>
          <p:cNvSpPr>
            <a:spLocks noGrp="1"/>
          </p:cNvSpPr>
          <p:nvPr>
            <p:ph type="dt" sz="half" idx="10"/>
          </p:nvPr>
        </p:nvSpPr>
        <p:spPr/>
        <p:txBody>
          <a:bodyPr/>
          <a:lstStyle/>
          <a:p>
            <a:fld id="{26A7B589-FD4B-7E46-869A-CBADC5FC564E}" type="datetimeFigureOut">
              <a:rPr lang="en-US" smtClean="0"/>
              <a:t>10/13/2020</a:t>
            </a:fld>
            <a:endParaRPr lang="en-US" dirty="0"/>
          </a:p>
        </p:txBody>
      </p:sp>
      <p:sp>
        <p:nvSpPr>
          <p:cNvPr id="6" name="Footer Placeholder 5">
            <a:extLst>
              <a:ext uri="{FF2B5EF4-FFF2-40B4-BE49-F238E27FC236}">
                <a16:creationId xmlns:a16="http://schemas.microsoft.com/office/drawing/2014/main" id="{B5D7560C-1FEC-47CA-9DA5-2A93F59A2B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6E8542-95F8-4D13-BD6D-CFB4DC51736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376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EA8AF7-C30F-4BF8-9D9C-0840DD8EDA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0FB1EF0-9A3C-49BA-AF82-3BA552D339B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D6EA8-747D-4870-A669-F2CDA434930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D8A92E-5FF9-8143-81B3-CCB531513398}" type="datetimeFigureOut">
              <a:rPr lang="en-US" smtClean="0"/>
              <a:pPr/>
              <a:t>10/13/2020</a:t>
            </a:fld>
            <a:endParaRPr lang="en-US" dirty="0"/>
          </a:p>
        </p:txBody>
      </p:sp>
      <p:sp>
        <p:nvSpPr>
          <p:cNvPr id="5" name="Footer Placeholder 4">
            <a:extLst>
              <a:ext uri="{FF2B5EF4-FFF2-40B4-BE49-F238E27FC236}">
                <a16:creationId xmlns:a16="http://schemas.microsoft.com/office/drawing/2014/main" id="{71C8EC07-83EC-4A7B-9CD1-7D465D0826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7D4B95C-A962-4533-AD76-561BDC3690B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3160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XCCW Joined 1a" panose="03050602040000000000" pitchFamily="66"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XCCW Joined 1a" panose="03050602040000000000" pitchFamily="66"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XCCW Joined 1a" panose="03050602040000000000" pitchFamily="66"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XCCW Joined 1a" panose="03050602040000000000" pitchFamily="66"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XCCW Joined 1a" panose="03050602040000000000" pitchFamily="66"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XCCW Joined 1a" panose="03050602040000000000" pitchFamily="66"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harcourtschool.com/activity/elab2004/gr3/3.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XCCW Joined 1a"/>
              </a:rPr>
              <a:t>Can I use column addition with regrouping?</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3544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84C0-0DA6-45B3-B8E9-B9FED92763E1}"/>
              </a:ext>
            </a:extLst>
          </p:cNvPr>
          <p:cNvSpPr>
            <a:spLocks noGrp="1"/>
          </p:cNvSpPr>
          <p:nvPr>
            <p:ph type="ctrTitle"/>
          </p:nvPr>
        </p:nvSpPr>
        <p:spPr>
          <a:xfrm>
            <a:off x="295390" y="75007"/>
            <a:ext cx="8035636" cy="630904"/>
          </a:xfrm>
        </p:spPr>
        <p:txBody>
          <a:bodyPr>
            <a:normAutofit fontScale="90000"/>
          </a:bodyPr>
          <a:lstStyle/>
          <a:p>
            <a:pPr algn="l"/>
            <a:r>
              <a:rPr lang="en-GB" sz="2000" dirty="0">
                <a:latin typeface="XCCW Joined 1a"/>
              </a:rPr>
              <a:t>In focus task</a:t>
            </a:r>
            <a:br>
              <a:rPr lang="en-GB" sz="2000" dirty="0">
                <a:latin typeface="XCCW Joined 1a"/>
              </a:rPr>
            </a:br>
            <a:endParaRPr lang="en-GB" sz="2000" dirty="0"/>
          </a:p>
        </p:txBody>
      </p:sp>
      <p:sp>
        <p:nvSpPr>
          <p:cNvPr id="3" name="TextBox 2">
            <a:extLst>
              <a:ext uri="{FF2B5EF4-FFF2-40B4-BE49-F238E27FC236}">
                <a16:creationId xmlns:a16="http://schemas.microsoft.com/office/drawing/2014/main" id="{E59E288A-E3AD-46D4-864D-95685D460496}"/>
              </a:ext>
            </a:extLst>
          </p:cNvPr>
          <p:cNvSpPr txBox="1"/>
          <p:nvPr/>
        </p:nvSpPr>
        <p:spPr>
          <a:xfrm>
            <a:off x="241540" y="646981"/>
            <a:ext cx="274320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Year 3</a:t>
            </a:r>
          </a:p>
          <a:p>
            <a:endParaRPr lang="en-US" dirty="0">
              <a:cs typeface="Calibri"/>
            </a:endParaRPr>
          </a:p>
          <a:p>
            <a:endParaRPr lang="en-US" dirty="0">
              <a:cs typeface="Calibri"/>
            </a:endParaRPr>
          </a:p>
          <a:p>
            <a:r>
              <a:rPr lang="en-US" dirty="0">
                <a:cs typeface="Calibri"/>
              </a:rPr>
              <a:t>1 + ___ = 10</a:t>
            </a:r>
          </a:p>
          <a:p>
            <a:r>
              <a:rPr lang="en-US" dirty="0">
                <a:cs typeface="Calibri"/>
              </a:rPr>
              <a:t>10 + ___ = 100</a:t>
            </a:r>
          </a:p>
          <a:p>
            <a:r>
              <a:rPr lang="en-US" dirty="0">
                <a:cs typeface="Calibri"/>
              </a:rPr>
              <a:t>2 + ___ = 10</a:t>
            </a:r>
          </a:p>
          <a:p>
            <a:r>
              <a:rPr lang="en-US" dirty="0">
                <a:cs typeface="Calibri"/>
              </a:rPr>
              <a:t>20 + ___ = 100</a:t>
            </a:r>
          </a:p>
          <a:p>
            <a:r>
              <a:rPr lang="en-US" dirty="0">
                <a:ea typeface="+mn-lt"/>
                <a:cs typeface="+mn-lt"/>
              </a:rPr>
              <a:t>3 + ___ = 10</a:t>
            </a:r>
          </a:p>
          <a:p>
            <a:r>
              <a:rPr lang="en-US" dirty="0">
                <a:ea typeface="+mn-lt"/>
                <a:cs typeface="+mn-lt"/>
              </a:rPr>
              <a:t>30 + ___ = 100</a:t>
            </a:r>
          </a:p>
          <a:p>
            <a:r>
              <a:rPr lang="en-US" dirty="0">
                <a:ea typeface="+mn-lt"/>
                <a:cs typeface="+mn-lt"/>
              </a:rPr>
              <a:t>4 + ___ = 10</a:t>
            </a:r>
          </a:p>
          <a:p>
            <a:r>
              <a:rPr lang="en-US" dirty="0">
                <a:ea typeface="+mn-lt"/>
                <a:cs typeface="+mn-lt"/>
              </a:rPr>
              <a:t>40 + ___ = 100</a:t>
            </a:r>
          </a:p>
          <a:p>
            <a:r>
              <a:rPr lang="en-US" dirty="0">
                <a:ea typeface="+mn-lt"/>
                <a:cs typeface="+mn-lt"/>
              </a:rPr>
              <a:t>5 + ___ = 10</a:t>
            </a:r>
          </a:p>
          <a:p>
            <a:r>
              <a:rPr lang="en-US" dirty="0">
                <a:ea typeface="+mn-lt"/>
                <a:cs typeface="+mn-lt"/>
              </a:rPr>
              <a:t>50 + ___ = 100</a:t>
            </a:r>
          </a:p>
          <a:p>
            <a:endParaRPr lang="en-US" dirty="0">
              <a:ea typeface="+mn-lt"/>
              <a:cs typeface="+mn-lt"/>
            </a:endParaRPr>
          </a:p>
        </p:txBody>
      </p:sp>
      <p:sp>
        <p:nvSpPr>
          <p:cNvPr id="4" name="TextBox 3">
            <a:extLst>
              <a:ext uri="{FF2B5EF4-FFF2-40B4-BE49-F238E27FC236}">
                <a16:creationId xmlns:a16="http://schemas.microsoft.com/office/drawing/2014/main" id="{09E5D717-0444-42A0-AF57-EBF0A871099C}"/>
              </a:ext>
            </a:extLst>
          </p:cNvPr>
          <p:cNvSpPr txBox="1"/>
          <p:nvPr/>
        </p:nvSpPr>
        <p:spPr>
          <a:xfrm>
            <a:off x="5430327" y="646980"/>
            <a:ext cx="274320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Year 4</a:t>
            </a:r>
          </a:p>
          <a:p>
            <a:endParaRPr lang="en-US" dirty="0">
              <a:cs typeface="Calibri"/>
            </a:endParaRPr>
          </a:p>
          <a:p>
            <a:endParaRPr lang="en-US" dirty="0">
              <a:ea typeface="+mn-lt"/>
              <a:cs typeface="+mn-lt"/>
            </a:endParaRPr>
          </a:p>
          <a:p>
            <a:r>
              <a:rPr lang="en-US" dirty="0">
                <a:ea typeface="+mn-lt"/>
                <a:cs typeface="+mn-lt"/>
              </a:rPr>
              <a:t>10 + ___ = 100</a:t>
            </a:r>
          </a:p>
          <a:p>
            <a:r>
              <a:rPr lang="en-US" dirty="0">
                <a:ea typeface="+mn-lt"/>
                <a:cs typeface="+mn-lt"/>
              </a:rPr>
              <a:t>100 + ___ = 1000</a:t>
            </a:r>
          </a:p>
          <a:p>
            <a:r>
              <a:rPr lang="en-US" dirty="0">
                <a:ea typeface="+mn-lt"/>
                <a:cs typeface="+mn-lt"/>
              </a:rPr>
              <a:t>20 + ___ = 100</a:t>
            </a:r>
          </a:p>
          <a:p>
            <a:r>
              <a:rPr lang="en-US" dirty="0">
                <a:ea typeface="+mn-lt"/>
                <a:cs typeface="+mn-lt"/>
              </a:rPr>
              <a:t>200 + ___ = 1000</a:t>
            </a:r>
          </a:p>
          <a:p>
            <a:r>
              <a:rPr lang="en-US" dirty="0">
                <a:ea typeface="+mn-lt"/>
                <a:cs typeface="+mn-lt"/>
              </a:rPr>
              <a:t>30 + ___ = 100</a:t>
            </a:r>
          </a:p>
          <a:p>
            <a:r>
              <a:rPr lang="en-US" dirty="0">
                <a:ea typeface="+mn-lt"/>
                <a:cs typeface="+mn-lt"/>
              </a:rPr>
              <a:t>300 + ___ = 1000</a:t>
            </a:r>
          </a:p>
          <a:p>
            <a:r>
              <a:rPr lang="en-US" dirty="0">
                <a:ea typeface="+mn-lt"/>
                <a:cs typeface="+mn-lt"/>
              </a:rPr>
              <a:t>40 + ___ = 100</a:t>
            </a:r>
          </a:p>
          <a:p>
            <a:r>
              <a:rPr lang="en-US" dirty="0">
                <a:ea typeface="+mn-lt"/>
                <a:cs typeface="+mn-lt"/>
              </a:rPr>
              <a:t>400 + ___ = 1000</a:t>
            </a:r>
          </a:p>
          <a:p>
            <a:r>
              <a:rPr lang="en-US" dirty="0">
                <a:ea typeface="+mn-lt"/>
                <a:cs typeface="+mn-lt"/>
              </a:rPr>
              <a:t>50 + ___ = 100</a:t>
            </a:r>
          </a:p>
          <a:p>
            <a:r>
              <a:rPr lang="en-US" dirty="0">
                <a:ea typeface="+mn-lt"/>
                <a:cs typeface="+mn-lt"/>
              </a:rPr>
              <a:t>500 + ___ = 1000</a:t>
            </a:r>
          </a:p>
          <a:p>
            <a:endParaRPr lang="en-US" dirty="0">
              <a:ea typeface="+mn-lt"/>
              <a:cs typeface="+mn-lt"/>
            </a:endParaRPr>
          </a:p>
        </p:txBody>
      </p:sp>
    </p:spTree>
    <p:extLst>
      <p:ext uri="{BB962C8B-B14F-4D97-AF65-F5344CB8AC3E}">
        <p14:creationId xmlns:p14="http://schemas.microsoft.com/office/powerpoint/2010/main" val="115951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84C0-0DA6-45B3-B8E9-B9FED92763E1}"/>
              </a:ext>
            </a:extLst>
          </p:cNvPr>
          <p:cNvSpPr>
            <a:spLocks noGrp="1"/>
          </p:cNvSpPr>
          <p:nvPr>
            <p:ph type="ctrTitle"/>
          </p:nvPr>
        </p:nvSpPr>
        <p:spPr>
          <a:xfrm>
            <a:off x="667472" y="598813"/>
            <a:ext cx="8035636" cy="5966487"/>
          </a:xfrm>
        </p:spPr>
        <p:txBody>
          <a:bodyPr>
            <a:normAutofit/>
          </a:bodyPr>
          <a:lstStyle/>
          <a:p>
            <a:pPr algn="l"/>
            <a:br>
              <a:rPr lang="en-GB" sz="2000" dirty="0">
                <a:latin typeface="XCCW Joined 1a"/>
              </a:rPr>
            </a:br>
            <a:r>
              <a:rPr lang="en-GB" sz="2000" dirty="0">
                <a:latin typeface="XCCW Joined 1a"/>
                <a:hlinkClick r:id="rId2"/>
              </a:rPr>
              <a:t>https://www.harcourtschool.com/activity/elab2004/gr3/3.html</a:t>
            </a:r>
            <a:br>
              <a:rPr lang="en-GB" sz="2000" dirty="0">
                <a:latin typeface="XCCW Joined 1a"/>
              </a:rPr>
            </a:br>
            <a:br>
              <a:rPr lang="en-GB" sz="2000" dirty="0"/>
            </a:br>
            <a:br>
              <a:rPr lang="en-GB" sz="2000" dirty="0">
                <a:latin typeface="XCCW Joined 1a"/>
              </a:rPr>
            </a:br>
            <a:r>
              <a:rPr lang="en-GB" sz="2000" dirty="0">
                <a:latin typeface="XCCW Joined 1a"/>
              </a:rPr>
              <a:t>First, we will complete 3-digit add 1-digit with regrouping ones.</a:t>
            </a:r>
            <a:br>
              <a:rPr lang="en-GB" sz="2000" dirty="0">
                <a:latin typeface="XCCW Joined 1a"/>
              </a:rPr>
            </a:br>
            <a:r>
              <a:rPr lang="en-GB" sz="2000" dirty="0">
                <a:latin typeface="XCCW Joined 1a"/>
              </a:rPr>
              <a:t>126 + 7 =</a:t>
            </a:r>
            <a:br>
              <a:rPr lang="en-GB" sz="2000" dirty="0">
                <a:latin typeface="XCCW Joined 1a"/>
              </a:rPr>
            </a:br>
            <a:r>
              <a:rPr lang="en-GB" sz="2000" dirty="0">
                <a:latin typeface="XCCW Joined 1a"/>
              </a:rPr>
              <a:t>214 + 9 =</a:t>
            </a:r>
            <a:br>
              <a:rPr lang="en-GB" sz="2000" dirty="0">
                <a:latin typeface="XCCW Joined 1a"/>
              </a:rPr>
            </a:br>
            <a:r>
              <a:rPr lang="en-GB" sz="2000" dirty="0">
                <a:latin typeface="XCCW Joined 1a"/>
              </a:rPr>
              <a:t>388 + 5 =</a:t>
            </a:r>
            <a:br>
              <a:rPr lang="en-GB" sz="2000" dirty="0">
                <a:latin typeface="XCCW Joined 1a"/>
              </a:rPr>
            </a:br>
            <a:br>
              <a:rPr lang="en-GB" sz="2000" dirty="0">
                <a:latin typeface="XCCW Joined 1a"/>
              </a:rPr>
            </a:br>
            <a:r>
              <a:rPr lang="en-GB" sz="2000" dirty="0">
                <a:latin typeface="XCCW Joined 1a"/>
              </a:rPr>
              <a:t>Year 3s can then move on to complete their independent activity.</a:t>
            </a:r>
            <a:br>
              <a:rPr lang="en-GB" sz="2000" dirty="0">
                <a:latin typeface="XCCW Joined 1a"/>
              </a:rPr>
            </a:br>
            <a:br>
              <a:rPr lang="en-GB" sz="2000" dirty="0">
                <a:latin typeface="XCCW Joined 1a"/>
              </a:rPr>
            </a:br>
            <a:r>
              <a:rPr lang="en-GB" sz="2000" dirty="0">
                <a:latin typeface="XCCW Joined 1a"/>
              </a:rPr>
              <a:t>Then, Year 4s will remain on the carpet where we will practice regrouping only tens, before moving on to their independent activity.</a:t>
            </a:r>
            <a:br>
              <a:rPr lang="en-GB" sz="2000" dirty="0">
                <a:latin typeface="XCCW Joined 1a"/>
              </a:rPr>
            </a:br>
            <a:r>
              <a:rPr lang="en-GB" sz="2000" dirty="0">
                <a:latin typeface="XCCW Joined 1a"/>
              </a:rPr>
              <a:t>1169 + 50 =</a:t>
            </a:r>
            <a:br>
              <a:rPr lang="en-GB" sz="2000" dirty="0">
                <a:latin typeface="XCCW Joined 1a"/>
              </a:rPr>
            </a:br>
            <a:r>
              <a:rPr lang="en-GB" sz="2000" dirty="0">
                <a:latin typeface="XCCW Joined 1a"/>
              </a:rPr>
              <a:t>2984 + 11 =</a:t>
            </a:r>
            <a:br>
              <a:rPr lang="en-GB" sz="2000" dirty="0">
                <a:latin typeface="XCCW Joined 1a"/>
              </a:rPr>
            </a:br>
            <a:r>
              <a:rPr lang="en-GB" sz="2000" dirty="0">
                <a:latin typeface="XCCW Joined 1a"/>
              </a:rPr>
              <a:t>6271 + 54 =</a:t>
            </a:r>
            <a:br>
              <a:rPr lang="en-GB" sz="2000" dirty="0">
                <a:latin typeface="XCCW Joined 1a"/>
              </a:rPr>
            </a:br>
            <a:endParaRPr lang="en-GB" sz="2000" dirty="0">
              <a:latin typeface="XCCW Joined 1a"/>
            </a:endParaRPr>
          </a:p>
        </p:txBody>
      </p:sp>
    </p:spTree>
    <p:extLst>
      <p:ext uri="{BB962C8B-B14F-4D97-AF65-F5344CB8AC3E}">
        <p14:creationId xmlns:p14="http://schemas.microsoft.com/office/powerpoint/2010/main" val="240093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84C0-0DA6-45B3-B8E9-B9FED92763E1}"/>
              </a:ext>
            </a:extLst>
          </p:cNvPr>
          <p:cNvSpPr>
            <a:spLocks noGrp="1"/>
          </p:cNvSpPr>
          <p:nvPr>
            <p:ph type="ctrTitle"/>
          </p:nvPr>
        </p:nvSpPr>
        <p:spPr>
          <a:xfrm>
            <a:off x="425557" y="124403"/>
            <a:ext cx="4516015" cy="788633"/>
          </a:xfrm>
        </p:spPr>
        <p:txBody>
          <a:bodyPr>
            <a:normAutofit/>
          </a:bodyPr>
          <a:lstStyle/>
          <a:p>
            <a:pPr algn="l"/>
            <a:r>
              <a:rPr lang="en-GB" sz="2000" b="1" u="sng" dirty="0">
                <a:latin typeface="XCCW Joined 1a"/>
              </a:rPr>
              <a:t>Independent activity</a:t>
            </a:r>
            <a:br>
              <a:rPr lang="en-GB" sz="2000" dirty="0">
                <a:latin typeface="XCCW Joined 1a"/>
              </a:rPr>
            </a:br>
            <a:endParaRPr lang="en-GB" sz="2000"/>
          </a:p>
        </p:txBody>
      </p:sp>
      <p:sp>
        <p:nvSpPr>
          <p:cNvPr id="4" name="TextBox 3">
            <a:extLst>
              <a:ext uri="{FF2B5EF4-FFF2-40B4-BE49-F238E27FC236}">
                <a16:creationId xmlns:a16="http://schemas.microsoft.com/office/drawing/2014/main" id="{D7354B64-2FC6-452A-AD33-56D76DEE78AF}"/>
              </a:ext>
            </a:extLst>
          </p:cNvPr>
          <p:cNvSpPr txBox="1"/>
          <p:nvPr/>
        </p:nvSpPr>
        <p:spPr>
          <a:xfrm>
            <a:off x="300513" y="791623"/>
            <a:ext cx="3937958"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Segoe UI"/>
              </a:rPr>
              <a:t>Year 3</a:t>
            </a:r>
          </a:p>
          <a:p>
            <a:endParaRPr lang="en-GB" dirty="0">
              <a:latin typeface="Segoe UI"/>
              <a:cs typeface="Segoe UI"/>
            </a:endParaRPr>
          </a:p>
          <a:p>
            <a:r>
              <a:rPr lang="en-GB" dirty="0">
                <a:latin typeface="Segoe UI"/>
                <a:cs typeface="Segoe UI"/>
              </a:rPr>
              <a:t>165 + 7 =</a:t>
            </a:r>
          </a:p>
          <a:p>
            <a:endParaRPr lang="en-GB" dirty="0">
              <a:latin typeface="Segoe UI"/>
              <a:cs typeface="Segoe UI"/>
            </a:endParaRPr>
          </a:p>
          <a:p>
            <a:r>
              <a:rPr lang="en-GB" dirty="0">
                <a:latin typeface="Segoe UI"/>
                <a:cs typeface="Segoe UI"/>
              </a:rPr>
              <a:t>256 + 6 =</a:t>
            </a:r>
          </a:p>
          <a:p>
            <a:endParaRPr lang="en-GB" dirty="0">
              <a:latin typeface="Segoe UI"/>
              <a:cs typeface="Segoe UI"/>
            </a:endParaRPr>
          </a:p>
          <a:p>
            <a:r>
              <a:rPr lang="en-GB" dirty="0">
                <a:latin typeface="Segoe UI"/>
                <a:cs typeface="Segoe UI"/>
              </a:rPr>
              <a:t>395 + 9 =</a:t>
            </a:r>
          </a:p>
          <a:p>
            <a:endParaRPr lang="en-GB" dirty="0">
              <a:latin typeface="Segoe UI"/>
              <a:cs typeface="Segoe UI"/>
            </a:endParaRPr>
          </a:p>
          <a:p>
            <a:r>
              <a:rPr lang="en-GB" dirty="0">
                <a:latin typeface="Segoe UI"/>
                <a:cs typeface="Segoe UI"/>
              </a:rPr>
              <a:t>477 + 6 =</a:t>
            </a:r>
          </a:p>
          <a:p>
            <a:endParaRPr lang="en-GB" dirty="0">
              <a:latin typeface="Segoe UI"/>
              <a:cs typeface="Segoe UI"/>
            </a:endParaRPr>
          </a:p>
          <a:p>
            <a:r>
              <a:rPr lang="en-GB" dirty="0">
                <a:latin typeface="Segoe UI"/>
                <a:cs typeface="Segoe UI"/>
              </a:rPr>
              <a:t>546 + 7 =</a:t>
            </a:r>
          </a:p>
          <a:p>
            <a:endParaRPr lang="en-GB" dirty="0">
              <a:latin typeface="Segoe UI"/>
              <a:cs typeface="Segoe UI"/>
            </a:endParaRPr>
          </a:p>
          <a:p>
            <a:r>
              <a:rPr lang="en-GB" dirty="0">
                <a:latin typeface="Segoe UI"/>
                <a:cs typeface="Segoe UI"/>
              </a:rPr>
              <a:t>659 + 5 = </a:t>
            </a:r>
          </a:p>
          <a:p>
            <a:endParaRPr lang="en-GB" dirty="0">
              <a:latin typeface="Segoe UI"/>
              <a:cs typeface="Segoe UI"/>
            </a:endParaRPr>
          </a:p>
          <a:p>
            <a:r>
              <a:rPr lang="en-GB" dirty="0">
                <a:latin typeface="Segoe UI"/>
                <a:cs typeface="Segoe UI"/>
              </a:rPr>
              <a:t>764 + 8 =</a:t>
            </a:r>
          </a:p>
          <a:p>
            <a:endParaRPr lang="en-GB" dirty="0">
              <a:latin typeface="Segoe UI"/>
              <a:cs typeface="Segoe UI"/>
            </a:endParaRPr>
          </a:p>
          <a:p>
            <a:r>
              <a:rPr lang="en-GB" dirty="0">
                <a:latin typeface="Segoe UI"/>
                <a:cs typeface="Segoe UI"/>
              </a:rPr>
              <a:t>819 + 3 =</a:t>
            </a:r>
          </a:p>
          <a:p>
            <a:endParaRPr lang="en-GB" dirty="0">
              <a:latin typeface="Segoe UI"/>
              <a:cs typeface="Segoe UI"/>
            </a:endParaRPr>
          </a:p>
          <a:p>
            <a:r>
              <a:rPr lang="en-GB" dirty="0">
                <a:latin typeface="Segoe UI"/>
                <a:cs typeface="Segoe UI"/>
              </a:rPr>
              <a:t>952 + 9 =</a:t>
            </a:r>
          </a:p>
          <a:p>
            <a:endParaRPr lang="en-GB" dirty="0">
              <a:latin typeface="Segoe UI"/>
              <a:cs typeface="Segoe UI"/>
            </a:endParaRPr>
          </a:p>
          <a:p>
            <a:r>
              <a:rPr lang="en-GB" dirty="0">
                <a:latin typeface="Segoe UI"/>
                <a:cs typeface="Segoe UI"/>
              </a:rPr>
              <a:t>919 + 9 =</a:t>
            </a:r>
          </a:p>
        </p:txBody>
      </p:sp>
      <p:sp>
        <p:nvSpPr>
          <p:cNvPr id="5" name="TextBox 4">
            <a:extLst>
              <a:ext uri="{FF2B5EF4-FFF2-40B4-BE49-F238E27FC236}">
                <a16:creationId xmlns:a16="http://schemas.microsoft.com/office/drawing/2014/main" id="{519821DC-3592-419E-B282-0170324E8FCD}"/>
              </a:ext>
            </a:extLst>
          </p:cNvPr>
          <p:cNvSpPr txBox="1"/>
          <p:nvPr/>
        </p:nvSpPr>
        <p:spPr>
          <a:xfrm>
            <a:off x="4923522" y="791623"/>
            <a:ext cx="3604252"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Segoe UI"/>
              </a:rPr>
              <a:t>Year 4</a:t>
            </a:r>
            <a:endParaRPr lang="en-US" dirty="0">
              <a:latin typeface="Calibri"/>
              <a:cs typeface="Calibri"/>
            </a:endParaRPr>
          </a:p>
          <a:p>
            <a:endParaRPr lang="en-GB" dirty="0">
              <a:latin typeface="Segoe UI"/>
              <a:cs typeface="Segoe UI"/>
            </a:endParaRPr>
          </a:p>
          <a:p>
            <a:r>
              <a:rPr lang="en-GB" dirty="0">
                <a:ea typeface="+mn-lt"/>
                <a:cs typeface="+mn-lt"/>
              </a:rPr>
              <a:t>1165 + 1071 =</a:t>
            </a:r>
            <a:endParaRPr lang="en-US" dirty="0">
              <a:ea typeface="+mn-lt"/>
              <a:cs typeface="+mn-lt"/>
            </a:endParaRPr>
          </a:p>
          <a:p>
            <a:endParaRPr lang="en-GB" dirty="0">
              <a:ea typeface="+mn-lt"/>
              <a:cs typeface="+mn-lt"/>
            </a:endParaRPr>
          </a:p>
          <a:p>
            <a:r>
              <a:rPr lang="en-GB" dirty="0">
                <a:ea typeface="+mn-lt"/>
                <a:cs typeface="+mn-lt"/>
              </a:rPr>
              <a:t>2256 + 1363 =</a:t>
            </a:r>
            <a:endParaRPr lang="en-US" dirty="0">
              <a:ea typeface="+mn-lt"/>
              <a:cs typeface="+mn-lt"/>
            </a:endParaRPr>
          </a:p>
          <a:p>
            <a:endParaRPr lang="en-GB" dirty="0">
              <a:ea typeface="+mn-lt"/>
              <a:cs typeface="+mn-lt"/>
            </a:endParaRPr>
          </a:p>
          <a:p>
            <a:r>
              <a:rPr lang="en-GB" dirty="0">
                <a:ea typeface="+mn-lt"/>
                <a:cs typeface="+mn-lt"/>
              </a:rPr>
              <a:t>3355 + 2192 =</a:t>
            </a:r>
            <a:endParaRPr lang="en-US" dirty="0">
              <a:ea typeface="+mn-lt"/>
              <a:cs typeface="+mn-lt"/>
            </a:endParaRPr>
          </a:p>
          <a:p>
            <a:endParaRPr lang="en-GB" dirty="0">
              <a:ea typeface="+mn-lt"/>
              <a:cs typeface="+mn-lt"/>
            </a:endParaRPr>
          </a:p>
          <a:p>
            <a:r>
              <a:rPr lang="en-GB" dirty="0">
                <a:ea typeface="+mn-lt"/>
                <a:cs typeface="+mn-lt"/>
              </a:rPr>
              <a:t>4477 + 2261 =</a:t>
            </a:r>
            <a:endParaRPr lang="en-US" dirty="0">
              <a:ea typeface="+mn-lt"/>
              <a:cs typeface="+mn-lt"/>
            </a:endParaRPr>
          </a:p>
          <a:p>
            <a:endParaRPr lang="en-GB" dirty="0">
              <a:ea typeface="+mn-lt"/>
              <a:cs typeface="+mn-lt"/>
            </a:endParaRPr>
          </a:p>
          <a:p>
            <a:r>
              <a:rPr lang="en-GB" dirty="0">
                <a:ea typeface="+mn-lt"/>
                <a:cs typeface="+mn-lt"/>
              </a:rPr>
              <a:t>5546 + 1372 =</a:t>
            </a:r>
            <a:endParaRPr lang="en-US" dirty="0">
              <a:ea typeface="+mn-lt"/>
              <a:cs typeface="+mn-lt"/>
            </a:endParaRPr>
          </a:p>
          <a:p>
            <a:endParaRPr lang="en-GB" dirty="0">
              <a:ea typeface="+mn-lt"/>
              <a:cs typeface="+mn-lt"/>
            </a:endParaRPr>
          </a:p>
          <a:p>
            <a:r>
              <a:rPr lang="en-GB" dirty="0">
                <a:ea typeface="+mn-lt"/>
                <a:cs typeface="+mn-lt"/>
              </a:rPr>
              <a:t>6659 + 2150 = </a:t>
            </a:r>
            <a:endParaRPr lang="en-US" dirty="0">
              <a:ea typeface="+mn-lt"/>
              <a:cs typeface="+mn-lt"/>
            </a:endParaRPr>
          </a:p>
          <a:p>
            <a:endParaRPr lang="en-GB" dirty="0">
              <a:ea typeface="+mn-lt"/>
              <a:cs typeface="+mn-lt"/>
            </a:endParaRPr>
          </a:p>
          <a:p>
            <a:r>
              <a:rPr lang="en-GB" dirty="0">
                <a:ea typeface="+mn-lt"/>
                <a:cs typeface="+mn-lt"/>
              </a:rPr>
              <a:t>6764 + 3083 =</a:t>
            </a:r>
          </a:p>
          <a:p>
            <a:endParaRPr lang="en-GB" dirty="0">
              <a:ea typeface="+mn-lt"/>
              <a:cs typeface="+mn-lt"/>
            </a:endParaRPr>
          </a:p>
          <a:p>
            <a:r>
              <a:rPr lang="en-GB" dirty="0">
                <a:ea typeface="+mn-lt"/>
                <a:cs typeface="+mn-lt"/>
              </a:rPr>
              <a:t>6819 + 2090 =</a:t>
            </a:r>
            <a:endParaRPr lang="en-US" dirty="0">
              <a:ea typeface="+mn-lt"/>
              <a:cs typeface="+mn-lt"/>
            </a:endParaRPr>
          </a:p>
          <a:p>
            <a:endParaRPr lang="en-GB" dirty="0">
              <a:ea typeface="+mn-lt"/>
              <a:cs typeface="+mn-lt"/>
            </a:endParaRPr>
          </a:p>
          <a:p>
            <a:r>
              <a:rPr lang="en-GB" dirty="0">
                <a:ea typeface="+mn-lt"/>
                <a:cs typeface="+mn-lt"/>
              </a:rPr>
              <a:t>7952 + 1061 =</a:t>
            </a:r>
          </a:p>
          <a:p>
            <a:endParaRPr lang="en-GB" dirty="0">
              <a:ea typeface="+mn-lt"/>
              <a:cs typeface="+mn-lt"/>
            </a:endParaRPr>
          </a:p>
          <a:p>
            <a:r>
              <a:rPr lang="en-GB" dirty="0">
                <a:ea typeface="+mn-lt"/>
                <a:cs typeface="+mn-lt"/>
              </a:rPr>
              <a:t>7699 + 1170 =</a:t>
            </a:r>
          </a:p>
          <a:p>
            <a:endParaRPr lang="en-GB" dirty="0">
              <a:latin typeface="Segoe UI"/>
              <a:cs typeface="Segoe UI"/>
            </a:endParaRPr>
          </a:p>
        </p:txBody>
      </p:sp>
    </p:spTree>
    <p:extLst>
      <p:ext uri="{BB962C8B-B14F-4D97-AF65-F5344CB8AC3E}">
        <p14:creationId xmlns:p14="http://schemas.microsoft.com/office/powerpoint/2010/main" val="397177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84C0-0DA6-45B3-B8E9-B9FED92763E1}"/>
              </a:ext>
            </a:extLst>
          </p:cNvPr>
          <p:cNvSpPr>
            <a:spLocks noGrp="1"/>
          </p:cNvSpPr>
          <p:nvPr>
            <p:ph type="ctrTitle"/>
          </p:nvPr>
        </p:nvSpPr>
        <p:spPr>
          <a:xfrm>
            <a:off x="425557" y="124403"/>
            <a:ext cx="4516015" cy="788633"/>
          </a:xfrm>
        </p:spPr>
        <p:txBody>
          <a:bodyPr>
            <a:normAutofit/>
          </a:bodyPr>
          <a:lstStyle/>
          <a:p>
            <a:pPr algn="l"/>
            <a:r>
              <a:rPr lang="en-GB" sz="2000" b="1" u="sng">
                <a:latin typeface="XCCW Joined 1a"/>
              </a:rPr>
              <a:t>Light bulb challenge</a:t>
            </a:r>
            <a:br>
              <a:rPr lang="en-GB" sz="2000" dirty="0">
                <a:latin typeface="XCCW Joined 1a"/>
              </a:rPr>
            </a:br>
            <a:endParaRPr lang="en-GB" sz="2000"/>
          </a:p>
        </p:txBody>
      </p:sp>
      <p:sp>
        <p:nvSpPr>
          <p:cNvPr id="4" name="TextBox 3">
            <a:extLst>
              <a:ext uri="{FF2B5EF4-FFF2-40B4-BE49-F238E27FC236}">
                <a16:creationId xmlns:a16="http://schemas.microsoft.com/office/drawing/2014/main" id="{D7354B64-2FC6-452A-AD33-56D76DEE78AF}"/>
              </a:ext>
            </a:extLst>
          </p:cNvPr>
          <p:cNvSpPr txBox="1"/>
          <p:nvPr/>
        </p:nvSpPr>
        <p:spPr>
          <a:xfrm>
            <a:off x="300513" y="791623"/>
            <a:ext cx="3937958"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Segoe UI"/>
              </a:rPr>
              <a:t>Year 3</a:t>
            </a:r>
          </a:p>
          <a:p>
            <a:endParaRPr lang="en-GB" dirty="0">
              <a:latin typeface="Segoe UI"/>
              <a:cs typeface="Segoe UI"/>
            </a:endParaRPr>
          </a:p>
          <a:p>
            <a:endParaRPr lang="en-GB" dirty="0">
              <a:latin typeface="Segoe UI"/>
              <a:cs typeface="Segoe UI"/>
            </a:endParaRPr>
          </a:p>
          <a:p>
            <a:r>
              <a:rPr lang="en-GB" dirty="0">
                <a:latin typeface="Segoe UI"/>
                <a:cs typeface="Segoe UI"/>
              </a:rPr>
              <a:t>When 6 + 5 are added together, the digit in the ones column of the answer will always be 1. </a:t>
            </a:r>
          </a:p>
          <a:p>
            <a:endParaRPr lang="en-GB" dirty="0">
              <a:latin typeface="Segoe UI"/>
              <a:cs typeface="Segoe UI"/>
            </a:endParaRPr>
          </a:p>
          <a:p>
            <a:r>
              <a:rPr lang="en-GB" dirty="0">
                <a:latin typeface="Segoe UI"/>
                <a:cs typeface="Segoe UI"/>
              </a:rPr>
              <a:t>What other digits will always give a 1 in the ones column? Prove it.</a:t>
            </a:r>
          </a:p>
        </p:txBody>
      </p:sp>
      <p:sp>
        <p:nvSpPr>
          <p:cNvPr id="5" name="TextBox 4">
            <a:extLst>
              <a:ext uri="{FF2B5EF4-FFF2-40B4-BE49-F238E27FC236}">
                <a16:creationId xmlns:a16="http://schemas.microsoft.com/office/drawing/2014/main" id="{519821DC-3592-419E-B282-0170324E8FCD}"/>
              </a:ext>
            </a:extLst>
          </p:cNvPr>
          <p:cNvSpPr txBox="1"/>
          <p:nvPr/>
        </p:nvSpPr>
        <p:spPr>
          <a:xfrm>
            <a:off x="4907592" y="791623"/>
            <a:ext cx="362018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Segoe UI"/>
              </a:rPr>
              <a:t>Year 4</a:t>
            </a:r>
            <a:endParaRPr lang="en-US">
              <a:latin typeface="Calibri"/>
              <a:cs typeface="Calibri"/>
            </a:endParaRPr>
          </a:p>
          <a:p>
            <a:endParaRPr lang="en-GB" dirty="0">
              <a:latin typeface="Segoe UI"/>
              <a:cs typeface="Segoe UI"/>
            </a:endParaRPr>
          </a:p>
          <a:p>
            <a:r>
              <a:rPr lang="en-GB">
                <a:latin typeface="Segoe UI"/>
                <a:cs typeface="Segoe UI"/>
              </a:rPr>
              <a:t>Is Mo correct? Explain why.</a:t>
            </a:r>
            <a:endParaRPr lang="en-GB" dirty="0">
              <a:latin typeface="Segoe UI"/>
              <a:cs typeface="Segoe UI"/>
            </a:endParaRPr>
          </a:p>
        </p:txBody>
      </p:sp>
      <p:pic>
        <p:nvPicPr>
          <p:cNvPr id="3" name="Picture 6" descr="Graphical user interface, text, application, chat or text message&#10;&#10;Description automatically generated">
            <a:extLst>
              <a:ext uri="{FF2B5EF4-FFF2-40B4-BE49-F238E27FC236}">
                <a16:creationId xmlns:a16="http://schemas.microsoft.com/office/drawing/2014/main" id="{145E0711-271E-4377-B66A-1CA5C8B86954}"/>
              </a:ext>
            </a:extLst>
          </p:cNvPr>
          <p:cNvPicPr>
            <a:picLocks noChangeAspect="1"/>
          </p:cNvPicPr>
          <p:nvPr/>
        </p:nvPicPr>
        <p:blipFill>
          <a:blip r:embed="rId2"/>
          <a:stretch>
            <a:fillRect/>
          </a:stretch>
        </p:blipFill>
        <p:spPr>
          <a:xfrm>
            <a:off x="4968815" y="1633394"/>
            <a:ext cx="2743200" cy="4005281"/>
          </a:xfrm>
          <a:prstGeom prst="rect">
            <a:avLst/>
          </a:prstGeom>
        </p:spPr>
      </p:pic>
    </p:spTree>
    <p:extLst>
      <p:ext uri="{BB962C8B-B14F-4D97-AF65-F5344CB8AC3E}">
        <p14:creationId xmlns:p14="http://schemas.microsoft.com/office/powerpoint/2010/main" val="794917272"/>
      </p:ext>
    </p:extLst>
  </p:cSld>
  <p:clrMapOvr>
    <a:masterClrMapping/>
  </p:clrMapOvr>
</p:sld>
</file>

<file path=ppt/theme/theme1.xml><?xml version="1.0" encoding="utf-8"?>
<a:theme xmlns:a="http://schemas.openxmlformats.org/drawingml/2006/main" name="schoo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ool" id="{4BCCC2B6-BD74-411A-A492-A2EF6C860B9E}" vid="{376D44E6-678C-40D6-93B2-8E13B08062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school</Template>
  <TotalTime>3667</TotalTime>
  <Words>66</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school</vt:lpstr>
      <vt:lpstr>Can I use column addition with regrouping?</vt:lpstr>
      <vt:lpstr>In focus task </vt:lpstr>
      <vt:lpstr> https://www.harcourtschool.com/activity/elab2004/gr3/3.html   First, we will complete 3-digit add 1-digit with regrouping ones. 126 + 7 = 214 + 9 = 388 + 5 =  Year 3s can then move on to complete their independent activity.  Then, Year 4s will remain on the carpet where we will practice regrouping only tens, before moving on to their independent activity. 1169 + 50 = 2984 + 11 = 6271 + 54 = </vt:lpstr>
      <vt:lpstr>Independent activity </vt:lpstr>
      <vt:lpstr>Light bulb challenge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find 1, 10, 100 more or less?</dc:title>
  <dc:creator>Sophie Teresa</dc:creator>
  <cp:lastModifiedBy>local_admin</cp:lastModifiedBy>
  <cp:revision>420</cp:revision>
  <dcterms:created xsi:type="dcterms:W3CDTF">2020-09-20T11:46:55Z</dcterms:created>
  <dcterms:modified xsi:type="dcterms:W3CDTF">2020-10-13T18:27:16Z</dcterms:modified>
</cp:coreProperties>
</file>