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57" r:id="rId5"/>
    <p:sldId id="259" r:id="rId6"/>
    <p:sldId id="268" r:id="rId7"/>
    <p:sldId id="264" r:id="rId8"/>
    <p:sldId id="265" r:id="rId9"/>
    <p:sldId id="266" r:id="rId10"/>
    <p:sldId id="260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8F68-FC39-4B48-B343-944D5B5488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4D8969-1AC3-4CBD-9A0A-6D673229EB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33DFE-9EB3-4DF1-B298-F862FA804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1DD67-D898-4DCE-8E14-EEAB748A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0FF14-73CB-41FE-85B1-1935402D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0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D0EE4-7BAE-4958-8362-F78225D92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598C44-363D-476F-BD86-241E53ED2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7FD8E-82B0-435A-85C1-9CC157A79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04671-8FD9-467E-85BE-052B77C99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585C0-E467-4484-856A-61C1CCDF4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020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3D0B3-B8AA-476B-81BC-7616D38691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B001D2-365E-418C-B820-1DBFA46C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9CA50-3D48-41FB-9A39-DF0A3E56A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CE491-5B55-4F8C-AEA7-824F287B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D806F-F5BE-4B35-81DF-B7D7BD665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276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230FC-9899-4B30-8FF6-68884D3B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822BF5-FAA9-4514-A314-A458F7C771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83A88-24E5-4DA8-A70D-9E58A159C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D61C-04D9-452F-ACEF-9593F501E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1B6B6-5CBB-4121-BFE4-57FC9811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1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9C4C0-62A5-4728-9811-6239872F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817C9-FEF4-4B8C-B8C1-EE37D3899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D8B3E-6A9F-4720-970F-3992A7C0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6FE5A-6F46-4D74-82D3-A0253491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43583-781D-444C-ADC4-73EBACB9C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22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BA9C-EBDD-4C4B-8393-EF23E36F4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0A264-1F9F-49A0-9865-E0FE649E0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F05F7D-6B18-4214-982D-811C0FA4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19D81-1AA5-49C9-916F-DF1552E1D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A0B0B-7888-4299-83D8-5DB27A45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FAC4B-40B6-4E53-B1E0-2362C5C1C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98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80590-F194-43E1-B704-B12393DFD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28D53-2066-418D-8BE8-FE251FBDA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4A822A-559C-4EAC-BBB3-226F9EDC4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812C2-9EE1-4F8F-8385-504AC32A23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156D0B-2087-4041-880B-7F45360071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A3F699-1FFB-42FA-B2A6-08A5A8A1A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D67EA5-6C10-42AE-9576-4CD9F285F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51C025-C0E4-452C-9CD6-6740198A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05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7D4FA-7829-4061-BC4F-A190886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6D5F62-46E3-483E-80FA-D2D2D999E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F89E27-0F85-4A98-AED2-66DBFE6F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FA8D2-E8D9-4A7A-A1C4-77A880EBF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66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4982AD-9815-4304-BEE4-EACB4863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A5CE69-C667-44E0-8015-A556D5F4E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EB9A-DFBD-4968-B4BC-A6DDBD4AF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25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3D92-65CC-4BB3-B258-89355EE1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2D14E0-B417-4C75-A2BC-897781100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D22F27-131F-4EC8-BE6B-0F70AE03E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E9029E-BAA1-4F53-9D34-E295B538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26F79-2E7D-4076-805E-74083535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592C03-7AA1-474D-8466-BC24FADD8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036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6EA8-DB79-48C0-B193-9323C682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0E7722-32AD-496B-93D6-1FF29D809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C9A800-130C-4574-9754-C928876B99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583689-DB9B-4207-BAFC-ECA6FCFC9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287B14-2952-4710-8EB2-A0640E5AF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8ADB3-BA21-4525-B99E-BFB5B79BD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4455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68BF0D-2CDF-46CA-B230-8B93786FB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B9D56A-85AF-4992-B859-48BA37C43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0752B-D3E1-4CC2-BC20-1E6CE611A3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FC3CF-F42E-43A3-AC29-F67963888E74}" type="datetimeFigureOut">
              <a:rPr lang="en-GB" smtClean="0"/>
              <a:t>18/10/2020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2153CD-C1EA-4ADE-9BB5-826315781E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5894C-F6E0-45A0-B94F-7DBE6398F6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97EE5-3BFC-46AB-BAFD-66FA3AE8A4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46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408CF-22B8-41BC-A638-E7D916348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Demonstration Read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7C48B-0287-4825-8FB6-94AAD83F0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we are reading, we are going to focus on the Impact lens.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A84BEE-0C1F-4788-8DF2-6E027B9EF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76" y="2340624"/>
            <a:ext cx="5602356" cy="42281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783042-C930-448C-9E8D-E31A6A92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163" y="2463769"/>
            <a:ext cx="2931837" cy="29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091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DF4B20-3BD7-4F0E-9401-E81F60332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749"/>
            <a:ext cx="12192000" cy="596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71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84D46D-A0C4-4612-B426-4C5539FF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4933"/>
            <a:ext cx="12192000" cy="602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1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79E114-3E7E-4012-907E-4B4931C08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8812"/>
            <a:ext cx="12192000" cy="600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923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95C966-7FC3-4758-991D-87A30C04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63" y="423423"/>
            <a:ext cx="1432684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37" y="46174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Noticing 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Describe what </a:t>
            </a:r>
            <a:r>
              <a:rPr lang="en-GB" sz="4400" dirty="0" err="1"/>
              <a:t>Osric</a:t>
            </a:r>
            <a:r>
              <a:rPr lang="en-GB" sz="4400" dirty="0"/>
              <a:t> and the main character see in the final chapter as they survey the scene.</a:t>
            </a:r>
          </a:p>
          <a:p>
            <a:r>
              <a:rPr lang="en-GB" sz="4400" dirty="0"/>
              <a:t>On flipchart paper, make a list of what the battlefield looks like.</a:t>
            </a:r>
          </a:p>
        </p:txBody>
      </p:sp>
    </p:spTree>
    <p:extLst>
      <p:ext uri="{BB962C8B-B14F-4D97-AF65-F5344CB8AC3E}">
        <p14:creationId xmlns:p14="http://schemas.microsoft.com/office/powerpoint/2010/main" val="2525115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Setting 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25"/>
            <a:ext cx="10515600" cy="4351338"/>
          </a:xfrm>
        </p:spPr>
        <p:txBody>
          <a:bodyPr>
            <a:normAutofit/>
          </a:bodyPr>
          <a:lstStyle/>
          <a:p>
            <a:r>
              <a:rPr lang="en-GB" sz="4400" dirty="0"/>
              <a:t>How does the author create a devastating setting?</a:t>
            </a:r>
          </a:p>
          <a:p>
            <a:r>
              <a:rPr lang="en-US" sz="4400" dirty="0"/>
              <a:t>H</a:t>
            </a:r>
            <a:r>
              <a:rPr lang="en-GB" sz="4400" dirty="0"/>
              <a:t>ow does the setting make you feel as a reader?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32752-B197-49F3-8A6E-451DA9FE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57" y="358221"/>
            <a:ext cx="138391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31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4087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u="sng" dirty="0"/>
              <a:t>Accessing phonics and grammar</a:t>
            </a:r>
            <a:br>
              <a:rPr lang="en-US" sz="5400" b="1" u="sng" dirty="0"/>
            </a:br>
            <a:r>
              <a:rPr lang="en-US" sz="5400" b="1" u="sng" dirty="0"/>
              <a:t>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Can you find a sentence that you think is powerful and explain why?</a:t>
            </a:r>
          </a:p>
          <a:p>
            <a:pPr marL="0" indent="0">
              <a:buNone/>
            </a:pPr>
            <a:r>
              <a:rPr lang="en-US" sz="4400" dirty="0"/>
              <a:t>Why are there lots of short sentences used here? How does it make you feel?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C3D23-3788-447F-9EC1-284F096D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047" y="315544"/>
            <a:ext cx="1524132" cy="15119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CF0903-85A8-435F-8C62-FBA29B809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238" y="4649625"/>
            <a:ext cx="7948037" cy="16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66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30B9-31AA-46ED-8DC7-205A9EC2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Session 2 -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We are going to create some sentences together today using the same 3 lenses</a:t>
            </a:r>
          </a:p>
          <a:p>
            <a:endParaRPr lang="en-GB" sz="3600" dirty="0"/>
          </a:p>
          <a:p>
            <a:r>
              <a:rPr lang="en-GB" sz="3600" dirty="0"/>
              <a:t>Noticing</a:t>
            </a:r>
          </a:p>
          <a:p>
            <a:r>
              <a:rPr lang="en-GB" sz="3600" dirty="0"/>
              <a:t>Setting</a:t>
            </a:r>
          </a:p>
          <a:p>
            <a:r>
              <a:rPr lang="en-GB" sz="3600" dirty="0"/>
              <a:t>Accessing phonics and grammar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A7021-F7E6-455D-9F2D-06F05E09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13" y="3099145"/>
            <a:ext cx="1428750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34772-B340-49DC-9726-A7255DA3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48" y="3070570"/>
            <a:ext cx="138112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E4C5-4B4E-49FE-95A8-D1D9EB81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58" y="3041994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13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95C966-7FC3-4758-991D-87A30C04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4163" y="423423"/>
            <a:ext cx="1432684" cy="14022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937" y="461742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Noticing 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An image of the bloody and vicious battlefield is created in the reader’s mind when the author writes…</a:t>
            </a:r>
          </a:p>
          <a:p>
            <a:endParaRPr lang="en-US" sz="4400" dirty="0"/>
          </a:p>
          <a:p>
            <a:r>
              <a:rPr lang="en-US" sz="4400" dirty="0"/>
              <a:t>(</a:t>
            </a:r>
            <a:r>
              <a:rPr lang="en-GB" sz="4400" dirty="0"/>
              <a:t>we are going to find 2 examples of a powerful setting)</a:t>
            </a:r>
          </a:p>
        </p:txBody>
      </p:sp>
    </p:spTree>
    <p:extLst>
      <p:ext uri="{BB962C8B-B14F-4D97-AF65-F5344CB8AC3E}">
        <p14:creationId xmlns:p14="http://schemas.microsoft.com/office/powerpoint/2010/main" val="2310519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873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u="sng" dirty="0"/>
              <a:t>Setting 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The author creates a believable setting by…</a:t>
            </a:r>
          </a:p>
          <a:p>
            <a:endParaRPr lang="en-US" sz="4400" dirty="0"/>
          </a:p>
          <a:p>
            <a:r>
              <a:rPr lang="en-US" sz="4400" dirty="0"/>
              <a:t>(we are going to find 3 examples from the text that show how the setting has been written for effect).</a:t>
            </a:r>
            <a:endParaRPr lang="en-GB" sz="4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932752-B197-49F3-8A6E-451DA9FE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6357" y="358221"/>
            <a:ext cx="138391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3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9608F-B009-41A4-8F61-FEDAEAB85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52" y="4087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b="1" u="sng" dirty="0"/>
              <a:t>Accessing phonics and grammar</a:t>
            </a:r>
            <a:br>
              <a:rPr lang="en-US" sz="5400" b="1" u="sng" dirty="0"/>
            </a:br>
            <a:r>
              <a:rPr lang="en-US" sz="5400" b="1" u="sng" dirty="0"/>
              <a:t>lens</a:t>
            </a:r>
            <a:endParaRPr lang="en-GB" sz="5400" b="1" u="sng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75979-4268-4018-91FA-110C67A2E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6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A sentence that caught my eye was…</a:t>
            </a:r>
          </a:p>
          <a:p>
            <a:pPr marL="0" indent="0">
              <a:buNone/>
            </a:pPr>
            <a:r>
              <a:rPr lang="en-US" sz="4400" dirty="0"/>
              <a:t>This is </a:t>
            </a:r>
            <a:r>
              <a:rPr lang="en-US" sz="4400" b="1" dirty="0"/>
              <a:t>because…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r>
              <a:rPr lang="en-US" sz="4400" b="1" dirty="0"/>
              <a:t>Bonus question!</a:t>
            </a:r>
          </a:p>
          <a:p>
            <a:pPr marL="0" indent="0">
              <a:buNone/>
            </a:pPr>
            <a:r>
              <a:rPr lang="en-US" sz="4400" b="1" dirty="0">
                <a:solidFill>
                  <a:srgbClr val="00B050"/>
                </a:solidFill>
              </a:rPr>
              <a:t>Find 2 interesting adjectives used by the author and say why they are effective.</a:t>
            </a:r>
          </a:p>
          <a:p>
            <a:pPr marL="0" indent="0">
              <a:buNone/>
            </a:pPr>
            <a:endParaRPr lang="en-US" sz="4400" b="1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endParaRPr lang="en-GB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4C3D23-3788-447F-9EC1-284F096D6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047" y="315544"/>
            <a:ext cx="1524132" cy="151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08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CB10D7-1607-459E-81DB-ABC8FC19C5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965"/>
            <a:ext cx="12192000" cy="560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40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30B9-31AA-46ED-8DC7-205A9EC2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Session 3 - Enable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/>
              <a:t>You are going to answer 4 questions today on your own.</a:t>
            </a:r>
          </a:p>
          <a:p>
            <a:r>
              <a:rPr lang="en-US" sz="3600" dirty="0"/>
              <a:t>T</a:t>
            </a:r>
            <a:r>
              <a:rPr lang="en-GB" sz="3600" dirty="0"/>
              <a:t>here will be a question from each lens and a bonus question.</a:t>
            </a:r>
          </a:p>
          <a:p>
            <a:endParaRPr lang="en-GB" sz="3600" dirty="0"/>
          </a:p>
          <a:p>
            <a:r>
              <a:rPr lang="en-GB" sz="3600" dirty="0"/>
              <a:t>Noticing</a:t>
            </a:r>
          </a:p>
          <a:p>
            <a:r>
              <a:rPr lang="en-GB" sz="3600" dirty="0"/>
              <a:t>Setting</a:t>
            </a:r>
          </a:p>
          <a:p>
            <a:r>
              <a:rPr lang="en-GB" sz="3600" dirty="0"/>
              <a:t>Accessing phonics and grammar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A7021-F7E6-455D-9F2D-06F05E09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86149"/>
            <a:ext cx="1428750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34772-B340-49DC-9726-A7255DA3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7735" y="3471862"/>
            <a:ext cx="138112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E4C5-4B4E-49FE-95A8-D1D9EB81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9414" y="3429000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308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8F828-BF96-45E6-B45A-1F20CDB93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79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Session 3 – Enable (Independent comprehension)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0D9C2-68CA-45A6-8F49-6220E32FE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13" y="1046922"/>
            <a:ext cx="5635487" cy="54459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Year 3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1) What does the main character see? Give 3 examples.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2) Where is the setting for Chapter 16? Explain how you know.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3)‘Invincible’ What does this word mean?</a:t>
            </a: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4 ) What was your </a:t>
            </a:r>
            <a:r>
              <a:rPr lang="en-US" dirty="0" err="1">
                <a:solidFill>
                  <a:srgbClr val="002060"/>
                </a:solidFill>
              </a:rPr>
              <a:t>favourite</a:t>
            </a:r>
            <a:r>
              <a:rPr lang="en-US" dirty="0">
                <a:solidFill>
                  <a:srgbClr val="002060"/>
                </a:solidFill>
              </a:rPr>
              <a:t> sentence and why?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2D1B18-B67E-42F6-B968-3CC0458DE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46922"/>
            <a:ext cx="5635487" cy="54459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660066"/>
                </a:solidFill>
              </a:rPr>
              <a:t>Year 4</a:t>
            </a: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1) Describe the battlefield? Find 3 examples from the text. What image does this create in your mind?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2) Why does the setting make the main character feel so sad? Give 2 reasons.</a:t>
            </a:r>
          </a:p>
          <a:p>
            <a:pPr marL="0" indent="0">
              <a:buNone/>
            </a:pPr>
            <a:endParaRPr lang="en-US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3) Which sentence ‘caught your eye?’ Explain why.</a:t>
            </a:r>
          </a:p>
          <a:p>
            <a:endParaRPr lang="en-US" dirty="0">
              <a:solidFill>
                <a:srgbClr val="660066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660066"/>
                </a:solidFill>
              </a:rPr>
              <a:t>Bonus question</a:t>
            </a:r>
          </a:p>
          <a:p>
            <a:pPr marL="0" indent="0">
              <a:buNone/>
            </a:pPr>
            <a:r>
              <a:rPr lang="en-US" dirty="0">
                <a:solidFill>
                  <a:srgbClr val="660066"/>
                </a:solidFill>
              </a:rPr>
              <a:t>4) Why does the author use so many short sentences?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5D00C3-AF67-4F3A-BF14-B7127F584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369" y="4089363"/>
            <a:ext cx="3838805" cy="6367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5E77D4-2246-4041-BAF2-DB3726E3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784" y="1728719"/>
            <a:ext cx="501259" cy="492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C8F6C1-63EA-4C54-8016-23A0A98D97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5402" y="2074139"/>
            <a:ext cx="534389" cy="525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62881D-2813-43AD-809F-04C5C1B6E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6066" y="2908230"/>
            <a:ext cx="503410" cy="5207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B62137-EA92-4F87-8EE7-C5FA96FB0F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3800" y="3168615"/>
            <a:ext cx="503410" cy="5207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2E6CC20-677A-480F-98AD-6E014E7EA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875" y="4147340"/>
            <a:ext cx="524970" cy="5207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16DA016-3AA5-44F7-8C7E-A4DC31A0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6962" y="4201787"/>
            <a:ext cx="524301" cy="524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A969E3-9DE1-4955-97A7-3577FE81C9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7791" y="5811078"/>
            <a:ext cx="524301" cy="5243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DA09B7C-2DF4-4656-98A0-16C2F9633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369" y="5824749"/>
            <a:ext cx="524301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7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5F7F7D-710D-49E4-8997-67D265635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9567"/>
            <a:ext cx="12192000" cy="593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28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270E61-8290-4546-B293-2C6C314D50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0588"/>
            <a:ext cx="12192000" cy="5916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52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8F6CF8-17B5-4F31-A493-2670E2E6C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600"/>
            <a:ext cx="12192000" cy="572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44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30B9-31AA-46ED-8DC7-205A9EC29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/>
              <a:t>Lesson 1 and 2 - Book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838C8-3669-4B40-970C-81861782A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We are going to read Chapter 16 together and focus on 3 lenses.</a:t>
            </a:r>
          </a:p>
          <a:p>
            <a:endParaRPr lang="en-GB" sz="3600" dirty="0"/>
          </a:p>
          <a:p>
            <a:r>
              <a:rPr lang="en-GB" sz="3600" dirty="0"/>
              <a:t>Noticing</a:t>
            </a:r>
          </a:p>
          <a:p>
            <a:r>
              <a:rPr lang="en-GB" sz="3600" dirty="0"/>
              <a:t>Setting</a:t>
            </a:r>
          </a:p>
          <a:p>
            <a:r>
              <a:rPr lang="en-GB" sz="3600" dirty="0"/>
              <a:t>Accessing phonics and grammar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EA7021-F7E6-455D-9F2D-06F05E090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813" y="3099145"/>
            <a:ext cx="1428750" cy="14001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234772-B340-49DC-9726-A7255DA3A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848" y="3070570"/>
            <a:ext cx="1381125" cy="1428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3AE4C5-4B4E-49FE-95A8-D1D9EB817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1258" y="3041994"/>
            <a:ext cx="152400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06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6EAA91-308E-494D-AE8C-51C035D3B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162" y="376237"/>
            <a:ext cx="80676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0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3E8B75-A6CD-4D2C-9A07-E16F4D7A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409575"/>
            <a:ext cx="8077200" cy="60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84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DCACCE-DD04-4C8F-BE96-111FDF1BB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612" y="201268"/>
            <a:ext cx="8561318" cy="64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37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428</Words>
  <Application>Microsoft Office PowerPoint</Application>
  <PresentationFormat>Widescreen</PresentationFormat>
  <Paragraphs>67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Demonstration Read</vt:lpstr>
      <vt:lpstr>PowerPoint Presentation</vt:lpstr>
      <vt:lpstr>PowerPoint Presentation</vt:lpstr>
      <vt:lpstr>PowerPoint Presentation</vt:lpstr>
      <vt:lpstr>PowerPoint Presentation</vt:lpstr>
      <vt:lpstr>Lesson 1 and 2 - Book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Noticing lens</vt:lpstr>
      <vt:lpstr>Setting lens</vt:lpstr>
      <vt:lpstr>Accessing phonics and grammar lens</vt:lpstr>
      <vt:lpstr>Session 2 - Model</vt:lpstr>
      <vt:lpstr>Noticing lens</vt:lpstr>
      <vt:lpstr>Setting lens</vt:lpstr>
      <vt:lpstr>Accessing phonics and grammar lens</vt:lpstr>
      <vt:lpstr>Session 3 - Enable</vt:lpstr>
      <vt:lpstr>Session 3 – Enable (Independent comprehension)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Sophie Teresa</dc:creator>
  <cp:lastModifiedBy>Fran Brassleay</cp:lastModifiedBy>
  <cp:revision>9</cp:revision>
  <dcterms:created xsi:type="dcterms:W3CDTF">2020-10-18T10:40:44Z</dcterms:created>
  <dcterms:modified xsi:type="dcterms:W3CDTF">2020-10-18T12:39:17Z</dcterms:modified>
</cp:coreProperties>
</file>