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20" d="100"/>
          <a:sy n="120" d="100"/>
        </p:scale>
        <p:origin x="-1266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1A11AA-9FC2-4907-83CF-7BE2D2F386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26A2B3D-C000-486A-9DD5-6141CF883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EA07511-1643-4CDA-B043-4BC01B9C5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95911D1-8FE5-4167-BA1F-AB004F468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B3472A8-95FB-454B-97BC-4AE793946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44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6F5512-73DF-42DD-9C4F-D1EED16C7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9805A95-B7CC-44FF-B12D-3703324A3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D38C6EC-D9CC-4BEE-ACE7-CFA55C5F3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0D56609-E92B-440C-B6B3-3ECC698A5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141E88A-D164-48B1-A91E-2931FFDC9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543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6F66E46-2E84-41DC-B1A9-191AFB7C4F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1099ED6-C801-49B3-A079-312A58AC39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2378350-A685-4710-98C1-39C36832E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D6F1B02-C54F-40AE-A7AE-53BD757D6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3C22AA5-DD92-47DF-8DF1-0A055CC50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3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E32C7AD-824B-41C3-B4EA-38888379C37B}"/>
              </a:ext>
            </a:extLst>
          </p:cNvPr>
          <p:cNvSpPr/>
          <p:nvPr/>
        </p:nvSpPr>
        <p:spPr>
          <a:xfrm>
            <a:off x="628650" y="365128"/>
            <a:ext cx="8515350" cy="1325563"/>
          </a:xfrm>
          <a:prstGeom prst="rect">
            <a:avLst/>
          </a:prstGeom>
          <a:gradFill flip="none" rotWithShape="1">
            <a:gsLst>
              <a:gs pos="10000">
                <a:schemeClr val="accent1">
                  <a:lumMod val="20000"/>
                  <a:lumOff val="80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2E7536-2917-4E1C-92CF-14480421E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DE3B2E-42F1-4BBC-97A7-B7708A385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DA48C42-4C4F-4B91-B20C-6DE061CB6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7014731-3586-44B9-906A-55F182FE0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8B86B08-E5AE-44A8-A8CA-8F3B2A876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637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170CD7-E6C5-483C-96F1-08F3C4310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853A505-9A46-4BF0-B588-2BFB69A8B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D5E0D6-D2C2-4E03-B1AF-AE6D9C483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E16AA2-FA4F-4699-9367-99D731AFF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9495B61-04E9-4B5C-8396-01095E944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407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5EE96A-8414-44E5-A32A-FDEF5E56D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C2685C-6768-479C-95B1-21F2F80A22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DAD0E60-3F5B-4105-8B9A-CE05FED80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5108CAE-9B3D-473C-94F3-53BFA7714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A945D0A-F90A-4627-A93D-32FB4BBEA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E505CD3-96AC-43F1-9864-6AECC03A1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439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51AACF-697B-4E63-A5E2-22AFC5772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17E3758-25B2-4717-9DCF-A80CC8C44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258310A-BAFC-4107-A2EB-2E56696CD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6A940C7-AF91-4411-8FF2-4C1E318991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229A60A-CDF9-4760-9880-1EC344C46A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A4D5AA3-71BA-4980-8908-BCE4CC11C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ADF1405-E449-4058-8BBD-9801D3A13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BC6A80E-7CD3-4A9A-BA4B-8C1B4A337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081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6F8E5B2-504E-48F1-A4B4-48504A4A38AD}"/>
              </a:ext>
            </a:extLst>
          </p:cNvPr>
          <p:cNvSpPr/>
          <p:nvPr/>
        </p:nvSpPr>
        <p:spPr>
          <a:xfrm>
            <a:off x="628650" y="365128"/>
            <a:ext cx="8515350" cy="1325563"/>
          </a:xfrm>
          <a:prstGeom prst="rect">
            <a:avLst/>
          </a:prstGeom>
          <a:gradFill flip="none" rotWithShape="1">
            <a:gsLst>
              <a:gs pos="10000">
                <a:schemeClr val="accent1">
                  <a:lumMod val="20000"/>
                  <a:lumOff val="80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FB096B-5EFE-41B4-BD35-14D69C21B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2E997AE-4495-4CF1-9AC4-F528EF25D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2D01512-39E3-4AAD-9D18-260E0273A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C33FC31-CA11-4FA2-AFAA-F2DB4CF21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246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D2ED52C-58C9-47A4-A6E5-AC66050F3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A4CE7B0-6CFC-4522-A924-AB2424E0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2CB1F59-6A8A-4940-956C-D4544FBA2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302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EBCB8F-DB7D-4389-BFCE-DDF759BA0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A609E6-CB0E-4C41-99CF-DA3CE7376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4F616D8-4C1A-4FFE-A36C-685E33FF18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1C628ED-51F1-498E-916C-2F320CE59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C997ADE-5906-4856-AE8F-7C5E09BD9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682868A-25BF-4543-B6FA-8DE576EA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27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F5CEDF-0D6F-4CC9-9781-094F8EA86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070DFCE-9FA0-4CA1-B30E-A498957201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CE93787-28DB-4E01-BED2-74E09D25F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B47F166-FA55-49CF-B252-FAD38F2EC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5D7560C-1FEC-47CA-9DA5-2A93F59A2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F6E8542-95F8-4D13-BD6D-CFB4DC517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965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1EA8AF7-C30F-4BF8-9D9C-0840DD8ED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0FB1EF0-9A3C-49BA-AF82-3BA552D33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61D6EA8-747D-4870-A669-F2CDA43493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78A5D-0791-494F-A755-3E63BA3CB8C9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1C8EC07-83EC-4A7B-9CD1-7D465D0826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7D4B95C-A962-4533-AD76-561BDC3690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711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XCCW Joined 1a" panose="03050602040000000000" pitchFamily="66" charset="0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70A709-B697-4050-9C85-1E9C92B1F5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Can I use and improve my mental maths?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305C6A2-A7B9-4C13-9027-1D88175DCF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951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0F4376-1E20-4ECF-A007-52178F782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Counting along a </a:t>
            </a:r>
            <a:r>
              <a:rPr lang="en-GB" sz="3200" dirty="0" err="1"/>
              <a:t>numberline</a:t>
            </a: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2E9E23-9654-461A-9D29-2668800AF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Can I count forward and back in 2s from any number?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What number am I pointing to if I start from….?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If I can count in 2s, can I count in 20s? Let’s go!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What number am I pointing to if I start from…?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21776E3-3D46-482F-B466-7C8B834276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377" y="2744979"/>
            <a:ext cx="8515350" cy="47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85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1C031F-8E5D-478D-BF19-1023C795B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Learn it!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646435-B3F3-4E9E-88D4-118A27C6B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dirty="0"/>
              <a:t>How many in a minute?</a:t>
            </a:r>
          </a:p>
          <a:p>
            <a:pPr marL="0" indent="0">
              <a:buNone/>
            </a:pPr>
            <a:r>
              <a:rPr lang="en-GB" dirty="0"/>
              <a:t>Write the following fact as many times as you can on your whiteboard.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Year 3							Year 4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="" id="{AF6B716F-54D4-4352-8051-021AD6F3F821}"/>
              </a:ext>
            </a:extLst>
          </p:cNvPr>
          <p:cNvSpPr/>
          <p:nvPr/>
        </p:nvSpPr>
        <p:spPr>
          <a:xfrm>
            <a:off x="513184" y="3637400"/>
            <a:ext cx="2789853" cy="7837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XCCW Joined 1a" panose="03050602040000000000" pitchFamily="66" charset="0"/>
              </a:rPr>
              <a:t>2 x 3 = 6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71C40547-75A2-44E4-9FA1-2C91CAD16A2F}"/>
              </a:ext>
            </a:extLst>
          </p:cNvPr>
          <p:cNvSpPr/>
          <p:nvPr/>
        </p:nvSpPr>
        <p:spPr>
          <a:xfrm>
            <a:off x="4911012" y="3609408"/>
            <a:ext cx="2789853" cy="78377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XCCW Joined 1a" panose="03050602040000000000" pitchFamily="66" charset="0"/>
              </a:rPr>
              <a:t>7 x 6 = 42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02EE5AAB-6AA1-401A-B9EF-5651C2A2A0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918" y="4957763"/>
            <a:ext cx="1876425" cy="1219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CC8A66A-7201-45A3-B396-90E11E005E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7780" y="4508412"/>
            <a:ext cx="1987805" cy="2293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160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404FC9-5509-4763-938B-4AF8F99F8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It’s nothing new - doubling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7F741E-773A-4F3D-AC1C-95C5AF645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Double 1 = </a:t>
            </a:r>
          </a:p>
          <a:p>
            <a:pPr marL="0" indent="0">
              <a:buNone/>
            </a:pPr>
            <a:r>
              <a:rPr lang="en-GB" dirty="0"/>
              <a:t>Double 2 = </a:t>
            </a:r>
          </a:p>
          <a:p>
            <a:pPr marL="0" indent="0">
              <a:buNone/>
            </a:pPr>
            <a:r>
              <a:rPr lang="en-GB" dirty="0"/>
              <a:t>Double 3 =</a:t>
            </a:r>
          </a:p>
          <a:p>
            <a:pPr marL="0" indent="0">
              <a:buNone/>
            </a:pPr>
            <a:r>
              <a:rPr lang="en-GB" dirty="0"/>
              <a:t>Double 4 = </a:t>
            </a:r>
          </a:p>
          <a:p>
            <a:pPr marL="0" indent="0">
              <a:buNone/>
            </a:pPr>
            <a:r>
              <a:rPr lang="en-GB" dirty="0"/>
              <a:t>Double 5 = </a:t>
            </a:r>
          </a:p>
          <a:p>
            <a:pPr marL="0" indent="0">
              <a:buNone/>
            </a:pPr>
            <a:r>
              <a:rPr lang="en-GB" dirty="0"/>
              <a:t>Double 6 = </a:t>
            </a:r>
          </a:p>
          <a:p>
            <a:pPr marL="0" indent="0">
              <a:buNone/>
            </a:pPr>
            <a:r>
              <a:rPr lang="en-GB" dirty="0"/>
              <a:t>Double 7 = </a:t>
            </a:r>
          </a:p>
          <a:p>
            <a:pPr marL="0" indent="0">
              <a:buNone/>
            </a:pPr>
            <a:r>
              <a:rPr lang="en-GB" dirty="0"/>
              <a:t>Double 8 = </a:t>
            </a:r>
          </a:p>
          <a:p>
            <a:pPr marL="0" indent="0">
              <a:buNone/>
            </a:pPr>
            <a:r>
              <a:rPr lang="en-GB" dirty="0"/>
              <a:t>Double 9 =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Use this knowledge to double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="" id="{9E9E8033-A92E-4A9F-8ABF-64F89051176C}"/>
              </a:ext>
            </a:extLst>
          </p:cNvPr>
          <p:cNvSpPr/>
          <p:nvPr/>
        </p:nvSpPr>
        <p:spPr>
          <a:xfrm>
            <a:off x="4572000" y="4572000"/>
            <a:ext cx="989045" cy="9797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/>
              <a:t>23</a:t>
            </a:r>
            <a:endParaRPr lang="en-GB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6D113179-7C60-424E-B492-DA0E201A5D6A}"/>
              </a:ext>
            </a:extLst>
          </p:cNvPr>
          <p:cNvSpPr/>
          <p:nvPr/>
        </p:nvSpPr>
        <p:spPr>
          <a:xfrm>
            <a:off x="5865845" y="4556449"/>
            <a:ext cx="989045" cy="9797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/>
              <a:t>41</a:t>
            </a:r>
            <a:endParaRPr lang="en-GB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F7CA2127-D81B-42C9-97AA-16E706932955}"/>
              </a:ext>
            </a:extLst>
          </p:cNvPr>
          <p:cNvSpPr/>
          <p:nvPr/>
        </p:nvSpPr>
        <p:spPr>
          <a:xfrm>
            <a:off x="7159690" y="4540898"/>
            <a:ext cx="1125894" cy="9797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/>
              <a:t>122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7975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823245-300E-4A67-9D30-2CFF90193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/>
              <a:t>Calculations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xmlns="" id="{5DCA6B19-3EEB-4FDD-B51A-07E527D8DD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Get your pen and whiteboards ready</a:t>
            </a:r>
          </a:p>
        </p:txBody>
      </p:sp>
    </p:spTree>
    <p:extLst>
      <p:ext uri="{BB962C8B-B14F-4D97-AF65-F5344CB8AC3E}">
        <p14:creationId xmlns:p14="http://schemas.microsoft.com/office/powerpoint/2010/main" val="451227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067944" y="512676"/>
            <a:ext cx="72008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8100392" y="476672"/>
            <a:ext cx="720080" cy="7920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6444208" y="476672"/>
            <a:ext cx="720080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4139952" y="1988840"/>
            <a:ext cx="720080" cy="7920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8172400" y="1988840"/>
            <a:ext cx="720080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6516216" y="1988840"/>
            <a:ext cx="720080" cy="7920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1979712" y="3789040"/>
            <a:ext cx="720080" cy="79208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6300192" y="3789040"/>
            <a:ext cx="720080" cy="7920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644008" y="3789040"/>
            <a:ext cx="72008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1619672" y="5589240"/>
            <a:ext cx="720080" cy="7920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6732240" y="5589240"/>
            <a:ext cx="72008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5076056" y="5589240"/>
            <a:ext cx="720080" cy="792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351535"/>
              </p:ext>
            </p:extLst>
          </p:nvPr>
        </p:nvGraphicFramePr>
        <p:xfrm>
          <a:off x="-22222" y="0"/>
          <a:ext cx="9166222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66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714500">
                <a:tc>
                  <a:txBody>
                    <a:bodyPr/>
                    <a:lstStyle/>
                    <a:p>
                      <a:pPr algn="ctr"/>
                      <a:r>
                        <a:rPr lang="en-GB" sz="5400" dirty="0">
                          <a:solidFill>
                            <a:schemeClr val="tx1"/>
                          </a:solidFill>
                          <a:latin typeface="+mn-lt"/>
                        </a:rPr>
                        <a:t>The  sum  of  15  and  10 </a:t>
                      </a:r>
                      <a:r>
                        <a:rPr lang="en-GB" sz="54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is __</a:t>
                      </a:r>
                      <a:r>
                        <a:rPr lang="en-GB" sz="54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145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400" b="1" dirty="0">
                          <a:solidFill>
                            <a:schemeClr val="tx1"/>
                          </a:solidFill>
                          <a:latin typeface="+mn-lt"/>
                        </a:rPr>
                        <a:t>The  total  of  14  and  6  </a:t>
                      </a:r>
                      <a:r>
                        <a:rPr lang="en-GB" sz="54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is ___</a:t>
                      </a:r>
                      <a:r>
                        <a:rPr lang="en-GB" sz="5400" b="1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145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400" b="1" dirty="0">
                          <a:solidFill>
                            <a:schemeClr val="tx1"/>
                          </a:solidFill>
                          <a:latin typeface="+mn-lt"/>
                        </a:rPr>
                        <a:t>33   plus  7   </a:t>
                      </a:r>
                      <a:r>
                        <a:rPr lang="en-GB" sz="54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is  __</a:t>
                      </a:r>
                      <a:r>
                        <a:rPr lang="en-GB" sz="5400" b="1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145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400" b="1" dirty="0">
                          <a:solidFill>
                            <a:schemeClr val="tx1"/>
                          </a:solidFill>
                          <a:latin typeface="+mn-lt"/>
                        </a:rPr>
                        <a:t>20    </a:t>
                      </a:r>
                      <a:r>
                        <a:rPr lang="en-GB" sz="54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minus  8 </a:t>
                      </a:r>
                      <a:r>
                        <a:rPr lang="en-GB" sz="5400" b="1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GB" sz="54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is  __</a:t>
                      </a:r>
                      <a:r>
                        <a:rPr lang="en-GB" sz="5400" b="1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1547664" y="548680"/>
            <a:ext cx="1512168" cy="7200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</a:rPr>
              <a:t>sum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1475656" y="2060848"/>
            <a:ext cx="1728192" cy="7200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</a:rPr>
              <a:t>total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2915816" y="3825044"/>
            <a:ext cx="1512168" cy="75608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</a:rPr>
              <a:t>plus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2727784" y="5661248"/>
            <a:ext cx="2232248" cy="7200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</a:rPr>
              <a:t>minus</a:t>
            </a:r>
          </a:p>
        </p:txBody>
      </p:sp>
    </p:spTree>
    <p:extLst>
      <p:ext uri="{BB962C8B-B14F-4D97-AF65-F5344CB8AC3E}">
        <p14:creationId xmlns:p14="http://schemas.microsoft.com/office/powerpoint/2010/main" val="4288454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164288" y="3789040"/>
            <a:ext cx="72008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195995" y="529031"/>
            <a:ext cx="720080" cy="7920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943169" y="537802"/>
            <a:ext cx="720080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308304" y="1988840"/>
            <a:ext cx="720080" cy="7920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2771800" y="1988840"/>
            <a:ext cx="720080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043608" y="1988840"/>
            <a:ext cx="720080" cy="7920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1187624" y="3789040"/>
            <a:ext cx="720080" cy="79208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256754" y="537802"/>
            <a:ext cx="720080" cy="7920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5508104" y="3789040"/>
            <a:ext cx="72008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980802" y="5589240"/>
            <a:ext cx="720080" cy="7920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7380312" y="5589240"/>
            <a:ext cx="72008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5724128" y="5589240"/>
            <a:ext cx="720080" cy="792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904028"/>
              </p:ext>
            </p:extLst>
          </p:nvPr>
        </p:nvGraphicFramePr>
        <p:xfrm>
          <a:off x="-22222" y="0"/>
          <a:ext cx="9166222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66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714500">
                <a:tc>
                  <a:txBody>
                    <a:bodyPr/>
                    <a:lstStyle/>
                    <a:p>
                      <a:pPr algn="ctr"/>
                      <a:r>
                        <a:rPr lang="en-GB" sz="5400" dirty="0">
                          <a:solidFill>
                            <a:schemeClr val="tx1"/>
                          </a:solidFill>
                          <a:latin typeface="+mn-lt"/>
                        </a:rPr>
                        <a:t>15  is  5     </a:t>
                      </a:r>
                      <a:r>
                        <a:rPr lang="en-GB" sz="54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less than  __</a:t>
                      </a:r>
                      <a:r>
                        <a:rPr lang="en-GB" sz="54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145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400" b="1" dirty="0">
                          <a:solidFill>
                            <a:schemeClr val="tx1"/>
                          </a:solidFill>
                          <a:latin typeface="+mn-lt"/>
                        </a:rPr>
                        <a:t>22  is   3  </a:t>
                      </a:r>
                      <a:r>
                        <a:rPr lang="en-GB" sz="54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more than    __</a:t>
                      </a:r>
                      <a:r>
                        <a:rPr lang="en-GB" sz="5400" b="1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145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400" b="1" dirty="0">
                          <a:solidFill>
                            <a:schemeClr val="tx1"/>
                          </a:solidFill>
                          <a:latin typeface="+mn-lt"/>
                        </a:rPr>
                        <a:t>12   take away  6  </a:t>
                      </a:r>
                      <a:r>
                        <a:rPr lang="en-GB" sz="54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is  __</a:t>
                      </a:r>
                      <a:r>
                        <a:rPr lang="en-GB" sz="5400" b="1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145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4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6   taken from   12</a:t>
                      </a:r>
                      <a:r>
                        <a:rPr lang="en-GB" sz="5400" b="1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GB" sz="54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is  __</a:t>
                      </a:r>
                      <a:r>
                        <a:rPr lang="en-GB" sz="5400" b="1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3887924" y="537802"/>
            <a:ext cx="2952328" cy="79208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</a:rPr>
              <a:t>less than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3743908" y="2060848"/>
            <a:ext cx="3348372" cy="7200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</a:rPr>
              <a:t>more than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2123728" y="3828063"/>
            <a:ext cx="3132348" cy="75306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</a:rPr>
              <a:t>take away 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1976834" y="5661248"/>
            <a:ext cx="3531270" cy="7200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</a:rPr>
              <a:t>taken from</a:t>
            </a:r>
          </a:p>
        </p:txBody>
      </p:sp>
    </p:spTree>
    <p:extLst>
      <p:ext uri="{BB962C8B-B14F-4D97-AF65-F5344CB8AC3E}">
        <p14:creationId xmlns:p14="http://schemas.microsoft.com/office/powerpoint/2010/main" val="4134603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07704" y="1196752"/>
            <a:ext cx="72008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444208" y="1196752"/>
            <a:ext cx="720080" cy="7920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427984" y="1196752"/>
            <a:ext cx="720080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043608" y="2636912"/>
            <a:ext cx="72008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8244408" y="2636912"/>
            <a:ext cx="720080" cy="7920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452320" y="3429000"/>
            <a:ext cx="720080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5652120" y="4941168"/>
            <a:ext cx="72008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7630770" y="4922089"/>
            <a:ext cx="720080" cy="7920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8028384" y="5805264"/>
            <a:ext cx="720080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027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sz="5400" dirty="0">
                          <a:solidFill>
                            <a:schemeClr val="tx1"/>
                          </a:solidFill>
                        </a:rPr>
                        <a:t>The   difference   between    </a:t>
                      </a:r>
                      <a:br>
                        <a:rPr lang="en-GB" sz="54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5400" dirty="0">
                          <a:solidFill>
                            <a:schemeClr val="tx1"/>
                          </a:solidFill>
                        </a:rPr>
                        <a:t>13  and   15   is   __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sz="5400" b="1" dirty="0"/>
                        <a:t>If</a:t>
                      </a:r>
                      <a:r>
                        <a:rPr lang="en-GB" sz="5400" b="1" baseline="0" dirty="0"/>
                        <a:t>   54   is    subtracted from   65 then you are left with ___</a:t>
                      </a:r>
                      <a:endParaRPr lang="en-GB" sz="5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sz="5400" b="1" dirty="0">
                          <a:solidFill>
                            <a:schemeClr val="tx1"/>
                          </a:solidFill>
                        </a:rPr>
                        <a:t>If you   increase</a:t>
                      </a:r>
                      <a:r>
                        <a:rPr lang="en-GB" sz="5400" b="1" baseline="0" dirty="0">
                          <a:solidFill>
                            <a:schemeClr val="tx1"/>
                          </a:solidFill>
                        </a:rPr>
                        <a:t>    33   by  8    then you get an answer of  ___</a:t>
                      </a:r>
                      <a:r>
                        <a:rPr lang="en-GB" sz="5400" b="1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2123728" y="332656"/>
            <a:ext cx="3384376" cy="75306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</a:rPr>
              <a:t>difference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843808" y="2636912"/>
            <a:ext cx="5184576" cy="75306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</a:rPr>
              <a:t>subtracted from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555776" y="4941600"/>
            <a:ext cx="2880320" cy="79165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</a:rPr>
              <a:t>increase</a:t>
            </a:r>
          </a:p>
        </p:txBody>
      </p:sp>
    </p:spTree>
    <p:extLst>
      <p:ext uri="{BB962C8B-B14F-4D97-AF65-F5344CB8AC3E}">
        <p14:creationId xmlns:p14="http://schemas.microsoft.com/office/powerpoint/2010/main" val="3425168718"/>
      </p:ext>
    </p:extLst>
  </p:cSld>
  <p:clrMapOvr>
    <a:masterClrMapping/>
  </p:clrMapOvr>
</p:sld>
</file>

<file path=ppt/theme/theme1.xml><?xml version="1.0" encoding="utf-8"?>
<a:theme xmlns:a="http://schemas.openxmlformats.org/drawingml/2006/main" name="schoo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chool" id="{74DAFB2D-2D75-4630-A123-D79B856D886B}" vid="{8FE079CD-9711-4625-9DF2-034AFD12A37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</Template>
  <TotalTime>133</TotalTime>
  <Words>237</Words>
  <Application>Microsoft Office PowerPoint</Application>
  <PresentationFormat>On-screen Show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school</vt:lpstr>
      <vt:lpstr>Can I use and improve my mental maths?</vt:lpstr>
      <vt:lpstr>Counting along a numberline</vt:lpstr>
      <vt:lpstr>Learn it!</vt:lpstr>
      <vt:lpstr>It’s nothing new - doubling</vt:lpstr>
      <vt:lpstr>Calculations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3: Can I subtract 3-digit from 3-digit numbers?  Year 4: Can I subtract 4-digit from 4-digit numbers?</dc:title>
  <dc:creator>Sophie Teresa</dc:creator>
  <cp:lastModifiedBy>local_admin</cp:lastModifiedBy>
  <cp:revision>17</cp:revision>
  <dcterms:created xsi:type="dcterms:W3CDTF">2020-10-29T10:47:08Z</dcterms:created>
  <dcterms:modified xsi:type="dcterms:W3CDTF">2020-11-06T08:01:39Z</dcterms:modified>
</cp:coreProperties>
</file>