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1"/>
  </p:sldMasterIdLst>
  <p:notesMasterIdLst>
    <p:notesMasterId r:id="rId12"/>
  </p:notesMasterIdLst>
  <p:handoutMasterIdLst>
    <p:handoutMasterId r:id="rId13"/>
  </p:handoutMasterIdLst>
  <p:sldIdLst>
    <p:sldId id="324" r:id="rId2"/>
    <p:sldId id="325" r:id="rId3"/>
    <p:sldId id="273" r:id="rId4"/>
    <p:sldId id="344" r:id="rId5"/>
    <p:sldId id="341" r:id="rId6"/>
    <p:sldId id="327" r:id="rId7"/>
    <p:sldId id="328" r:id="rId8"/>
    <p:sldId id="343" r:id="rId9"/>
    <p:sldId id="332" r:id="rId10"/>
    <p:sldId id="334" r:id="rId11"/>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2880">
          <p15:clr>
            <a:srgbClr val="A4A3A4"/>
          </p15:clr>
        </p15:guide>
        <p15:guide id="3" orient="horz" pos="225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FFF"/>
    <a:srgbClr val="FFF2CC"/>
    <a:srgbClr val="E9C773"/>
    <a:srgbClr val="7F6114"/>
    <a:srgbClr val="8CB8CB"/>
    <a:srgbClr val="816214"/>
    <a:srgbClr val="51A14F"/>
    <a:srgbClr val="C8E2E8"/>
    <a:srgbClr val="000000"/>
    <a:srgbClr val="82CB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7" autoAdjust="0"/>
    <p:restoredTop sz="96349" autoAdjust="0"/>
  </p:normalViewPr>
  <p:slideViewPr>
    <p:cSldViewPr snapToGrid="0">
      <p:cViewPr varScale="1">
        <p:scale>
          <a:sx n="76" d="100"/>
          <a:sy n="76" d="100"/>
        </p:scale>
        <p:origin x="120" y="924"/>
      </p:cViewPr>
      <p:guideLst>
        <p:guide pos="2880"/>
        <p:guide orient="horz" pos="2259"/>
      </p:guideLst>
    </p:cSldViewPr>
  </p:slideViewPr>
  <p:notesTextViewPr>
    <p:cViewPr>
      <p:scale>
        <a:sx n="3" d="2"/>
        <a:sy n="3" d="2"/>
      </p:scale>
      <p:origin x="0" y="0"/>
    </p:cViewPr>
  </p:notesTextViewPr>
  <p:notesViewPr>
    <p:cSldViewPr snapToGrid="0">
      <p:cViewPr>
        <p:scale>
          <a:sx n="125" d="100"/>
          <a:sy n="125" d="100"/>
        </p:scale>
        <p:origin x="2076" y="-12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4/15/2021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4/15/2021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3</a:t>
            </a:fld>
            <a:endParaRPr lang="en-US"/>
          </a:p>
        </p:txBody>
      </p:sp>
    </p:spTree>
    <p:extLst>
      <p:ext uri="{BB962C8B-B14F-4D97-AF65-F5344CB8AC3E}">
        <p14:creationId xmlns:p14="http://schemas.microsoft.com/office/powerpoint/2010/main" val="2961799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4</a:t>
            </a:fld>
            <a:endParaRPr lang="en-US"/>
          </a:p>
        </p:txBody>
      </p:sp>
    </p:spTree>
    <p:extLst>
      <p:ext uri="{BB962C8B-B14F-4D97-AF65-F5344CB8AC3E}">
        <p14:creationId xmlns:p14="http://schemas.microsoft.com/office/powerpoint/2010/main" val="3907887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5</a:t>
            </a:fld>
            <a:endParaRPr lang="en-US"/>
          </a:p>
        </p:txBody>
      </p:sp>
    </p:spTree>
    <p:extLst>
      <p:ext uri="{BB962C8B-B14F-4D97-AF65-F5344CB8AC3E}">
        <p14:creationId xmlns:p14="http://schemas.microsoft.com/office/powerpoint/2010/main" val="2961799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6</a:t>
            </a:fld>
            <a:endParaRPr lang="en-US"/>
          </a:p>
        </p:txBody>
      </p:sp>
    </p:spTree>
    <p:extLst>
      <p:ext uri="{BB962C8B-B14F-4D97-AF65-F5344CB8AC3E}">
        <p14:creationId xmlns:p14="http://schemas.microsoft.com/office/powerpoint/2010/main" val="191704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7</a:t>
            </a:fld>
            <a:endParaRPr lang="en-US"/>
          </a:p>
        </p:txBody>
      </p:sp>
    </p:spTree>
    <p:extLst>
      <p:ext uri="{BB962C8B-B14F-4D97-AF65-F5344CB8AC3E}">
        <p14:creationId xmlns:p14="http://schemas.microsoft.com/office/powerpoint/2010/main" val="514932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8</a:t>
            </a:fld>
            <a:endParaRPr lang="en-US"/>
          </a:p>
        </p:txBody>
      </p:sp>
    </p:spTree>
    <p:extLst>
      <p:ext uri="{BB962C8B-B14F-4D97-AF65-F5344CB8AC3E}">
        <p14:creationId xmlns:p14="http://schemas.microsoft.com/office/powerpoint/2010/main" val="2010130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9</a:t>
            </a:fld>
            <a:endParaRPr lang="en-US"/>
          </a:p>
        </p:txBody>
      </p:sp>
    </p:spTree>
    <p:extLst>
      <p:ext uri="{BB962C8B-B14F-4D97-AF65-F5344CB8AC3E}">
        <p14:creationId xmlns:p14="http://schemas.microsoft.com/office/powerpoint/2010/main" val="4082594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10</a:t>
            </a:fld>
            <a:endParaRPr lang="en-US"/>
          </a:p>
        </p:txBody>
      </p:sp>
    </p:spTree>
    <p:extLst>
      <p:ext uri="{BB962C8B-B14F-4D97-AF65-F5344CB8AC3E}">
        <p14:creationId xmlns:p14="http://schemas.microsoft.com/office/powerpoint/2010/main" val="11308355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extLst>
              <a:ext uri="{28A0092B-C50C-407E-A947-70E740481C1C}">
                <a14:useLocalDpi xmlns:a14="http://schemas.microsoft.com/office/drawing/2010/main" val="0"/>
              </a:ext>
            </a:extLst>
          </a:blip>
          <a:srcRect/>
          <a:stretch/>
        </p:blipFill>
        <p:spPr>
          <a:xfrm>
            <a:off x="0" y="0"/>
            <a:ext cx="1066570" cy="6885384"/>
          </a:xfrm>
          <a:prstGeom prst="rect">
            <a:avLst/>
          </a:prstGeom>
        </p:spPr>
      </p:pic>
      <p:pic>
        <p:nvPicPr>
          <p:cNvPr id="16" name="Picture 1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5" name="Text Placeholder 8"/>
          <p:cNvSpPr>
            <a:spLocks noGrp="1"/>
          </p:cNvSpPr>
          <p:nvPr>
            <p:ph type="body" sz="quarter" idx="1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endParaRPr lang="en-US" dirty="0">
              <a:solidFill>
                <a:srgbClr val="00628C"/>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extLst>
      <p:ext uri="{BB962C8B-B14F-4D97-AF65-F5344CB8AC3E}">
        <p14:creationId xmlns:p14="http://schemas.microsoft.com/office/powerpoint/2010/main" val="117565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 Id="rId9"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0B3C21-D30D-4A0F-BE5F-94522D420E75}"/>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4" name="TextBox 3">
            <a:extLst>
              <a:ext uri="{FF2B5EF4-FFF2-40B4-BE49-F238E27FC236}">
                <a16:creationId xmlns:a16="http://schemas.microsoft.com/office/drawing/2014/main" id="{D9E0B491-5FE6-42E0-B756-55586EB644C8}"/>
              </a:ext>
            </a:extLst>
          </p:cNvPr>
          <p:cNvSpPr txBox="1"/>
          <p:nvPr/>
        </p:nvSpPr>
        <p:spPr bwMode="auto">
          <a:xfrm>
            <a:off x="1442794" y="365760"/>
            <a:ext cx="7074805" cy="2843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eaLnBrk="0" hangingPunct="0">
              <a:spcAft>
                <a:spcPts val="1000"/>
              </a:spcAft>
              <a:buNone/>
            </a:pPr>
            <a:r>
              <a:rPr lang="en-GB" sz="1400" b="1" u="sng" kern="1200" dirty="0">
                <a:solidFill>
                  <a:srgbClr val="000000"/>
                </a:solidFill>
                <a:effectLst/>
                <a:latin typeface="XCCW Joined 1a"/>
                <a:ea typeface="+mn-ea"/>
                <a:cs typeface="Calibri"/>
              </a:rPr>
              <a:t>Year 3</a:t>
            </a:r>
          </a:p>
          <a:p>
            <a:pPr eaLnBrk="0" hangingPunct="0">
              <a:spcAft>
                <a:spcPts val="1000"/>
              </a:spcAft>
              <a:buNone/>
            </a:pPr>
            <a:r>
              <a:rPr lang="en-GB" sz="1400" b="1" u="sng" kern="1200" dirty="0">
                <a:solidFill>
                  <a:srgbClr val="000000"/>
                </a:solidFill>
                <a:effectLst/>
                <a:latin typeface="XCCW Joined 1a"/>
                <a:ea typeface="+mn-ea"/>
                <a:cs typeface="Calibri"/>
              </a:rPr>
              <a:t>L.I - Can I order fractions?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spcAft>
                <a:spcPts val="1000"/>
              </a:spcAft>
              <a:buNone/>
            </a:pPr>
            <a:r>
              <a:rPr lang="en-GB" sz="1400" b="1" u="sng" kern="1200" dirty="0">
                <a:solidFill>
                  <a:srgbClr val="000000"/>
                </a:solidFill>
                <a:effectLst/>
                <a:latin typeface="XCCW Joined 1a"/>
                <a:ea typeface="+mn-ea"/>
                <a:cs typeface="Calibri" panose="020F0502020204030204" pitchFamily="34" charset="0"/>
              </a:rPr>
              <a:t>Steps to success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1000"/>
              </a:spcAft>
              <a:buFontTx/>
              <a:buChar char="-"/>
            </a:pPr>
            <a:r>
              <a:rPr lang="en-GB" sz="1400" dirty="0">
                <a:effectLst/>
                <a:latin typeface="XCCW Joined 1a"/>
                <a:ea typeface="Times New Roman" panose="02020603050405020304" pitchFamily="18" charset="0"/>
                <a:cs typeface="Calibri"/>
              </a:rPr>
              <a:t>I can identify </a:t>
            </a:r>
            <a:r>
              <a:rPr lang="en-GB" sz="1400" dirty="0">
                <a:latin typeface="XCCW Joined 1a"/>
                <a:ea typeface="Times New Roman" panose="02020603050405020304" pitchFamily="18" charset="0"/>
                <a:cs typeface="Calibri"/>
              </a:rPr>
              <a:t>the numerator and denominator.</a:t>
            </a:r>
            <a:endParaRPr lang="en-GB" sz="1400" dirty="0">
              <a:effectLst/>
              <a:latin typeface="XCCW Joined 1a"/>
              <a:ea typeface="Times New Roman" panose="02020603050405020304" pitchFamily="18" charset="0"/>
              <a:cs typeface="Calibri" panose="020F0502020204030204" pitchFamily="34" charset="0"/>
            </a:endParaRPr>
          </a:p>
          <a:p>
            <a:pPr marL="285750" indent="-285750">
              <a:spcAft>
                <a:spcPts val="1000"/>
              </a:spcAft>
              <a:buFontTx/>
              <a:buChar char="-"/>
            </a:pPr>
            <a:r>
              <a:rPr lang="en-GB" sz="1400" dirty="0">
                <a:latin typeface="XCCW Joined 1a"/>
                <a:ea typeface="Times New Roman" panose="02020603050405020304" pitchFamily="18" charset="0"/>
                <a:cs typeface="Calibri"/>
              </a:rPr>
              <a:t>I can compare the fractions.</a:t>
            </a:r>
          </a:p>
          <a:p>
            <a:pPr marL="285750" indent="-285750">
              <a:spcAft>
                <a:spcPts val="1000"/>
              </a:spcAft>
              <a:buFontTx/>
              <a:buChar char="-"/>
            </a:pPr>
            <a:r>
              <a:rPr lang="en-GB" sz="1400" dirty="0">
                <a:effectLst/>
                <a:latin typeface="XCCW Joined 1a"/>
                <a:ea typeface="Times New Roman" panose="02020603050405020304" pitchFamily="18" charset="0"/>
                <a:cs typeface="Calibri"/>
              </a:rPr>
              <a:t>I can </a:t>
            </a:r>
            <a:r>
              <a:rPr lang="en-GB" sz="1400" dirty="0">
                <a:latin typeface="XCCW Joined 1a"/>
                <a:ea typeface="Times New Roman" panose="02020603050405020304" pitchFamily="18" charset="0"/>
                <a:cs typeface="Calibri"/>
              </a:rPr>
              <a:t>identify the order of the fractions.</a:t>
            </a:r>
            <a:br>
              <a:rPr lang="en-GB" sz="1400" dirty="0">
                <a:effectLst/>
                <a:latin typeface="XCCW Joined 1a"/>
                <a:ea typeface="Times New Roman" panose="02020603050405020304" pitchFamily="18" charset="0"/>
                <a:cs typeface="Calibri" panose="020F0502020204030204" pitchFamily="34" charset="0"/>
              </a:rPr>
            </a:br>
            <a:endParaRPr lang="en-GB" sz="1400" dirty="0">
              <a:effectLst/>
              <a:latin typeface="XCCW Joined 1a"/>
              <a:ea typeface="Times New Roman" panose="02020603050405020304" pitchFamily="18" charset="0"/>
              <a:cs typeface="Calibri" panose="020F0502020204030204" pitchFamily="34" charset="0"/>
            </a:endParaRPr>
          </a:p>
          <a:p>
            <a:pPr>
              <a:spcAft>
                <a:spcPts val="1000"/>
              </a:spcAft>
              <a:buNone/>
            </a:pPr>
            <a:r>
              <a:rPr lang="en-GB" sz="1400" b="1" dirty="0">
                <a:effectLst/>
                <a:latin typeface="XCCW Joined 1a"/>
                <a:ea typeface="Calibri" panose="020F0502020204030204" pitchFamily="34" charset="0"/>
                <a:cs typeface="Calibri" panose="020F0502020204030204" pitchFamily="34" charset="0"/>
              </a:rPr>
              <a:t>Challenge: </a:t>
            </a:r>
            <a:r>
              <a:rPr lang="en-GB" sz="1400" dirty="0">
                <a:effectLst/>
                <a:latin typeface="XCCW Joined 1a"/>
                <a:ea typeface="Calibri" panose="020F0502020204030204" pitchFamily="34" charset="0"/>
                <a:cs typeface="Calibri" panose="020F0502020204030204" pitchFamily="34" charset="0"/>
              </a:rPr>
              <a:t>True or false?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4D19F7CA-BDA5-4106-B01F-DB58A3EF1F24}"/>
              </a:ext>
            </a:extLst>
          </p:cNvPr>
          <p:cNvSpPr txBox="1"/>
          <p:nvPr/>
        </p:nvSpPr>
        <p:spPr bwMode="auto">
          <a:xfrm>
            <a:off x="1442795" y="3532882"/>
            <a:ext cx="7074805" cy="2843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eaLnBrk="0" hangingPunct="0">
              <a:spcAft>
                <a:spcPts val="1000"/>
              </a:spcAft>
              <a:buNone/>
            </a:pPr>
            <a:r>
              <a:rPr lang="en-GB" sz="1400" b="1" u="sng" kern="1200" dirty="0">
                <a:solidFill>
                  <a:srgbClr val="000000"/>
                </a:solidFill>
                <a:effectLst/>
                <a:latin typeface="XCCW Joined 1a"/>
                <a:ea typeface="+mn-ea"/>
                <a:cs typeface="Calibri"/>
              </a:rPr>
              <a:t>Year 4</a:t>
            </a:r>
          </a:p>
          <a:p>
            <a:pPr eaLnBrk="0" hangingPunct="0">
              <a:spcAft>
                <a:spcPts val="1000"/>
              </a:spcAft>
              <a:buNone/>
            </a:pPr>
            <a:r>
              <a:rPr lang="en-GB" sz="1400" b="1" u="sng" kern="1200" dirty="0">
                <a:solidFill>
                  <a:srgbClr val="000000"/>
                </a:solidFill>
                <a:effectLst/>
                <a:latin typeface="XCCW Joined 1a"/>
                <a:ea typeface="+mn-ea"/>
                <a:cs typeface="Calibri"/>
              </a:rPr>
              <a:t>L.I - Can I </a:t>
            </a:r>
            <a:r>
              <a:rPr lang="en-GB" sz="1400" b="1" u="sng" dirty="0">
                <a:solidFill>
                  <a:srgbClr val="000000"/>
                </a:solidFill>
                <a:latin typeface="XCCW Joined 1a"/>
                <a:cs typeface="Calibri"/>
              </a:rPr>
              <a:t>subtract fractions from whole amounts?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eaLnBrk="0" fontAlgn="base" hangingPunct="0">
              <a:spcAft>
                <a:spcPts val="1000"/>
              </a:spcAft>
              <a:buNone/>
            </a:pPr>
            <a:r>
              <a:rPr lang="en-GB" sz="1400" b="1" u="sng" kern="1200" dirty="0">
                <a:solidFill>
                  <a:srgbClr val="000000"/>
                </a:solidFill>
                <a:effectLst/>
                <a:latin typeface="XCCW Joined 1a"/>
                <a:ea typeface="+mn-ea"/>
                <a:cs typeface="Calibri" panose="020F0502020204030204" pitchFamily="34" charset="0"/>
              </a:rPr>
              <a:t>Steps to success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1000"/>
              </a:spcAft>
              <a:buFontTx/>
              <a:buChar char="-"/>
            </a:pPr>
            <a:r>
              <a:rPr lang="en-GB" sz="1400" dirty="0">
                <a:effectLst/>
                <a:latin typeface="XCCW Joined 1a"/>
                <a:ea typeface="Times New Roman" panose="02020603050405020304" pitchFamily="18" charset="0"/>
                <a:cs typeface="Calibri"/>
              </a:rPr>
              <a:t>I can identify </a:t>
            </a:r>
            <a:r>
              <a:rPr lang="en-GB" sz="1400" dirty="0">
                <a:latin typeface="XCCW Joined 1a"/>
                <a:ea typeface="Times New Roman" panose="02020603050405020304" pitchFamily="18" charset="0"/>
                <a:cs typeface="Calibri"/>
              </a:rPr>
              <a:t>the numerator and denominator.</a:t>
            </a:r>
            <a:endParaRPr lang="en-GB" sz="1400" dirty="0">
              <a:effectLst/>
              <a:latin typeface="XCCW Joined 1a"/>
              <a:ea typeface="Times New Roman" panose="02020603050405020304" pitchFamily="18" charset="0"/>
              <a:cs typeface="Calibri" panose="020F0502020204030204" pitchFamily="34" charset="0"/>
            </a:endParaRPr>
          </a:p>
          <a:p>
            <a:pPr marL="285750" indent="-285750">
              <a:spcAft>
                <a:spcPts val="1000"/>
              </a:spcAft>
              <a:buFontTx/>
              <a:buChar char="-"/>
            </a:pPr>
            <a:r>
              <a:rPr lang="en-GB" sz="1400" dirty="0">
                <a:latin typeface="XCCW Joined 1a"/>
                <a:ea typeface="Times New Roman" panose="02020603050405020304" pitchFamily="18" charset="0"/>
                <a:cs typeface="Calibri"/>
              </a:rPr>
              <a:t>I can subtract the fractions by looking at the numerators.</a:t>
            </a:r>
            <a:endParaRPr lang="en-GB" sz="1400" dirty="0">
              <a:latin typeface="XCCW Joined 1a"/>
              <a:ea typeface="Times New Roman" panose="02020603050405020304" pitchFamily="18" charset="0"/>
              <a:cs typeface="Calibri" panose="020F0502020204030204" pitchFamily="34" charset="0"/>
            </a:endParaRPr>
          </a:p>
          <a:p>
            <a:pPr marL="285750" indent="-285750">
              <a:spcAft>
                <a:spcPts val="1000"/>
              </a:spcAft>
              <a:buFontTx/>
              <a:buChar char="-"/>
            </a:pPr>
            <a:r>
              <a:rPr lang="en-GB" sz="1400" dirty="0">
                <a:effectLst/>
                <a:latin typeface="XCCW Joined 1a"/>
                <a:ea typeface="Times New Roman" panose="02020603050405020304" pitchFamily="18" charset="0"/>
                <a:cs typeface="Calibri"/>
              </a:rPr>
              <a:t>I can </a:t>
            </a:r>
            <a:r>
              <a:rPr lang="en-GB" sz="1400" dirty="0">
                <a:latin typeface="XCCW Joined 1a"/>
                <a:ea typeface="Times New Roman" panose="02020603050405020304" pitchFamily="18" charset="0"/>
                <a:cs typeface="Calibri"/>
              </a:rPr>
              <a:t>use different representations.</a:t>
            </a:r>
            <a:br>
              <a:rPr lang="en-GB" sz="1400" dirty="0">
                <a:effectLst/>
                <a:latin typeface="XCCW Joined 1a"/>
                <a:ea typeface="Times New Roman" panose="02020603050405020304" pitchFamily="18" charset="0"/>
                <a:cs typeface="Calibri" panose="020F0502020204030204" pitchFamily="34" charset="0"/>
              </a:rPr>
            </a:br>
            <a:endParaRPr lang="en-GB" sz="1400" dirty="0">
              <a:effectLst/>
              <a:latin typeface="XCCW Joined 1a"/>
              <a:ea typeface="Times New Roman" panose="02020603050405020304" pitchFamily="18" charset="0"/>
              <a:cs typeface="Calibri" panose="020F0502020204030204" pitchFamily="34" charset="0"/>
            </a:endParaRPr>
          </a:p>
          <a:p>
            <a:pPr>
              <a:spcAft>
                <a:spcPts val="1000"/>
              </a:spcAft>
              <a:buNone/>
            </a:pPr>
            <a:r>
              <a:rPr lang="en-GB" sz="1400" b="1" dirty="0">
                <a:effectLst/>
                <a:latin typeface="XCCW Joined 1a"/>
                <a:ea typeface="Calibri" panose="020F0502020204030204" pitchFamily="34" charset="0"/>
                <a:cs typeface="Calibri" panose="020F0502020204030204" pitchFamily="34" charset="0"/>
              </a:rPr>
              <a:t>Challenge: </a:t>
            </a:r>
            <a:r>
              <a:rPr lang="en-GB" sz="1400" dirty="0">
                <a:effectLst/>
                <a:latin typeface="XCCW Joined 1a"/>
                <a:ea typeface="Calibri" panose="020F0502020204030204" pitchFamily="34" charset="0"/>
                <a:cs typeface="Calibri" panose="020F0502020204030204" pitchFamily="34" charset="0"/>
              </a:rPr>
              <a:t>True or false?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7203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1465401"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Plenary</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4654" y="6330856"/>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9" name="Straight Connector 8">
            <a:extLst>
              <a:ext uri="{FF2B5EF4-FFF2-40B4-BE49-F238E27FC236}">
                <a16:creationId xmlns:a16="http://schemas.microsoft.com/office/drawing/2014/main" id="{CFA768BD-7FB4-4837-8C4E-FFBAF4585910}"/>
              </a:ext>
            </a:extLst>
          </p:cNvPr>
          <p:cNvCxnSpPr/>
          <p:nvPr/>
        </p:nvCxnSpPr>
        <p:spPr bwMode="auto">
          <a:xfrm>
            <a:off x="4564205" y="630000"/>
            <a:ext cx="7795" cy="5941488"/>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a:extLst>
              <a:ext uri="{FF2B5EF4-FFF2-40B4-BE49-F238E27FC236}">
                <a16:creationId xmlns:a16="http://schemas.microsoft.com/office/drawing/2014/main" id="{8B13D533-DD3C-4BDC-9EDD-3EF573B1632A}"/>
              </a:ext>
            </a:extLst>
          </p:cNvPr>
          <p:cNvSpPr txBox="1"/>
          <p:nvPr/>
        </p:nvSpPr>
        <p:spPr bwMode="auto">
          <a:xfrm>
            <a:off x="-46900" y="618438"/>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12" name="TextBox 11">
            <a:extLst>
              <a:ext uri="{FF2B5EF4-FFF2-40B4-BE49-F238E27FC236}">
                <a16:creationId xmlns:a16="http://schemas.microsoft.com/office/drawing/2014/main" id="{505E98AA-961E-4DFD-B280-84D06EDFCDDA}"/>
              </a:ext>
            </a:extLst>
          </p:cNvPr>
          <p:cNvSpPr txBox="1"/>
          <p:nvPr/>
        </p:nvSpPr>
        <p:spPr bwMode="auto">
          <a:xfrm>
            <a:off x="4572000" y="630000"/>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pic>
        <p:nvPicPr>
          <p:cNvPr id="5" name="Picture 4">
            <a:extLst>
              <a:ext uri="{FF2B5EF4-FFF2-40B4-BE49-F238E27FC236}">
                <a16:creationId xmlns:a16="http://schemas.microsoft.com/office/drawing/2014/main" id="{818BD7FE-1039-47DA-A2CD-CBD5ECC311C9}"/>
              </a:ext>
            </a:extLst>
          </p:cNvPr>
          <p:cNvPicPr>
            <a:picLocks noChangeAspect="1"/>
          </p:cNvPicPr>
          <p:nvPr/>
        </p:nvPicPr>
        <p:blipFill>
          <a:blip r:embed="rId3"/>
          <a:stretch>
            <a:fillRect/>
          </a:stretch>
        </p:blipFill>
        <p:spPr>
          <a:xfrm>
            <a:off x="18294" y="1555508"/>
            <a:ext cx="4486882" cy="3130542"/>
          </a:xfrm>
          <a:prstGeom prst="rect">
            <a:avLst/>
          </a:prstGeom>
        </p:spPr>
      </p:pic>
      <p:pic>
        <p:nvPicPr>
          <p:cNvPr id="7" name="Picture 6">
            <a:extLst>
              <a:ext uri="{FF2B5EF4-FFF2-40B4-BE49-F238E27FC236}">
                <a16:creationId xmlns:a16="http://schemas.microsoft.com/office/drawing/2014/main" id="{1ED30C21-893D-400A-9518-D5DF8EB2F001}"/>
              </a:ext>
            </a:extLst>
          </p:cNvPr>
          <p:cNvPicPr>
            <a:picLocks noChangeAspect="1"/>
          </p:cNvPicPr>
          <p:nvPr/>
        </p:nvPicPr>
        <p:blipFill>
          <a:blip r:embed="rId4"/>
          <a:stretch>
            <a:fillRect/>
          </a:stretch>
        </p:blipFill>
        <p:spPr>
          <a:xfrm>
            <a:off x="4621655" y="1555508"/>
            <a:ext cx="4504051" cy="3130542"/>
          </a:xfrm>
          <a:prstGeom prst="rect">
            <a:avLst/>
          </a:prstGeom>
        </p:spPr>
      </p:pic>
    </p:spTree>
    <p:extLst>
      <p:ext uri="{BB962C8B-B14F-4D97-AF65-F5344CB8AC3E}">
        <p14:creationId xmlns:p14="http://schemas.microsoft.com/office/powerpoint/2010/main" val="3751144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0B3C21-D30D-4A0F-BE5F-94522D420E75}"/>
              </a:ext>
            </a:extLst>
          </p:cNvPr>
          <p:cNvSpPr/>
          <p:nvPr/>
        </p:nvSpPr>
        <p:spPr bwMode="auto">
          <a:xfrm>
            <a:off x="372025"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 name="TextBox 1">
            <a:extLst>
              <a:ext uri="{FF2B5EF4-FFF2-40B4-BE49-F238E27FC236}">
                <a16:creationId xmlns:a16="http://schemas.microsoft.com/office/drawing/2014/main" id="{5952E76A-EF79-4FFB-BAC8-CED6992B12C6}"/>
              </a:ext>
            </a:extLst>
          </p:cNvPr>
          <p:cNvSpPr txBox="1"/>
          <p:nvPr/>
        </p:nvSpPr>
        <p:spPr bwMode="auto">
          <a:xfrm>
            <a:off x="241300" y="203200"/>
            <a:ext cx="2403158"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 Focus Task</a:t>
            </a:r>
          </a:p>
        </p:txBody>
      </p:sp>
      <p:pic>
        <p:nvPicPr>
          <p:cNvPr id="5" name="Picture 4">
            <a:extLst>
              <a:ext uri="{FF2B5EF4-FFF2-40B4-BE49-F238E27FC236}">
                <a16:creationId xmlns:a16="http://schemas.microsoft.com/office/drawing/2014/main" id="{2725E0CD-9DDB-4960-AEBB-D857F2FA4E60}"/>
              </a:ext>
            </a:extLst>
          </p:cNvPr>
          <p:cNvPicPr>
            <a:picLocks noChangeAspect="1"/>
          </p:cNvPicPr>
          <p:nvPr/>
        </p:nvPicPr>
        <p:blipFill>
          <a:blip r:embed="rId2"/>
          <a:stretch>
            <a:fillRect/>
          </a:stretch>
        </p:blipFill>
        <p:spPr>
          <a:xfrm>
            <a:off x="519938" y="1165224"/>
            <a:ext cx="8104123" cy="3990975"/>
          </a:xfrm>
          <a:prstGeom prst="rect">
            <a:avLst/>
          </a:prstGeom>
        </p:spPr>
      </p:pic>
    </p:spTree>
    <p:extLst>
      <p:ext uri="{BB962C8B-B14F-4D97-AF65-F5344CB8AC3E}">
        <p14:creationId xmlns:p14="http://schemas.microsoft.com/office/powerpoint/2010/main" val="184787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
        <p:nvSpPr>
          <p:cNvPr id="19" name="Rectangle 18">
            <a:extLst>
              <a:ext uri="{FF2B5EF4-FFF2-40B4-BE49-F238E27FC236}">
                <a16:creationId xmlns:a16="http://schemas.microsoft.com/office/drawing/2014/main"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5" name="Straight Connector 4">
            <a:extLst>
              <a:ext uri="{FF2B5EF4-FFF2-40B4-BE49-F238E27FC236}">
                <a16:creationId xmlns:a16="http://schemas.microsoft.com/office/drawing/2014/main" id="{A68CB37D-C9C1-4D5D-B20F-FD5BA3215609}"/>
              </a:ext>
            </a:extLst>
          </p:cNvPr>
          <p:cNvCxnSpPr>
            <a:stCxn id="2" idx="2"/>
          </p:cNvCxnSpPr>
          <p:nvPr/>
        </p:nvCxnSpPr>
        <p:spPr bwMode="auto">
          <a:xfrm>
            <a:off x="4564205" y="630000"/>
            <a:ext cx="7795" cy="5941488"/>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TextBox 5">
            <a:extLst>
              <a:ext uri="{FF2B5EF4-FFF2-40B4-BE49-F238E27FC236}">
                <a16:creationId xmlns:a16="http://schemas.microsoft.com/office/drawing/2014/main" id="{92DE8701-6131-4A16-A01B-5713663C4980}"/>
              </a:ext>
            </a:extLst>
          </p:cNvPr>
          <p:cNvSpPr txBox="1"/>
          <p:nvPr/>
        </p:nvSpPr>
        <p:spPr bwMode="auto">
          <a:xfrm>
            <a:off x="-46900" y="618438"/>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9" name="TextBox 8">
            <a:extLst>
              <a:ext uri="{FF2B5EF4-FFF2-40B4-BE49-F238E27FC236}">
                <a16:creationId xmlns:a16="http://schemas.microsoft.com/office/drawing/2014/main" id="{007B44FD-A94F-42CE-86CC-A0A186C0BC5E}"/>
              </a:ext>
            </a:extLst>
          </p:cNvPr>
          <p:cNvSpPr txBox="1"/>
          <p:nvPr/>
        </p:nvSpPr>
        <p:spPr bwMode="auto">
          <a:xfrm>
            <a:off x="4572000" y="630000"/>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pic>
        <p:nvPicPr>
          <p:cNvPr id="7" name="Picture 6">
            <a:extLst>
              <a:ext uri="{FF2B5EF4-FFF2-40B4-BE49-F238E27FC236}">
                <a16:creationId xmlns:a16="http://schemas.microsoft.com/office/drawing/2014/main" id="{A34A3B86-0085-446F-A238-7AEEA7349FE0}"/>
              </a:ext>
            </a:extLst>
          </p:cNvPr>
          <p:cNvPicPr>
            <a:picLocks noChangeAspect="1"/>
          </p:cNvPicPr>
          <p:nvPr/>
        </p:nvPicPr>
        <p:blipFill>
          <a:blip r:embed="rId3"/>
          <a:stretch>
            <a:fillRect/>
          </a:stretch>
        </p:blipFill>
        <p:spPr>
          <a:xfrm>
            <a:off x="98772" y="1203966"/>
            <a:ext cx="4334032" cy="2036289"/>
          </a:xfrm>
          <a:prstGeom prst="rect">
            <a:avLst/>
          </a:prstGeom>
        </p:spPr>
      </p:pic>
      <p:pic>
        <p:nvPicPr>
          <p:cNvPr id="11" name="Picture 10">
            <a:extLst>
              <a:ext uri="{FF2B5EF4-FFF2-40B4-BE49-F238E27FC236}">
                <a16:creationId xmlns:a16="http://schemas.microsoft.com/office/drawing/2014/main" id="{7B311446-88A6-4E53-B80B-5AD51B687635}"/>
              </a:ext>
            </a:extLst>
          </p:cNvPr>
          <p:cNvPicPr>
            <a:picLocks noChangeAspect="1"/>
          </p:cNvPicPr>
          <p:nvPr/>
        </p:nvPicPr>
        <p:blipFill>
          <a:blip r:embed="rId4"/>
          <a:stretch>
            <a:fillRect/>
          </a:stretch>
        </p:blipFill>
        <p:spPr>
          <a:xfrm>
            <a:off x="4703401" y="1260000"/>
            <a:ext cx="4368665" cy="2506482"/>
          </a:xfrm>
          <a:prstGeom prst="rect">
            <a:avLst/>
          </a:prstGeom>
        </p:spPr>
      </p:pic>
      <p:pic>
        <p:nvPicPr>
          <p:cNvPr id="24" name="Picture 23">
            <a:extLst>
              <a:ext uri="{FF2B5EF4-FFF2-40B4-BE49-F238E27FC236}">
                <a16:creationId xmlns:a16="http://schemas.microsoft.com/office/drawing/2014/main" id="{14D82689-7510-4C77-92EF-601F071B55BC}"/>
              </a:ext>
            </a:extLst>
          </p:cNvPr>
          <p:cNvPicPr>
            <a:picLocks noChangeAspect="1"/>
          </p:cNvPicPr>
          <p:nvPr/>
        </p:nvPicPr>
        <p:blipFill>
          <a:blip r:embed="rId5"/>
          <a:stretch>
            <a:fillRect/>
          </a:stretch>
        </p:blipFill>
        <p:spPr>
          <a:xfrm>
            <a:off x="4703401" y="4084389"/>
            <a:ext cx="4198998" cy="2292347"/>
          </a:xfrm>
          <a:prstGeom prst="rect">
            <a:avLst/>
          </a:prstGeom>
        </p:spPr>
      </p:pic>
    </p:spTree>
    <p:extLst>
      <p:ext uri="{BB962C8B-B14F-4D97-AF65-F5344CB8AC3E}">
        <p14:creationId xmlns:p14="http://schemas.microsoft.com/office/powerpoint/2010/main" val="1461861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
        <p:nvSpPr>
          <p:cNvPr id="19" name="Rectangle 18">
            <a:extLst>
              <a:ext uri="{FF2B5EF4-FFF2-40B4-BE49-F238E27FC236}">
                <a16:creationId xmlns:a16="http://schemas.microsoft.com/office/drawing/2014/main"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5" name="Straight Connector 4">
            <a:extLst>
              <a:ext uri="{FF2B5EF4-FFF2-40B4-BE49-F238E27FC236}">
                <a16:creationId xmlns:a16="http://schemas.microsoft.com/office/drawing/2014/main" id="{A68CB37D-C9C1-4D5D-B20F-FD5BA3215609}"/>
              </a:ext>
            </a:extLst>
          </p:cNvPr>
          <p:cNvCxnSpPr>
            <a:stCxn id="2" idx="2"/>
          </p:cNvCxnSpPr>
          <p:nvPr/>
        </p:nvCxnSpPr>
        <p:spPr bwMode="auto">
          <a:xfrm>
            <a:off x="4564205" y="630000"/>
            <a:ext cx="7795" cy="5941488"/>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TextBox 5">
            <a:extLst>
              <a:ext uri="{FF2B5EF4-FFF2-40B4-BE49-F238E27FC236}">
                <a16:creationId xmlns:a16="http://schemas.microsoft.com/office/drawing/2014/main" id="{92DE8701-6131-4A16-A01B-5713663C4980}"/>
              </a:ext>
            </a:extLst>
          </p:cNvPr>
          <p:cNvSpPr txBox="1"/>
          <p:nvPr/>
        </p:nvSpPr>
        <p:spPr bwMode="auto">
          <a:xfrm>
            <a:off x="-46900" y="618438"/>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9" name="TextBox 8">
            <a:extLst>
              <a:ext uri="{FF2B5EF4-FFF2-40B4-BE49-F238E27FC236}">
                <a16:creationId xmlns:a16="http://schemas.microsoft.com/office/drawing/2014/main" id="{007B44FD-A94F-42CE-86CC-A0A186C0BC5E}"/>
              </a:ext>
            </a:extLst>
          </p:cNvPr>
          <p:cNvSpPr txBox="1"/>
          <p:nvPr/>
        </p:nvSpPr>
        <p:spPr bwMode="auto">
          <a:xfrm>
            <a:off x="4572000" y="630000"/>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pic>
        <p:nvPicPr>
          <p:cNvPr id="4" name="Picture 3">
            <a:extLst>
              <a:ext uri="{FF2B5EF4-FFF2-40B4-BE49-F238E27FC236}">
                <a16:creationId xmlns:a16="http://schemas.microsoft.com/office/drawing/2014/main" id="{D49EBA76-9EE6-437B-A96A-F6A6E5FCF9A1}"/>
              </a:ext>
            </a:extLst>
          </p:cNvPr>
          <p:cNvPicPr>
            <a:picLocks noChangeAspect="1"/>
          </p:cNvPicPr>
          <p:nvPr/>
        </p:nvPicPr>
        <p:blipFill>
          <a:blip r:embed="rId3"/>
          <a:stretch>
            <a:fillRect/>
          </a:stretch>
        </p:blipFill>
        <p:spPr>
          <a:xfrm>
            <a:off x="276726" y="1247775"/>
            <a:ext cx="3862816" cy="3082925"/>
          </a:xfrm>
          <a:prstGeom prst="rect">
            <a:avLst/>
          </a:prstGeom>
        </p:spPr>
      </p:pic>
      <p:pic>
        <p:nvPicPr>
          <p:cNvPr id="10" name="Picture 9">
            <a:extLst>
              <a:ext uri="{FF2B5EF4-FFF2-40B4-BE49-F238E27FC236}">
                <a16:creationId xmlns:a16="http://schemas.microsoft.com/office/drawing/2014/main" id="{CA956526-B3EF-4EC6-AF7A-1958CED8B712}"/>
              </a:ext>
            </a:extLst>
          </p:cNvPr>
          <p:cNvPicPr>
            <a:picLocks noChangeAspect="1"/>
          </p:cNvPicPr>
          <p:nvPr/>
        </p:nvPicPr>
        <p:blipFill>
          <a:blip r:embed="rId4"/>
          <a:stretch>
            <a:fillRect/>
          </a:stretch>
        </p:blipFill>
        <p:spPr>
          <a:xfrm>
            <a:off x="4696163" y="1247775"/>
            <a:ext cx="4171111" cy="3456880"/>
          </a:xfrm>
          <a:prstGeom prst="rect">
            <a:avLst/>
          </a:prstGeom>
        </p:spPr>
      </p:pic>
    </p:spTree>
    <p:extLst>
      <p:ext uri="{BB962C8B-B14F-4D97-AF65-F5344CB8AC3E}">
        <p14:creationId xmlns:p14="http://schemas.microsoft.com/office/powerpoint/2010/main" val="3007932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
        <p:nvSpPr>
          <p:cNvPr id="17" name="TextBox 16">
            <a:extLst>
              <a:ext uri="{FF2B5EF4-FFF2-40B4-BE49-F238E27FC236}">
                <a16:creationId xmlns:a16="http://schemas.microsoft.com/office/drawing/2014/main" id="{7A80F243-FB73-4C6D-AED7-F70AD514027F}"/>
              </a:ext>
            </a:extLst>
          </p:cNvPr>
          <p:cNvSpPr txBox="1"/>
          <p:nvPr/>
        </p:nvSpPr>
        <p:spPr bwMode="auto">
          <a:xfrm>
            <a:off x="233148" y="1219235"/>
            <a:ext cx="8634125"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a:spAutoFit/>
          </a:bodyPr>
          <a:lstStyle/>
          <a:p>
            <a:pPr>
              <a:buNone/>
            </a:pPr>
            <a:r>
              <a:rPr lang="en-GB" sz="2400" dirty="0"/>
              <a:t>Stem sentences:</a:t>
            </a:r>
          </a:p>
          <a:p>
            <a:pPr>
              <a:buNone/>
            </a:pPr>
            <a:r>
              <a:rPr lang="en-GB" sz="2400" dirty="0"/>
              <a:t>Y3:</a:t>
            </a:r>
          </a:p>
          <a:p>
            <a:pPr>
              <a:buNone/>
            </a:pPr>
            <a:r>
              <a:rPr lang="en-GB" sz="2400" dirty="0"/>
              <a:t>When the denominators are the same, the</a:t>
            </a:r>
            <a:r>
              <a:rPr lang="en-GB" sz="2400" u="sng" dirty="0"/>
              <a:t> greater</a:t>
            </a:r>
            <a:r>
              <a:rPr lang="en-GB" sz="2400" dirty="0"/>
              <a:t> the numerator, the </a:t>
            </a:r>
            <a:r>
              <a:rPr lang="en-GB" sz="2400" u="sng" dirty="0"/>
              <a:t>greater</a:t>
            </a:r>
            <a:r>
              <a:rPr lang="en-GB" sz="2400" dirty="0"/>
              <a:t> the fraction.</a:t>
            </a:r>
          </a:p>
          <a:p>
            <a:pPr>
              <a:buNone/>
            </a:pPr>
            <a:r>
              <a:rPr lang="en-GB" sz="2400" dirty="0"/>
              <a:t>When the denominators are the same, the</a:t>
            </a:r>
            <a:r>
              <a:rPr lang="en-GB" sz="2400" u="sng" dirty="0"/>
              <a:t> smaller</a:t>
            </a:r>
            <a:r>
              <a:rPr lang="en-GB" sz="2400" dirty="0"/>
              <a:t> the numerator, the </a:t>
            </a:r>
            <a:r>
              <a:rPr lang="en-GB" sz="2400" u="sng" dirty="0"/>
              <a:t>smaller</a:t>
            </a:r>
            <a:r>
              <a:rPr lang="en-GB" sz="2400" dirty="0"/>
              <a:t> the fraction.</a:t>
            </a:r>
          </a:p>
          <a:p>
            <a:pPr>
              <a:buNone/>
            </a:pPr>
            <a:endParaRPr lang="en-GB" sz="2400" dirty="0"/>
          </a:p>
          <a:p>
            <a:pPr>
              <a:buNone/>
            </a:pPr>
            <a:r>
              <a:rPr lang="en-GB" sz="2400" dirty="0"/>
              <a:t>Y4: When subtracting fractions that have the same denominator, you only change the numerator.</a:t>
            </a:r>
          </a:p>
        </p:txBody>
      </p:sp>
      <p:sp>
        <p:nvSpPr>
          <p:cNvPr id="19" name="Rectangle 18">
            <a:extLst>
              <a:ext uri="{FF2B5EF4-FFF2-40B4-BE49-F238E27FC236}">
                <a16:creationId xmlns:a16="http://schemas.microsoft.com/office/drawing/2014/main"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2090179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1771191"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Talk Task</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12" name="Straight Connector 11">
            <a:extLst>
              <a:ext uri="{FF2B5EF4-FFF2-40B4-BE49-F238E27FC236}">
                <a16:creationId xmlns:a16="http://schemas.microsoft.com/office/drawing/2014/main" id="{D03027F6-102E-42FB-B5A1-52B17CED64AB}"/>
              </a:ext>
            </a:extLst>
          </p:cNvPr>
          <p:cNvCxnSpPr/>
          <p:nvPr/>
        </p:nvCxnSpPr>
        <p:spPr bwMode="auto">
          <a:xfrm>
            <a:off x="4564205" y="630000"/>
            <a:ext cx="7795" cy="5941488"/>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Box 12">
            <a:extLst>
              <a:ext uri="{FF2B5EF4-FFF2-40B4-BE49-F238E27FC236}">
                <a16:creationId xmlns:a16="http://schemas.microsoft.com/office/drawing/2014/main" id="{31ADA901-18A5-4B2A-B447-96CB9A2FB654}"/>
              </a:ext>
            </a:extLst>
          </p:cNvPr>
          <p:cNvSpPr txBox="1"/>
          <p:nvPr/>
        </p:nvSpPr>
        <p:spPr bwMode="auto">
          <a:xfrm>
            <a:off x="-46900" y="618438"/>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14" name="TextBox 13">
            <a:extLst>
              <a:ext uri="{FF2B5EF4-FFF2-40B4-BE49-F238E27FC236}">
                <a16:creationId xmlns:a16="http://schemas.microsoft.com/office/drawing/2014/main" id="{4120E70F-7955-4485-A403-56EF884DBD48}"/>
              </a:ext>
            </a:extLst>
          </p:cNvPr>
          <p:cNvSpPr txBox="1"/>
          <p:nvPr/>
        </p:nvSpPr>
        <p:spPr bwMode="auto">
          <a:xfrm>
            <a:off x="4572000" y="630000"/>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pic>
        <p:nvPicPr>
          <p:cNvPr id="25" name="Picture 24">
            <a:extLst>
              <a:ext uri="{FF2B5EF4-FFF2-40B4-BE49-F238E27FC236}">
                <a16:creationId xmlns:a16="http://schemas.microsoft.com/office/drawing/2014/main" id="{8DA67187-CD51-4BB3-9576-94330540D116}"/>
              </a:ext>
            </a:extLst>
          </p:cNvPr>
          <p:cNvPicPr>
            <a:picLocks noChangeAspect="1"/>
          </p:cNvPicPr>
          <p:nvPr/>
        </p:nvPicPr>
        <p:blipFill>
          <a:blip r:embed="rId3"/>
          <a:stretch>
            <a:fillRect/>
          </a:stretch>
        </p:blipFill>
        <p:spPr>
          <a:xfrm>
            <a:off x="-1" y="1141658"/>
            <a:ext cx="4408143" cy="3646242"/>
          </a:xfrm>
          <a:prstGeom prst="rect">
            <a:avLst/>
          </a:prstGeom>
        </p:spPr>
      </p:pic>
      <p:pic>
        <p:nvPicPr>
          <p:cNvPr id="27" name="Picture 26">
            <a:extLst>
              <a:ext uri="{FF2B5EF4-FFF2-40B4-BE49-F238E27FC236}">
                <a16:creationId xmlns:a16="http://schemas.microsoft.com/office/drawing/2014/main" id="{B4FF5A57-3A6F-4D56-BF60-799AA7602FCB}"/>
              </a:ext>
            </a:extLst>
          </p:cNvPr>
          <p:cNvPicPr>
            <a:picLocks noChangeAspect="1"/>
          </p:cNvPicPr>
          <p:nvPr/>
        </p:nvPicPr>
        <p:blipFill>
          <a:blip r:embed="rId4"/>
          <a:stretch>
            <a:fillRect/>
          </a:stretch>
        </p:blipFill>
        <p:spPr>
          <a:xfrm>
            <a:off x="4711354" y="1153220"/>
            <a:ext cx="4288873" cy="3634680"/>
          </a:xfrm>
          <a:prstGeom prst="rect">
            <a:avLst/>
          </a:prstGeom>
        </p:spPr>
      </p:pic>
    </p:spTree>
    <p:extLst>
      <p:ext uri="{BB962C8B-B14F-4D97-AF65-F5344CB8AC3E}">
        <p14:creationId xmlns:p14="http://schemas.microsoft.com/office/powerpoint/2010/main" val="662089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6" name="Straight Connector 5">
            <a:extLst>
              <a:ext uri="{FF2B5EF4-FFF2-40B4-BE49-F238E27FC236}">
                <a16:creationId xmlns:a16="http://schemas.microsoft.com/office/drawing/2014/main" id="{04C4E4A1-DF2C-4847-94DB-FF6344640FFA}"/>
              </a:ext>
            </a:extLst>
          </p:cNvPr>
          <p:cNvCxnSpPr/>
          <p:nvPr/>
        </p:nvCxnSpPr>
        <p:spPr bwMode="auto">
          <a:xfrm>
            <a:off x="4564205" y="630000"/>
            <a:ext cx="7795" cy="5941488"/>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Box 6">
            <a:extLst>
              <a:ext uri="{FF2B5EF4-FFF2-40B4-BE49-F238E27FC236}">
                <a16:creationId xmlns:a16="http://schemas.microsoft.com/office/drawing/2014/main" id="{E7617B54-E605-4FA4-8EDD-1FAC1FD73B79}"/>
              </a:ext>
            </a:extLst>
          </p:cNvPr>
          <p:cNvSpPr txBox="1"/>
          <p:nvPr/>
        </p:nvSpPr>
        <p:spPr bwMode="auto">
          <a:xfrm>
            <a:off x="-46900" y="618438"/>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9" name="TextBox 8">
            <a:extLst>
              <a:ext uri="{FF2B5EF4-FFF2-40B4-BE49-F238E27FC236}">
                <a16:creationId xmlns:a16="http://schemas.microsoft.com/office/drawing/2014/main" id="{D88B1E7F-E8A6-44EF-A9F3-4225CA740E4C}"/>
              </a:ext>
            </a:extLst>
          </p:cNvPr>
          <p:cNvSpPr txBox="1"/>
          <p:nvPr/>
        </p:nvSpPr>
        <p:spPr bwMode="auto">
          <a:xfrm>
            <a:off x="4572000" y="630000"/>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pic>
        <p:nvPicPr>
          <p:cNvPr id="11" name="Picture 10">
            <a:extLst>
              <a:ext uri="{FF2B5EF4-FFF2-40B4-BE49-F238E27FC236}">
                <a16:creationId xmlns:a16="http://schemas.microsoft.com/office/drawing/2014/main" id="{1921B97E-3424-4A98-A2BC-F869258D5EB5}"/>
              </a:ext>
            </a:extLst>
          </p:cNvPr>
          <p:cNvPicPr>
            <a:picLocks noChangeAspect="1"/>
          </p:cNvPicPr>
          <p:nvPr/>
        </p:nvPicPr>
        <p:blipFill>
          <a:blip r:embed="rId3"/>
          <a:stretch>
            <a:fillRect/>
          </a:stretch>
        </p:blipFill>
        <p:spPr>
          <a:xfrm>
            <a:off x="117191" y="1382781"/>
            <a:ext cx="4335890" cy="2944815"/>
          </a:xfrm>
          <a:prstGeom prst="rect">
            <a:avLst/>
          </a:prstGeom>
        </p:spPr>
      </p:pic>
      <p:pic>
        <p:nvPicPr>
          <p:cNvPr id="5" name="Picture 4">
            <a:extLst>
              <a:ext uri="{FF2B5EF4-FFF2-40B4-BE49-F238E27FC236}">
                <a16:creationId xmlns:a16="http://schemas.microsoft.com/office/drawing/2014/main" id="{25911338-2E5C-4762-91B5-F44F3942FBF3}"/>
              </a:ext>
            </a:extLst>
          </p:cNvPr>
          <p:cNvPicPr>
            <a:picLocks noChangeAspect="1"/>
          </p:cNvPicPr>
          <p:nvPr/>
        </p:nvPicPr>
        <p:blipFill>
          <a:blip r:embed="rId4"/>
          <a:stretch>
            <a:fillRect/>
          </a:stretch>
        </p:blipFill>
        <p:spPr>
          <a:xfrm>
            <a:off x="4734615" y="1274191"/>
            <a:ext cx="4371975" cy="4981575"/>
          </a:xfrm>
          <a:prstGeom prst="rect">
            <a:avLst/>
          </a:prstGeom>
        </p:spPr>
      </p:pic>
    </p:spTree>
    <p:extLst>
      <p:ext uri="{BB962C8B-B14F-4D97-AF65-F5344CB8AC3E}">
        <p14:creationId xmlns:p14="http://schemas.microsoft.com/office/powerpoint/2010/main" val="1406940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6" name="Straight Connector 5">
            <a:extLst>
              <a:ext uri="{FF2B5EF4-FFF2-40B4-BE49-F238E27FC236}">
                <a16:creationId xmlns:a16="http://schemas.microsoft.com/office/drawing/2014/main" id="{04C4E4A1-DF2C-4847-94DB-FF6344640FFA}"/>
              </a:ext>
            </a:extLst>
          </p:cNvPr>
          <p:cNvCxnSpPr/>
          <p:nvPr/>
        </p:nvCxnSpPr>
        <p:spPr bwMode="auto">
          <a:xfrm>
            <a:off x="4564205" y="630000"/>
            <a:ext cx="7795" cy="5941488"/>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Box 6">
            <a:extLst>
              <a:ext uri="{FF2B5EF4-FFF2-40B4-BE49-F238E27FC236}">
                <a16:creationId xmlns:a16="http://schemas.microsoft.com/office/drawing/2014/main" id="{E7617B54-E605-4FA4-8EDD-1FAC1FD73B79}"/>
              </a:ext>
            </a:extLst>
          </p:cNvPr>
          <p:cNvSpPr txBox="1"/>
          <p:nvPr/>
        </p:nvSpPr>
        <p:spPr bwMode="auto">
          <a:xfrm>
            <a:off x="-46900" y="618438"/>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9" name="TextBox 8">
            <a:extLst>
              <a:ext uri="{FF2B5EF4-FFF2-40B4-BE49-F238E27FC236}">
                <a16:creationId xmlns:a16="http://schemas.microsoft.com/office/drawing/2014/main" id="{D88B1E7F-E8A6-44EF-A9F3-4225CA740E4C}"/>
              </a:ext>
            </a:extLst>
          </p:cNvPr>
          <p:cNvSpPr txBox="1"/>
          <p:nvPr/>
        </p:nvSpPr>
        <p:spPr bwMode="auto">
          <a:xfrm>
            <a:off x="4572000" y="630000"/>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pic>
        <p:nvPicPr>
          <p:cNvPr id="11" name="Picture 10">
            <a:extLst>
              <a:ext uri="{FF2B5EF4-FFF2-40B4-BE49-F238E27FC236}">
                <a16:creationId xmlns:a16="http://schemas.microsoft.com/office/drawing/2014/main" id="{CC6A812D-C594-4F12-A1C4-5D283D4D8285}"/>
              </a:ext>
            </a:extLst>
          </p:cNvPr>
          <p:cNvPicPr>
            <a:picLocks noChangeAspect="1"/>
          </p:cNvPicPr>
          <p:nvPr/>
        </p:nvPicPr>
        <p:blipFill>
          <a:blip r:embed="rId3"/>
          <a:stretch>
            <a:fillRect/>
          </a:stretch>
        </p:blipFill>
        <p:spPr>
          <a:xfrm>
            <a:off x="122216" y="1292893"/>
            <a:ext cx="4286019" cy="3025107"/>
          </a:xfrm>
          <a:prstGeom prst="rect">
            <a:avLst/>
          </a:prstGeom>
        </p:spPr>
      </p:pic>
      <p:pic>
        <p:nvPicPr>
          <p:cNvPr id="4" name="Picture 3">
            <a:extLst>
              <a:ext uri="{FF2B5EF4-FFF2-40B4-BE49-F238E27FC236}">
                <a16:creationId xmlns:a16="http://schemas.microsoft.com/office/drawing/2014/main" id="{2FB4F055-B53D-4C24-8E31-2D2FB04BABC3}"/>
              </a:ext>
            </a:extLst>
          </p:cNvPr>
          <p:cNvPicPr>
            <a:picLocks noChangeAspect="1"/>
          </p:cNvPicPr>
          <p:nvPr/>
        </p:nvPicPr>
        <p:blipFill>
          <a:blip r:embed="rId4"/>
          <a:stretch>
            <a:fillRect/>
          </a:stretch>
        </p:blipFill>
        <p:spPr>
          <a:xfrm>
            <a:off x="4652601" y="1292893"/>
            <a:ext cx="4369183" cy="4103437"/>
          </a:xfrm>
          <a:prstGeom prst="rect">
            <a:avLst/>
          </a:prstGeom>
        </p:spPr>
      </p:pic>
    </p:spTree>
    <p:extLst>
      <p:ext uri="{BB962C8B-B14F-4D97-AF65-F5344CB8AC3E}">
        <p14:creationId xmlns:p14="http://schemas.microsoft.com/office/powerpoint/2010/main" val="2752083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174202"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Independent Task</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13" name="Straight Connector 12">
            <a:extLst>
              <a:ext uri="{FF2B5EF4-FFF2-40B4-BE49-F238E27FC236}">
                <a16:creationId xmlns:a16="http://schemas.microsoft.com/office/drawing/2014/main" id="{2DA67CF4-AD30-47B6-88BB-7B31CABBEC38}"/>
              </a:ext>
            </a:extLst>
          </p:cNvPr>
          <p:cNvCxnSpPr/>
          <p:nvPr/>
        </p:nvCxnSpPr>
        <p:spPr bwMode="auto">
          <a:xfrm>
            <a:off x="4588259" y="569020"/>
            <a:ext cx="7795" cy="5941488"/>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Box 13">
            <a:extLst>
              <a:ext uri="{FF2B5EF4-FFF2-40B4-BE49-F238E27FC236}">
                <a16:creationId xmlns:a16="http://schemas.microsoft.com/office/drawing/2014/main" id="{1BAD5C7A-5685-4BA9-BB80-BA3AC849BA9C}"/>
              </a:ext>
            </a:extLst>
          </p:cNvPr>
          <p:cNvSpPr txBox="1"/>
          <p:nvPr/>
        </p:nvSpPr>
        <p:spPr bwMode="auto">
          <a:xfrm>
            <a:off x="-46900" y="618438"/>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3</a:t>
            </a:r>
          </a:p>
        </p:txBody>
      </p:sp>
      <p:sp>
        <p:nvSpPr>
          <p:cNvPr id="15" name="TextBox 14">
            <a:extLst>
              <a:ext uri="{FF2B5EF4-FFF2-40B4-BE49-F238E27FC236}">
                <a16:creationId xmlns:a16="http://schemas.microsoft.com/office/drawing/2014/main" id="{A7F13D98-3376-4312-A3E8-684D743F5E5E}"/>
              </a:ext>
            </a:extLst>
          </p:cNvPr>
          <p:cNvSpPr txBox="1"/>
          <p:nvPr/>
        </p:nvSpPr>
        <p:spPr bwMode="auto">
          <a:xfrm>
            <a:off x="4572000" y="630000"/>
            <a:ext cx="120719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latin typeface="Myriad Pro Semibold" charset="0"/>
                <a:ea typeface="Myriad Pro Semibold" charset="0"/>
                <a:cs typeface="Myriad Pro Semibold" charset="0"/>
              </a:rPr>
              <a:t>Year 4</a:t>
            </a:r>
          </a:p>
        </p:txBody>
      </p:sp>
      <p:pic>
        <p:nvPicPr>
          <p:cNvPr id="5" name="Picture 4">
            <a:extLst>
              <a:ext uri="{FF2B5EF4-FFF2-40B4-BE49-F238E27FC236}">
                <a16:creationId xmlns:a16="http://schemas.microsoft.com/office/drawing/2014/main" id="{E9FCF174-610E-4E07-81FB-573C40E73F03}"/>
              </a:ext>
            </a:extLst>
          </p:cNvPr>
          <p:cNvPicPr>
            <a:picLocks noChangeAspect="1"/>
          </p:cNvPicPr>
          <p:nvPr/>
        </p:nvPicPr>
        <p:blipFill>
          <a:blip r:embed="rId3"/>
          <a:stretch>
            <a:fillRect/>
          </a:stretch>
        </p:blipFill>
        <p:spPr>
          <a:xfrm>
            <a:off x="282231" y="1141659"/>
            <a:ext cx="3398339" cy="837390"/>
          </a:xfrm>
          <a:prstGeom prst="rect">
            <a:avLst/>
          </a:prstGeom>
        </p:spPr>
      </p:pic>
      <p:pic>
        <p:nvPicPr>
          <p:cNvPr id="9" name="Picture 8">
            <a:extLst>
              <a:ext uri="{FF2B5EF4-FFF2-40B4-BE49-F238E27FC236}">
                <a16:creationId xmlns:a16="http://schemas.microsoft.com/office/drawing/2014/main" id="{475D55F9-A823-46A9-9A94-F4888CD50261}"/>
              </a:ext>
            </a:extLst>
          </p:cNvPr>
          <p:cNvPicPr>
            <a:picLocks noChangeAspect="1"/>
          </p:cNvPicPr>
          <p:nvPr/>
        </p:nvPicPr>
        <p:blipFill>
          <a:blip r:embed="rId4"/>
          <a:stretch>
            <a:fillRect/>
          </a:stretch>
        </p:blipFill>
        <p:spPr>
          <a:xfrm>
            <a:off x="1102691" y="2033526"/>
            <a:ext cx="3369077" cy="1629654"/>
          </a:xfrm>
          <a:prstGeom prst="rect">
            <a:avLst/>
          </a:prstGeom>
        </p:spPr>
      </p:pic>
      <p:pic>
        <p:nvPicPr>
          <p:cNvPr id="16" name="Picture 15">
            <a:extLst>
              <a:ext uri="{FF2B5EF4-FFF2-40B4-BE49-F238E27FC236}">
                <a16:creationId xmlns:a16="http://schemas.microsoft.com/office/drawing/2014/main" id="{CC8FBDE3-5E8A-4B88-BD8D-3F622AE55783}"/>
              </a:ext>
            </a:extLst>
          </p:cNvPr>
          <p:cNvPicPr>
            <a:picLocks noChangeAspect="1"/>
          </p:cNvPicPr>
          <p:nvPr/>
        </p:nvPicPr>
        <p:blipFill>
          <a:blip r:embed="rId5"/>
          <a:stretch>
            <a:fillRect/>
          </a:stretch>
        </p:blipFill>
        <p:spPr>
          <a:xfrm>
            <a:off x="182349" y="3705488"/>
            <a:ext cx="3361284" cy="757562"/>
          </a:xfrm>
          <a:prstGeom prst="rect">
            <a:avLst/>
          </a:prstGeom>
        </p:spPr>
      </p:pic>
      <p:pic>
        <p:nvPicPr>
          <p:cNvPr id="19" name="Picture 18">
            <a:extLst>
              <a:ext uri="{FF2B5EF4-FFF2-40B4-BE49-F238E27FC236}">
                <a16:creationId xmlns:a16="http://schemas.microsoft.com/office/drawing/2014/main" id="{709E3C7B-448D-438F-94DC-1D46E7C5EB78}"/>
              </a:ext>
            </a:extLst>
          </p:cNvPr>
          <p:cNvPicPr>
            <a:picLocks noChangeAspect="1"/>
          </p:cNvPicPr>
          <p:nvPr/>
        </p:nvPicPr>
        <p:blipFill>
          <a:blip r:embed="rId6"/>
          <a:stretch>
            <a:fillRect/>
          </a:stretch>
        </p:blipFill>
        <p:spPr>
          <a:xfrm>
            <a:off x="867754" y="4542879"/>
            <a:ext cx="3356704" cy="2269321"/>
          </a:xfrm>
          <a:prstGeom prst="rect">
            <a:avLst/>
          </a:prstGeom>
        </p:spPr>
      </p:pic>
      <p:pic>
        <p:nvPicPr>
          <p:cNvPr id="23" name="Picture 22">
            <a:extLst>
              <a:ext uri="{FF2B5EF4-FFF2-40B4-BE49-F238E27FC236}">
                <a16:creationId xmlns:a16="http://schemas.microsoft.com/office/drawing/2014/main" id="{0E100FFB-3866-430B-B1D5-5618E606185B}"/>
              </a:ext>
            </a:extLst>
          </p:cNvPr>
          <p:cNvPicPr>
            <a:picLocks noChangeAspect="1"/>
          </p:cNvPicPr>
          <p:nvPr/>
        </p:nvPicPr>
        <p:blipFill>
          <a:blip r:embed="rId7"/>
          <a:stretch>
            <a:fillRect/>
          </a:stretch>
        </p:blipFill>
        <p:spPr>
          <a:xfrm>
            <a:off x="5996206" y="135914"/>
            <a:ext cx="2965445" cy="3784844"/>
          </a:xfrm>
          <a:prstGeom prst="rect">
            <a:avLst/>
          </a:prstGeom>
        </p:spPr>
      </p:pic>
      <p:pic>
        <p:nvPicPr>
          <p:cNvPr id="26" name="Picture 25">
            <a:extLst>
              <a:ext uri="{FF2B5EF4-FFF2-40B4-BE49-F238E27FC236}">
                <a16:creationId xmlns:a16="http://schemas.microsoft.com/office/drawing/2014/main" id="{7CE4A1B5-2AC5-40F8-9BC6-D3D19DF86423}"/>
              </a:ext>
            </a:extLst>
          </p:cNvPr>
          <p:cNvPicPr>
            <a:picLocks noChangeAspect="1"/>
          </p:cNvPicPr>
          <p:nvPr/>
        </p:nvPicPr>
        <p:blipFill>
          <a:blip r:embed="rId8"/>
          <a:stretch>
            <a:fillRect/>
          </a:stretch>
        </p:blipFill>
        <p:spPr>
          <a:xfrm>
            <a:off x="4712545" y="3920758"/>
            <a:ext cx="3005685" cy="1795704"/>
          </a:xfrm>
          <a:prstGeom prst="rect">
            <a:avLst/>
          </a:prstGeom>
        </p:spPr>
      </p:pic>
      <p:pic>
        <p:nvPicPr>
          <p:cNvPr id="28" name="Picture 27">
            <a:extLst>
              <a:ext uri="{FF2B5EF4-FFF2-40B4-BE49-F238E27FC236}">
                <a16:creationId xmlns:a16="http://schemas.microsoft.com/office/drawing/2014/main" id="{79B91FC5-A7E5-4570-88E5-CCBEF1093E91}"/>
              </a:ext>
            </a:extLst>
          </p:cNvPr>
          <p:cNvPicPr>
            <a:picLocks noChangeAspect="1"/>
          </p:cNvPicPr>
          <p:nvPr/>
        </p:nvPicPr>
        <p:blipFill>
          <a:blip r:embed="rId9"/>
          <a:stretch>
            <a:fillRect/>
          </a:stretch>
        </p:blipFill>
        <p:spPr>
          <a:xfrm>
            <a:off x="5399301" y="5762625"/>
            <a:ext cx="3562350" cy="1095375"/>
          </a:xfrm>
          <a:prstGeom prst="rect">
            <a:avLst/>
          </a:prstGeom>
        </p:spPr>
      </p:pic>
    </p:spTree>
    <p:extLst>
      <p:ext uri="{BB962C8B-B14F-4D97-AF65-F5344CB8AC3E}">
        <p14:creationId xmlns:p14="http://schemas.microsoft.com/office/powerpoint/2010/main" val="3840735060"/>
      </p:ext>
    </p:extLst>
  </p:cSld>
  <p:clrMapOvr>
    <a:masterClrMapping/>
  </p:clrMapOvr>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EF33C67A-F54B-477A-A519-5F799D7DBA14}" vid="{F44717A8-41BF-4583-ACC8-94B48B139E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211</Words>
  <Application>Microsoft Office PowerPoint</Application>
  <PresentationFormat>On-screen Show (4:3)</PresentationFormat>
  <Paragraphs>59</Paragraphs>
  <Slides>10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Myriad Pro</vt:lpstr>
      <vt:lpstr>Myriad Pro Semibold</vt:lpstr>
      <vt:lpstr>XCCW Joined 1a</vt:lpstr>
      <vt:lpstr>nctem1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8</cp:revision>
  <dcterms:created xsi:type="dcterms:W3CDTF">2019-06-19T10:42:03Z</dcterms:created>
  <dcterms:modified xsi:type="dcterms:W3CDTF">2021-04-15T09:55:18Z</dcterms:modified>
</cp:coreProperties>
</file>