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301" r:id="rId5"/>
    <p:sldId id="387" r:id="rId6"/>
    <p:sldId id="386" r:id="rId7"/>
    <p:sldId id="360" r:id="rId8"/>
    <p:sldId id="388" r:id="rId9"/>
    <p:sldId id="363" r:id="rId10"/>
    <p:sldId id="364" r:id="rId11"/>
    <p:sldId id="365" r:id="rId12"/>
    <p:sldId id="376" r:id="rId13"/>
    <p:sldId id="368" r:id="rId14"/>
    <p:sldId id="389" r:id="rId15"/>
    <p:sldId id="369" r:id="rId16"/>
    <p:sldId id="381" r:id="rId17"/>
    <p:sldId id="392" r:id="rId18"/>
    <p:sldId id="393" r:id="rId19"/>
    <p:sldId id="372" r:id="rId20"/>
    <p:sldId id="391" r:id="rId21"/>
    <p:sldId id="390" r:id="rId22"/>
    <p:sldId id="355" r:id="rId23"/>
    <p:sldId id="375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E7F0F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B9988-4BED-45D9-B803-CB26BB486775}" v="79" dt="2019-03-25T12:33:13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2 – Time</a:t>
            </a:r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SassoonCRInfantMedium" panose="02000603020000020003" pitchFamily="2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2: Hours in a Day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FBDE53-69E1-4290-990A-3C967C87673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D704CAC-DF83-4C64-B8D4-8E0A8DB313D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C6582A4-C09C-41AE-AE5F-E2A87A3CA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 is served around midday.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3FBD8A-DE14-47B5-866F-6C74B4B594A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BF5D84-C3D1-4763-BCC0-0823ED575C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76F5466-FEF8-479D-8C8E-A0D0A8BA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99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 is served around midday.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because...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3FBD8A-DE14-47B5-866F-6C74B4B594A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BF5D84-C3D1-4763-BCC0-0823ED575C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76F5466-FEF8-479D-8C8E-A0D0A8BA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13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 is served around midday.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 because lunch is served in the ‘middle’ of the day – usually about 12 o’clock.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EBB1E7-41FF-412E-9411-BB608C03FEF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CE74-EB4F-4313-97FF-F33E287EE98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60602EC-E515-4E22-A172-92DA55B3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34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EBB1E7-41FF-412E-9411-BB608C03FEF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CE74-EB4F-4313-97FF-F33E287EE98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60602EC-E515-4E22-A172-92DA55B3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BE68E-C77F-4F30-B927-4CA3A179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4A87671-978E-4D22-86FA-11CE56C34C5A}"/>
              </a:ext>
            </a:extLst>
          </p:cNvPr>
          <p:cNvSpPr/>
          <p:nvPr/>
        </p:nvSpPr>
        <p:spPr>
          <a:xfrm>
            <a:off x="3790764" y="1511647"/>
            <a:ext cx="3752511" cy="2068753"/>
          </a:xfrm>
          <a:prstGeom prst="wedgeRoundRectCallout">
            <a:avLst>
              <a:gd name="adj1" fmla="val -75056"/>
              <a:gd name="adj2" fmla="val 20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Lunchtime is at 12 o’clock. So, whenever a clock shows 12 o’clock it has to be lunchtime.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E3078-63F7-4C20-ACE1-C63C8A5EF32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says: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that possible? Explain how you know.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5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EBB1E7-41FF-412E-9411-BB608C03FEF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CE74-EB4F-4313-97FF-F33E287EE98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60602EC-E515-4E22-A172-92DA55B3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BE68E-C77F-4F30-B927-4CA3A179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4A87671-978E-4D22-86FA-11CE56C34C5A}"/>
              </a:ext>
            </a:extLst>
          </p:cNvPr>
          <p:cNvSpPr/>
          <p:nvPr/>
        </p:nvSpPr>
        <p:spPr>
          <a:xfrm>
            <a:off x="3790764" y="1511647"/>
            <a:ext cx="3752511" cy="2068753"/>
          </a:xfrm>
          <a:prstGeom prst="wedgeRoundRectCallout">
            <a:avLst>
              <a:gd name="adj1" fmla="val -75056"/>
              <a:gd name="adj2" fmla="val 20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Lunchtime is at 12 o’clock. So, whenever a clock shows 12 o’clock it has to be lunchtime.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E3078-63F7-4C20-ACE1-C63C8A5EF32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says: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that possible?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is incorrect because …</a:t>
            </a:r>
          </a:p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9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EBB1E7-41FF-412E-9411-BB608C03FEF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CE74-EB4F-4313-97FF-F33E287EE98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60602EC-E515-4E22-A172-92DA55B3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BE68E-C77F-4F30-B927-4CA3A179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4A87671-978E-4D22-86FA-11CE56C34C5A}"/>
              </a:ext>
            </a:extLst>
          </p:cNvPr>
          <p:cNvSpPr/>
          <p:nvPr/>
        </p:nvSpPr>
        <p:spPr>
          <a:xfrm>
            <a:off x="3790764" y="1511647"/>
            <a:ext cx="3752511" cy="2068753"/>
          </a:xfrm>
          <a:prstGeom prst="wedgeRoundRectCallout">
            <a:avLst>
              <a:gd name="adj1" fmla="val -75056"/>
              <a:gd name="adj2" fmla="val 20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Lunchtime is at 12 o’clock. So, whenever a clock shows 12 o’clock it has to be lunchtime.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E3078-63F7-4C20-ACE1-C63C8A5EF32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says: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that possible?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Ellie is incorrect because a clock can say 12 o’clock in the middle of the night and in the middle of the day. Only one of those is lunchtime.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“Today the sunset was at 8 o’clock. That means every day must finish at 8 o’clock.”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1B4237-B112-4B75-ADFD-65C84575DF7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9FABFF-6D65-49DE-AA3A-63D87086059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80B468-EE10-4DE2-98D8-32BE3C1E9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20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“Today the sunset was at 8 o’clock. That means every day must finish at 8 o’clock.”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 because…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1B4237-B112-4B75-ADFD-65C84575DF7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9FABFF-6D65-49DE-AA3A-63D87086059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80B468-EE10-4DE2-98D8-32BE3C1E9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07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“Today the sunset was at 8 o’clock. That means every day must finish at 8 o’clock.”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 sun sets at different times (depending on the season) and this doesn’t always mean the day has ended.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1B4237-B112-4B75-ADFD-65C84575DF7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9FABFF-6D65-49DE-AA3A-63D87086059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D80B468-EE10-4DE2-98D8-32BE3C1E9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34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in this month are not weekend days?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0E6608-DDEC-4C7A-B6AA-35CA53720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25437"/>
              </p:ext>
            </p:extLst>
          </p:nvPr>
        </p:nvGraphicFramePr>
        <p:xfrm>
          <a:off x="1855822" y="1524000"/>
          <a:ext cx="5432357" cy="36844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6051">
                  <a:extLst>
                    <a:ext uri="{9D8B030D-6E8A-4147-A177-3AD203B41FA5}">
                      <a16:colId xmlns:a16="http://schemas.microsoft.com/office/drawing/2014/main" val="4041289861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3821462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3439007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370161840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020608100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56909966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4195943278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126322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47535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20105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79448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65186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745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69945FF-6816-43A0-B1FD-A762132C81E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9DC84366-3F88-41C7-A182-65F34E175C3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08AAC7A-B4A8-40BA-8D04-DA668F4D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months.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>
              <a:lnSpc>
                <a:spcPct val="150000"/>
              </a:lnSpc>
            </a:pP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1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days in a year.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days in a leap year.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months in a year. 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5442-8ED9-4873-81D1-2FA0DA2F96D5}"/>
              </a:ext>
            </a:extLst>
          </p:cNvPr>
          <p:cNvSpPr txBox="1"/>
          <p:nvPr/>
        </p:nvSpPr>
        <p:spPr>
          <a:xfrm>
            <a:off x="633107" y="3574374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January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834BC-567A-4C50-85B6-E8D852C73A7E}"/>
              </a:ext>
            </a:extLst>
          </p:cNvPr>
          <p:cNvSpPr txBox="1"/>
          <p:nvPr/>
        </p:nvSpPr>
        <p:spPr>
          <a:xfrm>
            <a:off x="4387778" y="3574698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April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8D4B5-0AEB-413E-83D4-D2BD33569565}"/>
              </a:ext>
            </a:extLst>
          </p:cNvPr>
          <p:cNvSpPr txBox="1"/>
          <p:nvPr/>
        </p:nvSpPr>
        <p:spPr>
          <a:xfrm>
            <a:off x="3321807" y="3579674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March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95CD9-FAB7-4FFF-9148-48D25EB5EEFF}"/>
              </a:ext>
            </a:extLst>
          </p:cNvPr>
          <p:cNvSpPr txBox="1"/>
          <p:nvPr/>
        </p:nvSpPr>
        <p:spPr>
          <a:xfrm>
            <a:off x="2033978" y="3574374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February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D1489-F3FB-45F3-854C-97D4142F3BD7}"/>
              </a:ext>
            </a:extLst>
          </p:cNvPr>
          <p:cNvSpPr txBox="1"/>
          <p:nvPr/>
        </p:nvSpPr>
        <p:spPr>
          <a:xfrm>
            <a:off x="5307329" y="3569456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E5320-4CD9-4B70-BC22-FFC53AE7A767}"/>
              </a:ext>
            </a:extLst>
          </p:cNvPr>
          <p:cNvSpPr txBox="1"/>
          <p:nvPr/>
        </p:nvSpPr>
        <p:spPr>
          <a:xfrm>
            <a:off x="6273268" y="3579674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June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DF8DC-9BF8-4A4B-BF4E-B01E72E1D9BA}"/>
              </a:ext>
            </a:extLst>
          </p:cNvPr>
          <p:cNvSpPr txBox="1"/>
          <p:nvPr/>
        </p:nvSpPr>
        <p:spPr>
          <a:xfrm>
            <a:off x="7130178" y="3579673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July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06A6A-AF79-4A82-BABD-D3E66020C8C4}"/>
              </a:ext>
            </a:extLst>
          </p:cNvPr>
          <p:cNvSpPr txBox="1"/>
          <p:nvPr/>
        </p:nvSpPr>
        <p:spPr>
          <a:xfrm>
            <a:off x="652162" y="4004883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August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50FDEF-1DC1-4513-BC62-517E183ACCE7}"/>
              </a:ext>
            </a:extLst>
          </p:cNvPr>
          <p:cNvSpPr txBox="1"/>
          <p:nvPr/>
        </p:nvSpPr>
        <p:spPr>
          <a:xfrm>
            <a:off x="2136352" y="4014511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September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34808-5A36-4BE4-A786-23DC9EA66610}"/>
              </a:ext>
            </a:extLst>
          </p:cNvPr>
          <p:cNvSpPr txBox="1"/>
          <p:nvPr/>
        </p:nvSpPr>
        <p:spPr>
          <a:xfrm>
            <a:off x="3628588" y="4019163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October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3FC24-D726-4915-9364-9B4B7C245BD7}"/>
              </a:ext>
            </a:extLst>
          </p:cNvPr>
          <p:cNvSpPr txBox="1"/>
          <p:nvPr/>
        </p:nvSpPr>
        <p:spPr>
          <a:xfrm>
            <a:off x="5112778" y="4024405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November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0FC5C-67F2-4674-910A-08D4268D512C}"/>
              </a:ext>
            </a:extLst>
          </p:cNvPr>
          <p:cNvSpPr txBox="1"/>
          <p:nvPr/>
        </p:nvSpPr>
        <p:spPr>
          <a:xfrm>
            <a:off x="6696002" y="4024405"/>
            <a:ext cx="17154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December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740AC3-4ECA-46A2-A710-EEB4AC4C874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29BC9F22-08D1-4CFE-87EA-361D855335D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EBEF8A9-B575-476F-89B1-E0EF3BCD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1268E78-3696-43E2-83D4-D774AC5E9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2190"/>
              </p:ext>
            </p:extLst>
          </p:nvPr>
        </p:nvGraphicFramePr>
        <p:xfrm>
          <a:off x="868680" y="1223899"/>
          <a:ext cx="7406640" cy="2683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814330134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7535684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015196638"/>
                    </a:ext>
                  </a:extLst>
                </a:gridCol>
              </a:tblGrid>
              <a:tr h="4582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 or 29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65799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3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5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in this month are not weekend days?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 days are not weekend days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0E6608-DDEC-4C7A-B6AA-35CA53720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6507"/>
              </p:ext>
            </p:extLst>
          </p:nvPr>
        </p:nvGraphicFramePr>
        <p:xfrm>
          <a:off x="1855822" y="1524000"/>
          <a:ext cx="5432357" cy="36844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6051">
                  <a:extLst>
                    <a:ext uri="{9D8B030D-6E8A-4147-A177-3AD203B41FA5}">
                      <a16:colId xmlns:a16="http://schemas.microsoft.com/office/drawing/2014/main" val="4041289861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3821462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3439007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370161840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1020608100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569099664"/>
                    </a:ext>
                  </a:extLst>
                </a:gridCol>
                <a:gridCol w="776051">
                  <a:extLst>
                    <a:ext uri="{9D8B030D-6E8A-4147-A177-3AD203B41FA5}">
                      <a16:colId xmlns:a16="http://schemas.microsoft.com/office/drawing/2014/main" val="4195943278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126322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47535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20105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79448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65186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745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C1F4369-4793-4A74-A13F-6C9355ED512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A2CA6A3-0F24-4157-8D49-A435D8800E5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0679DB5-5F22-4C00-AD71-F82F5B30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0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months.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>
              <a:lnSpc>
                <a:spcPct val="150000"/>
              </a:lnSpc>
            </a:pP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1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</a:t>
            </a:r>
            <a:r>
              <a:rPr lang="en-GB" sz="24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days in a year.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366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days in a leap year.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months in a year. 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15FD0A-5534-4ADB-92DE-38D4BEA12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00476"/>
              </p:ext>
            </p:extLst>
          </p:nvPr>
        </p:nvGraphicFramePr>
        <p:xfrm>
          <a:off x="868680" y="1223899"/>
          <a:ext cx="7406640" cy="2683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814330134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7535684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015196638"/>
                    </a:ext>
                  </a:extLst>
                </a:gridCol>
              </a:tblGrid>
              <a:tr h="4582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 or 29 days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65799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June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September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November</a:t>
                      </a:r>
                    </a:p>
                  </a:txBody>
                  <a:tcP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January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March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May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July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August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October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December</a:t>
                      </a:r>
                    </a:p>
                  </a:txBody>
                  <a:tcPr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February</a:t>
                      </a:r>
                    </a:p>
                    <a:p>
                      <a:pPr algn="ctr"/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3229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B8740AC3-4ECA-46A2-A710-EEB4AC4C874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29BC9F22-08D1-4CFE-87EA-361D855335D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EBEF8A9-B575-476F-89B1-E0EF3BCD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19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number.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36199F-CCAB-4153-AC63-9C015E2F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75214"/>
              </p:ext>
            </p:extLst>
          </p:nvPr>
        </p:nvGraphicFramePr>
        <p:xfrm>
          <a:off x="1377722" y="1615642"/>
          <a:ext cx="6388557" cy="291374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9519">
                  <a:extLst>
                    <a:ext uri="{9D8B030D-6E8A-4147-A177-3AD203B41FA5}">
                      <a16:colId xmlns:a16="http://schemas.microsoft.com/office/drawing/2014/main" val="571406245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706498031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3962606732"/>
                    </a:ext>
                  </a:extLst>
                </a:gridCol>
              </a:tblGrid>
              <a:tr h="6175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days in April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3556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263917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hours in 3 days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2875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896370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days in two weekends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468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657F8-0132-4CDD-B42E-7599FE63EF4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5AEFFFA-581B-4B7D-9F06-5D82A241362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D7F081-473E-47EF-9F45-70D240C9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number.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36199F-CCAB-4153-AC63-9C015E2F3044}"/>
              </a:ext>
            </a:extLst>
          </p:cNvPr>
          <p:cNvGraphicFramePr>
            <a:graphicFrameLocks noGrp="1"/>
          </p:cNvGraphicFramePr>
          <p:nvPr/>
        </p:nvGraphicFramePr>
        <p:xfrm>
          <a:off x="1377722" y="1615642"/>
          <a:ext cx="6388557" cy="291374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9519">
                  <a:extLst>
                    <a:ext uri="{9D8B030D-6E8A-4147-A177-3AD203B41FA5}">
                      <a16:colId xmlns:a16="http://schemas.microsoft.com/office/drawing/2014/main" val="571406245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706498031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3962606732"/>
                    </a:ext>
                  </a:extLst>
                </a:gridCol>
              </a:tblGrid>
              <a:tr h="6175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days in April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3556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263917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hours in 3 days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2875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896370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days in two weekends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468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657F8-0132-4CDD-B42E-7599FE63EF4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5AEFFFA-581B-4B7D-9F06-5D82A241362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D7F081-473E-47EF-9F45-70D240C9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19EEB6-37D9-44BF-82B9-EFB424D6E2E1}"/>
              </a:ext>
            </a:extLst>
          </p:cNvPr>
          <p:cNvCxnSpPr>
            <a:cxnSpLocks/>
          </p:cNvCxnSpPr>
          <p:nvPr/>
        </p:nvCxnSpPr>
        <p:spPr>
          <a:xfrm>
            <a:off x="3519054" y="1829744"/>
            <a:ext cx="2105891" cy="1299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19B941-5396-42CE-9B2E-61D20369644B}"/>
              </a:ext>
            </a:extLst>
          </p:cNvPr>
          <p:cNvCxnSpPr>
            <a:cxnSpLocks/>
          </p:cNvCxnSpPr>
          <p:nvPr/>
        </p:nvCxnSpPr>
        <p:spPr>
          <a:xfrm>
            <a:off x="3519052" y="2948247"/>
            <a:ext cx="2123614" cy="1207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B6731-1D13-4B68-92FB-5B3083756B3F}"/>
              </a:ext>
            </a:extLst>
          </p:cNvPr>
          <p:cNvCxnSpPr>
            <a:cxnSpLocks/>
          </p:cNvCxnSpPr>
          <p:nvPr/>
        </p:nvCxnSpPr>
        <p:spPr>
          <a:xfrm flipV="1">
            <a:off x="3519053" y="1926187"/>
            <a:ext cx="2105892" cy="2368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5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events in the correct order from earliest to latest.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0B0EFE-CAF4-402D-8BE2-0F7FAFF67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05832"/>
              </p:ext>
            </p:extLst>
          </p:nvPr>
        </p:nvGraphicFramePr>
        <p:xfrm>
          <a:off x="2280481" y="1871274"/>
          <a:ext cx="4583038" cy="22149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9519">
                  <a:extLst>
                    <a:ext uri="{9D8B030D-6E8A-4147-A177-3AD203B41FA5}">
                      <a16:colId xmlns:a16="http://schemas.microsoft.com/office/drawing/2014/main" val="57140624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06498031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3962606732"/>
                    </a:ext>
                  </a:extLst>
                </a:gridCol>
              </a:tblGrid>
              <a:tr h="6175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home 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morning registration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3556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263917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afternoon playtime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noon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287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F41C5CB-7449-4FE2-8B94-22E50E5E644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1F39EA71-95FA-4557-9001-1D94A5354F6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DDCD829-6BE2-4C1F-A65E-E48559F68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37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events in the correct order from earliest to latest.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morning registration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noon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afternoon playtime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home time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B77DB9-F2F2-4C1C-83E3-9300CD971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48744"/>
              </p:ext>
            </p:extLst>
          </p:nvPr>
        </p:nvGraphicFramePr>
        <p:xfrm>
          <a:off x="2280481" y="1871274"/>
          <a:ext cx="4583038" cy="22149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29519">
                  <a:extLst>
                    <a:ext uri="{9D8B030D-6E8A-4147-A177-3AD203B41FA5}">
                      <a16:colId xmlns:a16="http://schemas.microsoft.com/office/drawing/2014/main" val="57140624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06498031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3962606732"/>
                    </a:ext>
                  </a:extLst>
                </a:gridCol>
              </a:tblGrid>
              <a:tr h="6175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home 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morning registration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3556"/>
                  </a:ext>
                </a:extLst>
              </a:tr>
              <a:tr h="325152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263917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afternoon playtime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noon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287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6B5A1D2-D6BA-4F50-8C5F-576FEAA53EF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0EDAF58A-A997-459F-B574-8F1F8BEF7A5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8B93E53-2215-45FF-B1B5-632D57E8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9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blanks:</a:t>
            </a: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days in five weeks.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12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half a day.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3752B0-9454-4681-9E79-0D4BC83DECF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74F05-717D-4A18-B308-CC6883B4071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2DE6741-10AA-412F-A3D2-5D6B2C10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23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blanks:</a:t>
            </a: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days in five weeks.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12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half a day.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FC9E0-6121-43B5-B4FC-6538C8C6AEC5}"/>
              </a:ext>
            </a:extLst>
          </p:cNvPr>
          <p:cNvSpPr/>
          <p:nvPr/>
        </p:nvSpPr>
        <p:spPr>
          <a:xfrm>
            <a:off x="3950854" y="3219700"/>
            <a:ext cx="1242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D47D1-542D-48D3-B121-1C9B18CAE894}"/>
              </a:ext>
            </a:extLst>
          </p:cNvPr>
          <p:cNvSpPr/>
          <p:nvPr/>
        </p:nvSpPr>
        <p:spPr>
          <a:xfrm>
            <a:off x="3452091" y="1944416"/>
            <a:ext cx="123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791B5C-255D-43A9-A1A3-9EAB2E81F15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E893A17-715D-4270-A720-F5FF0DFD693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842FD04-4BAC-4E32-8CD8-CB5BF195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60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86144f90-c7b6-48d0-aae5-f5e9e48cc3df"/>
    <ds:schemaRef ds:uri="http://schemas.microsoft.com/office/2006/documentManagement/types"/>
    <ds:schemaRef ds:uri="0f0ae0ff-29c4-4766-b250-c1a9bee8d430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8B0CA6-022F-491C-AD38-6F70A899F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789</Words>
  <Application>Microsoft Office PowerPoint</Application>
  <PresentationFormat>On-screen Show (4:3)</PresentationFormat>
  <Paragraphs>346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Century Gothic</vt:lpstr>
      <vt:lpstr>Calibri Light</vt:lpstr>
      <vt:lpstr>Arial</vt:lpstr>
      <vt:lpstr>SassoonCRInfantMedium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Y3 Summer Block 2 PPT Hours in a Day</dc:title>
  <dc:creator>Ashleigh Sobol</dc:creator>
  <cp:lastModifiedBy>Nathan Turton</cp:lastModifiedBy>
  <cp:revision>65</cp:revision>
  <dcterms:created xsi:type="dcterms:W3CDTF">2018-03-17T10:08:43Z</dcterms:created>
  <dcterms:modified xsi:type="dcterms:W3CDTF">2021-04-25T17:43:53Z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6144">
    <vt:lpwstr>268</vt:lpwstr>
  </property>
</Properties>
</file>