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1" r:id="rId3"/>
    <p:sldId id="268" r:id="rId4"/>
    <p:sldId id="294" r:id="rId5"/>
    <p:sldId id="343" r:id="rId6"/>
    <p:sldId id="332" r:id="rId7"/>
    <p:sldId id="333" r:id="rId8"/>
    <p:sldId id="335" r:id="rId9"/>
    <p:sldId id="342" r:id="rId10"/>
    <p:sldId id="344" r:id="rId11"/>
    <p:sldId id="329" r:id="rId12"/>
    <p:sldId id="336" r:id="rId13"/>
    <p:sldId id="318" r:id="rId14"/>
    <p:sldId id="345" r:id="rId15"/>
    <p:sldId id="340" r:id="rId16"/>
    <p:sldId id="321" r:id="rId17"/>
    <p:sldId id="327" r:id="rId18"/>
    <p:sldId id="323" r:id="rId1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7030A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8F68-FC39-4B48-B343-944D5B548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D8969-1AC3-4CBD-9A0A-6D673229E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33DFE-9EB3-4DF1-B298-F862FA80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1DD67-D898-4DCE-8E14-EEAB748A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FF14-73CB-41FE-85B1-1935402D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0EE4-7BAE-4958-8362-F78225D9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98C44-363D-476F-BD86-241E53ED2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7FD8E-82B0-435A-85C1-9CC157A7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4671-8FD9-467E-85BE-052B77C9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85C0-E467-4484-856A-61C1CCDF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02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13D0B3-B8AA-476B-81BC-7616D3869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001D2-365E-418C-B820-1DBFA46C7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9CA50-3D48-41FB-9A39-DF0A3E56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CE491-5B55-4F8C-AEA7-824F287B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D806F-F5BE-4B35-81DF-B7D7BD66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27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30FC-9899-4B30-8FF6-68884D3B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22BF5-FAA9-4514-A314-A458F7C7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83A88-24E5-4DA8-A70D-9E58A159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5D61C-04D9-452F-ACEF-9593F501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1B6B6-5CBB-4121-BFE4-57FC9811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18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9C4C0-62A5-4728-9811-6239872F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817C9-FEF4-4B8C-B8C1-EE37D3899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D8B3E-6A9F-4720-970F-3992A7C0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6FE5A-6F46-4D74-82D3-A0253491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3583-781D-444C-ADC4-73EBACB9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2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BA9C-EBDD-4C4B-8393-EF23E36F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0A264-1F9F-49A0-9865-E0FE649E0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05F7D-6B18-4214-982D-811C0FA40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19D81-1AA5-49C9-916F-DF1552E1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A0B0B-7888-4299-83D8-5DB27A45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FAC4B-40B6-4E53-B1E0-2362C5C1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8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80590-F194-43E1-B704-B12393DF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28D53-2066-418D-8BE8-FE251FBDA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A822A-559C-4EAC-BBB3-226F9EDC4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812C2-9EE1-4F8F-8385-504AC32A2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56D0B-2087-4041-880B-7F4536007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3F699-1FFB-42FA-B2A6-08A5A8A1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D67EA5-6C10-42AE-9576-4CD9F285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51C025-C0E4-452C-9CD6-6740198A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05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D4FA-7829-4061-BC4F-A190886C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D5F62-46E3-483E-80FA-D2D2D999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89E27-0F85-4A98-AED2-66DBFE6F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FA8D2-E8D9-4A7A-A1C4-77A880EB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6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4982AD-9815-4304-BEE4-EACB4863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5CE69-C667-44E0-8015-A556D5F4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2EB9A-DFBD-4968-B4BC-A6DDBD4A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72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3D92-65CC-4BB3-B258-89355EE1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14E0-B417-4C75-A2BC-89778110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22F27-131F-4EC8-BE6B-0F70AE03E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9029E-BAA1-4F53-9D34-E295B538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26F79-2E7D-4076-805E-74083535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92C03-7AA1-474D-8466-BC24FADD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3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6EA8-DB79-48C0-B193-9323C682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E7722-32AD-496B-93D6-1FF29D809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9A800-130C-4574-9754-C928876B9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83689-DB9B-4207-BAFC-ECA6FCFC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87B14-2952-4710-8EB2-A0640E5A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8ADB3-BA21-4525-B99E-BFB5B79B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5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68BF0D-2CDF-46CA-B230-8B93786F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9D56A-85AF-4992-B859-48BA37C43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0752B-D3E1-4CC2-BC20-1E6CE611A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FC3CF-F42E-43A3-AC29-F67963888E74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153CD-C1EA-4ADE-9BB5-826315781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5894C-F6E0-45A0-B94F-7DBE6398F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4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F0980B-B99C-4988-A8A6-9BEC06C09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956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C8DDAB-7A39-4DF2-BDCD-A4D0EF686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30" y="1091540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u="sng" baseline="30000" dirty="0">
                <a:solidFill>
                  <a:srgbClr val="FF0000"/>
                </a:solidFill>
                <a:latin typeface="XCCW Joined 1a"/>
              </a:rPr>
              <a:t>Monday 26th </a:t>
            </a:r>
            <a:r>
              <a:rPr lang="en-GB" sz="4800" u="sng" dirty="0">
                <a:solidFill>
                  <a:srgbClr val="FF0000"/>
                </a:solidFill>
                <a:latin typeface="XCCW Joined 1a"/>
              </a:rPr>
              <a:t>April 2021</a:t>
            </a:r>
            <a:br>
              <a:rPr lang="en-GB" sz="4800" u="sng" dirty="0">
                <a:latin typeface="XCCW Joined 1a"/>
              </a:rPr>
            </a:br>
            <a:endParaRPr lang="en-GB" sz="4800" dirty="0">
              <a:latin typeface="XCCW Joined 1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5FCAC-FC5D-4DF3-95E5-3E00CAA9B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3200" u="sng" dirty="0">
                <a:solidFill>
                  <a:srgbClr val="FF0000"/>
                </a:solidFill>
                <a:latin typeface="XCCW Joined 1a"/>
              </a:rPr>
              <a:t>BOOK TALK </a:t>
            </a:r>
          </a:p>
          <a:p>
            <a:pPr algn="l"/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31AE5-0627-413D-BD1D-4A476C86AE89}"/>
              </a:ext>
            </a:extLst>
          </p:cNvPr>
          <p:cNvSpPr txBox="1"/>
          <p:nvPr/>
        </p:nvSpPr>
        <p:spPr>
          <a:xfrm>
            <a:off x="352425" y="541155"/>
            <a:ext cx="225603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rgbClr val="FF0000"/>
                </a:solidFill>
                <a:latin typeface="XCCW Joined 1a"/>
              </a:rPr>
              <a:t>Lesson 1: </a:t>
            </a:r>
            <a:r>
              <a:rPr lang="en-US" sz="3200" b="1" kern="1200" dirty="0">
                <a:solidFill>
                  <a:srgbClr val="FF0000"/>
                </a:solidFill>
                <a:latin typeface="XCCW Joined 1a"/>
              </a:rPr>
              <a:t>Initiate </a:t>
            </a:r>
          </a:p>
        </p:txBody>
      </p:sp>
    </p:spTree>
    <p:extLst>
      <p:ext uri="{BB962C8B-B14F-4D97-AF65-F5344CB8AC3E}">
        <p14:creationId xmlns:p14="http://schemas.microsoft.com/office/powerpoint/2010/main" val="368017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AD72F1-A7C9-4208-89E1-4364F8749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153" y="1041558"/>
            <a:ext cx="6335705" cy="477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98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ED230F-2590-4CBE-8C99-49DEFCC40075}"/>
              </a:ext>
            </a:extLst>
          </p:cNvPr>
          <p:cNvSpPr txBox="1"/>
          <p:nvPr/>
        </p:nvSpPr>
        <p:spPr>
          <a:xfrm>
            <a:off x="372862" y="177553"/>
            <a:ext cx="429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/>
              <a:t>Noticing: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00098-3849-4E92-B4D7-9783176FAF73}"/>
              </a:ext>
            </a:extLst>
          </p:cNvPr>
          <p:cNvSpPr txBox="1"/>
          <p:nvPr/>
        </p:nvSpPr>
        <p:spPr>
          <a:xfrm>
            <a:off x="6096000" y="124390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Can you </a:t>
            </a:r>
            <a:r>
              <a:rPr lang="en-US" sz="2400" u="sng" dirty="0">
                <a:solidFill>
                  <a:srgbClr val="FF0000"/>
                </a:solidFill>
              </a:rPr>
              <a:t>verbally </a:t>
            </a:r>
            <a:r>
              <a:rPr lang="en-US" sz="2400" dirty="0">
                <a:solidFill>
                  <a:srgbClr val="FF0000"/>
                </a:solidFill>
              </a:rPr>
              <a:t>answer the questions using a sentence starter? (2 points)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DE8AD-0181-4534-8936-17EB0092A7B8}"/>
              </a:ext>
            </a:extLst>
          </p:cNvPr>
          <p:cNvSpPr txBox="1"/>
          <p:nvPr/>
        </p:nvSpPr>
        <p:spPr>
          <a:xfrm>
            <a:off x="531628" y="1384059"/>
            <a:ext cx="1029968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What do you notice about how the main character Hiccup sees the world?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FF0000"/>
                </a:solidFill>
                <a:effectLst/>
              </a:rPr>
              <a:t>We see the world through the main characters eyes when………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0" dirty="0">
              <a:solidFill>
                <a:srgbClr val="FF0000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How does the author describe </a:t>
            </a:r>
            <a:r>
              <a:rPr lang="en-GB" sz="3200" dirty="0" err="1"/>
              <a:t>Stoik</a:t>
            </a:r>
            <a:r>
              <a:rPr lang="en-GB" sz="3200" dirty="0"/>
              <a:t> the Vast to make the reader understand what sort of a man he is?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FF0000"/>
                </a:solidFill>
                <a:effectLst/>
              </a:rPr>
              <a:t>An image is created in the readers mind when……</a:t>
            </a:r>
          </a:p>
          <a:p>
            <a:endParaRPr lang="en-GB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8F6190-CA1C-4081-B58B-801F8D397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775" y="124390"/>
            <a:ext cx="1159853" cy="11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5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608F-B009-41A4-8F61-FEDAEAB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29" y="888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Accessing Phonics and Grammar</a:t>
            </a:r>
            <a:r>
              <a:rPr lang="en-US" sz="4000" b="1" u="sng" dirty="0"/>
              <a:t>:</a:t>
            </a:r>
            <a:endParaRPr lang="en-GB" sz="4000" b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97291-5988-4DC8-8EEA-591FFED23310}"/>
              </a:ext>
            </a:extLst>
          </p:cNvPr>
          <p:cNvSpPr txBox="1"/>
          <p:nvPr/>
        </p:nvSpPr>
        <p:spPr>
          <a:xfrm>
            <a:off x="736300" y="1816923"/>
            <a:ext cx="10351362" cy="468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Find three adjectives that best describe </a:t>
            </a:r>
            <a:r>
              <a:rPr lang="en-GB" sz="3200" dirty="0" err="1"/>
              <a:t>Stoik</a:t>
            </a:r>
            <a:r>
              <a:rPr lang="en-GB" sz="3200" dirty="0"/>
              <a:t> the Vast.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r>
              <a:rPr lang="en-GB" sz="3200" dirty="0">
                <a:solidFill>
                  <a:srgbClr val="FF0000"/>
                </a:solidFill>
              </a:rPr>
              <a:t>The most arresting adjectives used by the writer are _______ </a:t>
            </a:r>
          </a:p>
          <a:p>
            <a:pPr marL="0" indent="0">
              <a:buNone/>
            </a:pPr>
            <a:endParaRPr lang="en-GB" sz="1050" dirty="0">
              <a:solidFill>
                <a:srgbClr val="FF0000"/>
              </a:solidFill>
            </a:endParaRP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How does the writer use verbs to show how terrifying Hiccups father is? </a:t>
            </a:r>
          </a:p>
          <a:p>
            <a:r>
              <a:rPr lang="en-GB" sz="3200" dirty="0">
                <a:solidFill>
                  <a:srgbClr val="FF0000"/>
                </a:solidFill>
              </a:rPr>
              <a:t>A sentence that ‘caught our eye’ was ______________ because….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E76498-F7AC-4C27-B1C1-3EFB08A274B1}"/>
              </a:ext>
            </a:extLst>
          </p:cNvPr>
          <p:cNvSpPr txBox="1"/>
          <p:nvPr/>
        </p:nvSpPr>
        <p:spPr>
          <a:xfrm>
            <a:off x="7022592" y="591083"/>
            <a:ext cx="48993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Can you </a:t>
            </a:r>
            <a:r>
              <a:rPr lang="en-US" sz="2400" u="sng" dirty="0">
                <a:solidFill>
                  <a:srgbClr val="FF0000"/>
                </a:solidFill>
              </a:rPr>
              <a:t>verbally </a:t>
            </a:r>
            <a:r>
              <a:rPr lang="en-US" sz="2400" dirty="0">
                <a:solidFill>
                  <a:srgbClr val="FF0000"/>
                </a:solidFill>
              </a:rPr>
              <a:t>answer the questions using a sentence starter? (2 points)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E919B-A223-42E4-865C-3E8E1BBD2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879" y="125555"/>
            <a:ext cx="837057" cy="8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08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F0980B-B99C-4988-A8A6-9BEC06C09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956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C8DDAB-7A39-4DF2-BDCD-A4D0EF686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30" y="1091540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u="sng" baseline="30000" dirty="0">
                <a:solidFill>
                  <a:srgbClr val="FF0000"/>
                </a:solidFill>
                <a:latin typeface="XCCW Joined 1a"/>
              </a:rPr>
              <a:t>Tuesday 27th </a:t>
            </a:r>
            <a:r>
              <a:rPr lang="en-GB" sz="4800" u="sng" dirty="0">
                <a:solidFill>
                  <a:srgbClr val="FF0000"/>
                </a:solidFill>
                <a:latin typeface="XCCW Joined 1a"/>
              </a:rPr>
              <a:t>April 2021</a:t>
            </a:r>
            <a:br>
              <a:rPr lang="en-GB" sz="4800" u="sng" dirty="0">
                <a:latin typeface="XCCW Joined 1a"/>
              </a:rPr>
            </a:br>
            <a:endParaRPr lang="en-GB" sz="4800" dirty="0">
              <a:latin typeface="XCCW Joined 1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5FCAC-FC5D-4DF3-95E5-3E00CAA9B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3200" u="sng" dirty="0">
                <a:solidFill>
                  <a:srgbClr val="FF0000"/>
                </a:solidFill>
                <a:latin typeface="XCCW Joined 1a"/>
              </a:rPr>
              <a:t>MODEL</a:t>
            </a:r>
          </a:p>
          <a:p>
            <a:pPr algn="l"/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31AE5-0627-413D-BD1D-4A476C86AE89}"/>
              </a:ext>
            </a:extLst>
          </p:cNvPr>
          <p:cNvSpPr txBox="1"/>
          <p:nvPr/>
        </p:nvSpPr>
        <p:spPr>
          <a:xfrm>
            <a:off x="352425" y="541155"/>
            <a:ext cx="22560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rgbClr val="FF0000"/>
                </a:solidFill>
                <a:latin typeface="XCCW Joined 1a"/>
              </a:rPr>
              <a:t>Lesson 2: </a:t>
            </a:r>
          </a:p>
        </p:txBody>
      </p:sp>
    </p:spTree>
    <p:extLst>
      <p:ext uri="{BB962C8B-B14F-4D97-AF65-F5344CB8AC3E}">
        <p14:creationId xmlns:p14="http://schemas.microsoft.com/office/powerpoint/2010/main" val="265320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E274D0-2D10-42A7-AA66-0C6948311CEB}"/>
              </a:ext>
            </a:extLst>
          </p:cNvPr>
          <p:cNvSpPr txBox="1"/>
          <p:nvPr/>
        </p:nvSpPr>
        <p:spPr>
          <a:xfrm>
            <a:off x="5900166" y="4853844"/>
            <a:ext cx="60944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We will write the answers together, but you can add in extra information if you would like to.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96FB4-5FA2-4350-8B5F-099618102B80}"/>
              </a:ext>
            </a:extLst>
          </p:cNvPr>
          <p:cNvSpPr txBox="1"/>
          <p:nvPr/>
        </p:nvSpPr>
        <p:spPr>
          <a:xfrm>
            <a:off x="322326" y="235958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/>
              <a:t>Lesson 2 – Model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94D38-4541-4704-AAE7-453D9966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656" y="665226"/>
            <a:ext cx="1981200" cy="3314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03BDA0-58A5-4797-836D-463814EF8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57" y="4024045"/>
            <a:ext cx="3560827" cy="2603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722B81-C303-4534-8265-999221C959A5}"/>
              </a:ext>
            </a:extLst>
          </p:cNvPr>
          <p:cNvSpPr txBox="1"/>
          <p:nvPr/>
        </p:nvSpPr>
        <p:spPr>
          <a:xfrm>
            <a:off x="322326" y="918620"/>
            <a:ext cx="609447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dirty="0"/>
              <a:t>We are focusing on these 2 lenses </a:t>
            </a:r>
          </a:p>
          <a:p>
            <a:pPr marL="0" indent="0">
              <a:buNone/>
            </a:pPr>
            <a:r>
              <a:rPr lang="en-GB" sz="2800" dirty="0"/>
              <a:t>this week:</a:t>
            </a:r>
          </a:p>
          <a:p>
            <a:endParaRPr lang="en-GB" sz="2800" dirty="0"/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FANTASTICS: Noticing  </a:t>
            </a:r>
          </a:p>
          <a:p>
            <a:endParaRPr lang="en-GB" sz="1000" dirty="0"/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ANALYTICS: Accessing phonics and grammar</a:t>
            </a:r>
            <a:endParaRPr lang="en-GB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64D16F-366B-4FF6-A0EA-B2DBD3524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184" y="2065644"/>
            <a:ext cx="747796" cy="747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821EEF-DBCC-47B5-8E85-00855260D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983" y="3276249"/>
            <a:ext cx="742971" cy="7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7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DD68D8-5796-4F5A-B6F3-2F8096D7CE5C}"/>
              </a:ext>
            </a:extLst>
          </p:cNvPr>
          <p:cNvSpPr txBox="1"/>
          <p:nvPr/>
        </p:nvSpPr>
        <p:spPr>
          <a:xfrm>
            <a:off x="466344" y="338328"/>
            <a:ext cx="5449824" cy="62819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25400">
            <a:bevelT w="25400"/>
            <a:bevelB w="25400"/>
            <a:extrusionClr>
              <a:srgbClr val="FF0000"/>
            </a:extrusionClr>
          </a:sp3d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C570B7-0651-4BF7-B315-EE7BBB1E7022}"/>
              </a:ext>
            </a:extLst>
          </p:cNvPr>
          <p:cNvSpPr txBox="1"/>
          <p:nvPr/>
        </p:nvSpPr>
        <p:spPr>
          <a:xfrm>
            <a:off x="6275832" y="338328"/>
            <a:ext cx="5449824" cy="62819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25400">
            <a:bevelT w="25400"/>
            <a:bevelB w="25400"/>
            <a:extrusionClr>
              <a:srgbClr val="FF0000"/>
            </a:extrusionClr>
          </a:sp3d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330D9-DD2D-40C9-B8ED-049BAF219C08}"/>
              </a:ext>
            </a:extLst>
          </p:cNvPr>
          <p:cNvSpPr txBox="1"/>
          <p:nvPr/>
        </p:nvSpPr>
        <p:spPr>
          <a:xfrm>
            <a:off x="539496" y="338328"/>
            <a:ext cx="154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Noticing:</a:t>
            </a:r>
            <a:r>
              <a:rPr lang="en-GB" sz="28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7F1817-3A58-4D85-8C8E-E68883C72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844" y="424191"/>
            <a:ext cx="747796" cy="747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FD1164-EDDC-44C9-851C-5D6B609CA010}"/>
              </a:ext>
            </a:extLst>
          </p:cNvPr>
          <p:cNvSpPr txBox="1"/>
          <p:nvPr/>
        </p:nvSpPr>
        <p:spPr>
          <a:xfrm>
            <a:off x="6275832" y="424191"/>
            <a:ext cx="4651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Accessing phonics and Grammar: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422FC5-4D93-4C04-83FD-C9A9BA92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341" y="424191"/>
            <a:ext cx="742971" cy="7477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C36E44-8D46-4F35-8062-272733E57A20}"/>
              </a:ext>
            </a:extLst>
          </p:cNvPr>
          <p:cNvSpPr txBox="1"/>
          <p:nvPr/>
        </p:nvSpPr>
        <p:spPr>
          <a:xfrm>
            <a:off x="6428792" y="1401171"/>
            <a:ext cx="4844034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Find three adjectives that best describe </a:t>
            </a:r>
            <a:r>
              <a:rPr lang="en-GB" sz="2400" dirty="0" err="1"/>
              <a:t>Stoik</a:t>
            </a:r>
            <a:r>
              <a:rPr lang="en-GB" sz="2400" dirty="0"/>
              <a:t> the Vast.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</a:rPr>
              <a:t>The most arresting adjectives used by the writer are _______ </a:t>
            </a:r>
          </a:p>
          <a:p>
            <a:pPr marL="0" indent="0">
              <a:buNone/>
            </a:pPr>
            <a:endParaRPr lang="en-GB" sz="900" dirty="0">
              <a:solidFill>
                <a:srgbClr val="FF0000"/>
              </a:solidFill>
            </a:endParaRPr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How does the writer use verbs to show how terrifying Hiccups father is? 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A sentence that ‘caught our eye’ was ______________ because….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2AC60-1129-4C0A-A4F3-8BD829ECEDCD}"/>
              </a:ext>
            </a:extLst>
          </p:cNvPr>
          <p:cNvSpPr txBox="1"/>
          <p:nvPr/>
        </p:nvSpPr>
        <p:spPr>
          <a:xfrm>
            <a:off x="539496" y="1346085"/>
            <a:ext cx="521360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What do you notice about how the main character Hiccup sees the world?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FF0000"/>
                </a:solidFill>
                <a:effectLst/>
              </a:rPr>
              <a:t>We see the world through the main characters eyes when………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0" dirty="0">
              <a:solidFill>
                <a:srgbClr val="FF0000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How does the author describe </a:t>
            </a:r>
            <a:r>
              <a:rPr lang="en-GB" sz="2400" dirty="0" err="1"/>
              <a:t>Stoik</a:t>
            </a:r>
            <a:r>
              <a:rPr lang="en-GB" sz="2400" dirty="0"/>
              <a:t> the Vast to make the reader understand what sort of a man he is?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FF0000"/>
                </a:solidFill>
                <a:effectLst/>
              </a:rPr>
              <a:t>An image is created in the readers mind when……</a:t>
            </a:r>
          </a:p>
        </p:txBody>
      </p:sp>
    </p:spTree>
    <p:extLst>
      <p:ext uri="{BB962C8B-B14F-4D97-AF65-F5344CB8AC3E}">
        <p14:creationId xmlns:p14="http://schemas.microsoft.com/office/powerpoint/2010/main" val="1991467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F0980B-B99C-4988-A8A6-9BEC06C09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956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C8DDAB-7A39-4DF2-BDCD-A4D0EF686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30" y="1091540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u="sng" baseline="30000" dirty="0">
                <a:solidFill>
                  <a:srgbClr val="FF0000"/>
                </a:solidFill>
                <a:latin typeface="XCCW Joined 1a"/>
              </a:rPr>
              <a:t>Thursday 28th </a:t>
            </a:r>
            <a:r>
              <a:rPr lang="en-GB" sz="4800" u="sng" dirty="0">
                <a:solidFill>
                  <a:srgbClr val="FF0000"/>
                </a:solidFill>
                <a:latin typeface="XCCW Joined 1a"/>
              </a:rPr>
              <a:t>April 2021</a:t>
            </a:r>
            <a:br>
              <a:rPr lang="en-GB" sz="4800" u="sng" dirty="0">
                <a:latin typeface="XCCW Joined 1a"/>
              </a:rPr>
            </a:br>
            <a:endParaRPr lang="en-GB" sz="4800" dirty="0">
              <a:latin typeface="XCCW Joined 1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5FCAC-FC5D-4DF3-95E5-3E00CAA9B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3200" u="sng" dirty="0">
                <a:solidFill>
                  <a:srgbClr val="FF0000"/>
                </a:solidFill>
                <a:latin typeface="XCCW Joined 1a"/>
              </a:rPr>
              <a:t>ENABLE</a:t>
            </a:r>
          </a:p>
          <a:p>
            <a:pPr algn="l"/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31AE5-0627-413D-BD1D-4A476C86AE89}"/>
              </a:ext>
            </a:extLst>
          </p:cNvPr>
          <p:cNvSpPr txBox="1"/>
          <p:nvPr/>
        </p:nvSpPr>
        <p:spPr>
          <a:xfrm>
            <a:off x="352425" y="541155"/>
            <a:ext cx="22560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rgbClr val="FF0000"/>
                </a:solidFill>
                <a:latin typeface="XCCW Joined 1a"/>
              </a:rPr>
              <a:t>Lesson 3: </a:t>
            </a:r>
          </a:p>
        </p:txBody>
      </p:sp>
    </p:spTree>
    <p:extLst>
      <p:ext uri="{BB962C8B-B14F-4D97-AF65-F5344CB8AC3E}">
        <p14:creationId xmlns:p14="http://schemas.microsoft.com/office/powerpoint/2010/main" val="1651859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838C8-3669-4B40-970C-81861782A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88" y="550414"/>
            <a:ext cx="11331192" cy="6054571"/>
          </a:xfrm>
        </p:spPr>
        <p:txBody>
          <a:bodyPr>
            <a:normAutofit fontScale="47500" lnSpcReduction="20000"/>
          </a:bodyPr>
          <a:lstStyle/>
          <a:p>
            <a:r>
              <a:rPr lang="en-GB" sz="8000" b="1" u="sng" dirty="0"/>
              <a:t>Lesson 3: Enable</a:t>
            </a:r>
          </a:p>
          <a:p>
            <a:r>
              <a:rPr lang="en-GB" sz="5900" b="1" u="sng" dirty="0"/>
              <a:t>Non Fiction: Famous scientists</a:t>
            </a:r>
          </a:p>
          <a:p>
            <a:pPr marL="0" indent="0">
              <a:buNone/>
            </a:pPr>
            <a:endParaRPr lang="en-GB" sz="4700" dirty="0"/>
          </a:p>
          <a:p>
            <a:pPr marL="0" indent="0">
              <a:buNone/>
            </a:pPr>
            <a:r>
              <a:rPr lang="en-GB" sz="8400" dirty="0"/>
              <a:t>Today is your turn to answer questions on your own. </a:t>
            </a:r>
          </a:p>
          <a:p>
            <a:pPr marL="0" indent="0">
              <a:buNone/>
            </a:pPr>
            <a:endParaRPr lang="en-GB" sz="8400" dirty="0"/>
          </a:p>
          <a:p>
            <a:pPr marL="0" indent="0">
              <a:buNone/>
            </a:pPr>
            <a:r>
              <a:rPr lang="en-GB" sz="8400" dirty="0"/>
              <a:t>Please use the sentence starters from this week to help you. </a:t>
            </a:r>
          </a:p>
          <a:p>
            <a:endParaRPr lang="en-GB" sz="8600" dirty="0"/>
          </a:p>
          <a:p>
            <a:r>
              <a:rPr lang="en-GB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</a:t>
            </a:r>
            <a:r>
              <a:rPr lang="en-GB" sz="7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ANTASTICS</a:t>
            </a:r>
            <a:r>
              <a:rPr lang="en-GB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lang="en-GB" sz="7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Noticing </a:t>
            </a:r>
          </a:p>
          <a:p>
            <a:endParaRPr lang="en-GB" sz="8000" dirty="0"/>
          </a:p>
          <a:p>
            <a:r>
              <a:rPr lang="en-GB" sz="9600" dirty="0"/>
              <a:t> </a:t>
            </a:r>
            <a:r>
              <a:rPr lang="en-GB" sz="8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</a:t>
            </a:r>
            <a:r>
              <a:rPr lang="en-GB" sz="7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NALYTICS:</a:t>
            </a:r>
            <a:r>
              <a:rPr lang="en-GB" sz="8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7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Accessing phonics and Grammar</a:t>
            </a:r>
            <a:endParaRPr lang="en-GB" sz="7600" dirty="0"/>
          </a:p>
          <a:p>
            <a:endParaRPr lang="en-GB" sz="7600" dirty="0"/>
          </a:p>
          <a:p>
            <a:endParaRPr lang="en-GB" sz="4300" dirty="0"/>
          </a:p>
          <a:p>
            <a:pPr marL="0" indent="0">
              <a:buNone/>
            </a:pPr>
            <a:endParaRPr lang="en-GB" sz="43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D21D1E-1D01-4A8C-918A-291F1B60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973" y="4446921"/>
            <a:ext cx="855891" cy="855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94566A-597C-452B-8CA1-BFDE2BA6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846" y="5398872"/>
            <a:ext cx="902850" cy="9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89AA9E-9C13-4870-80DA-F813134146EC}"/>
              </a:ext>
            </a:extLst>
          </p:cNvPr>
          <p:cNvSpPr txBox="1"/>
          <p:nvPr/>
        </p:nvSpPr>
        <p:spPr>
          <a:xfrm>
            <a:off x="346229" y="301841"/>
            <a:ext cx="11416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Lesson 3: </a:t>
            </a:r>
            <a:r>
              <a:rPr lang="en-GB" sz="3200" dirty="0"/>
              <a:t>ENABLE</a:t>
            </a:r>
            <a:r>
              <a:rPr lang="en-GB" sz="3600" dirty="0"/>
              <a:t> </a:t>
            </a:r>
            <a:r>
              <a:rPr lang="en-GB" sz="3200" dirty="0"/>
              <a:t>(Independent comprehension)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5CA8C-AC1B-433A-8716-C8AFE3E82D6C}"/>
              </a:ext>
            </a:extLst>
          </p:cNvPr>
          <p:cNvSpPr txBox="1"/>
          <p:nvPr/>
        </p:nvSpPr>
        <p:spPr>
          <a:xfrm>
            <a:off x="282606" y="1042118"/>
            <a:ext cx="5468645" cy="50783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u="sng" dirty="0"/>
              <a:t>Year 3</a:t>
            </a:r>
          </a:p>
          <a:p>
            <a:pPr marL="342900" indent="-342900">
              <a:buAutoNum type="arabicParenR"/>
            </a:pPr>
            <a:r>
              <a:rPr lang="en-US" b="1" dirty="0">
                <a:solidFill>
                  <a:srgbClr val="00B050"/>
                </a:solidFill>
              </a:rPr>
              <a:t>Find and copy a sentence where the writer has used personification to describe the setting.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2) How does the author use vocabulary to best describe Vikings?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The most arresting adjectives used by the writer are …….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3) How does the author show us how </a:t>
            </a:r>
            <a:r>
              <a:rPr lang="en-US" b="1" dirty="0" err="1">
                <a:solidFill>
                  <a:srgbClr val="00B050"/>
                </a:solidFill>
              </a:rPr>
              <a:t>Stoik</a:t>
            </a:r>
            <a:r>
              <a:rPr lang="en-US" b="1" dirty="0">
                <a:solidFill>
                  <a:srgbClr val="00B050"/>
                </a:solidFill>
              </a:rPr>
              <a:t> the Vast  is brave and fearless?</a:t>
            </a:r>
          </a:p>
          <a:p>
            <a:r>
              <a:rPr lang="en-US" sz="1800" b="1" i="0" dirty="0">
                <a:solidFill>
                  <a:srgbClr val="FF0000"/>
                </a:solidFill>
                <a:effectLst/>
              </a:rPr>
              <a:t>We see the world through the main characters eyes when………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Bonus question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4 )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A sentence that ‘caught our eye’ was ______________ because….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CC746-5749-424D-9336-E4BB7E62F6A9}"/>
              </a:ext>
            </a:extLst>
          </p:cNvPr>
          <p:cNvSpPr txBox="1"/>
          <p:nvPr/>
        </p:nvSpPr>
        <p:spPr>
          <a:xfrm>
            <a:off x="5814874" y="1042118"/>
            <a:ext cx="6094520" cy="32624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Year 4</a:t>
            </a:r>
          </a:p>
          <a:p>
            <a:r>
              <a:rPr lang="en-US" b="1" dirty="0">
                <a:solidFill>
                  <a:srgbClr val="7030A0"/>
                </a:solidFill>
              </a:rPr>
              <a:t>1) Find and copy a sentence where the author has used personification to describe the setting.</a:t>
            </a:r>
            <a:endParaRPr lang="en-US" sz="1200" b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7030A0"/>
                </a:solidFill>
              </a:rPr>
              <a:t>2) How does the author use vocabulary to best describe  </a:t>
            </a:r>
            <a:r>
              <a:rPr lang="en-US" sz="1800" b="1" dirty="0" err="1">
                <a:solidFill>
                  <a:srgbClr val="7030A0"/>
                </a:solidFill>
              </a:rPr>
              <a:t>vkings</a:t>
            </a:r>
            <a:endParaRPr lang="en-US" sz="1800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The most arresting adjectives used by the writer are …….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7030A0"/>
                </a:solidFill>
              </a:rPr>
              <a:t>3)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7030A0"/>
                </a:solidFill>
              </a:rPr>
              <a:t>4)</a:t>
            </a:r>
            <a:endParaRPr lang="en-GB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2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4B88-AD40-4BDE-9DD1-47F7FB07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635"/>
            <a:ext cx="10515600" cy="5712033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latin typeface="XCCW Joined 1a"/>
              </a:rPr>
              <a:t>Our LI’s for the week:</a:t>
            </a:r>
            <a:br>
              <a:rPr lang="en-GB" b="1" u="sng" dirty="0">
                <a:latin typeface="XCCW Joined 1a"/>
              </a:rPr>
            </a:br>
            <a:br>
              <a:rPr lang="en-GB" sz="2700" b="1" u="sng" dirty="0">
                <a:latin typeface="XCCW Joined 1a"/>
              </a:rPr>
            </a:br>
            <a:br>
              <a:rPr lang="en-GB" sz="2400" dirty="0">
                <a:latin typeface="+mn-lt"/>
              </a:rPr>
            </a:br>
            <a:r>
              <a:rPr lang="en-US" sz="27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Band 3/4</a:t>
            </a:r>
            <a:br>
              <a:rPr lang="en-US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anose="020F0502020204030204" pitchFamily="34" charset="0"/>
              </a:rPr>
              <a:t>- Can I </a:t>
            </a:r>
            <a:r>
              <a:rPr lang="en-GB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Identify vocabulary within a text that gives the best description of the setting or character</a:t>
            </a:r>
            <a:r>
              <a:rPr lang="en-GB" sz="3100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br>
              <a:rPr lang="en-US" sz="3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3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anose="020F0502020204030204" pitchFamily="34" charset="0"/>
              </a:rPr>
              <a:t>- Can I identify word classes taught and discuss the meaning of these words?</a:t>
            </a:r>
            <a:br>
              <a:rPr lang="en-US" sz="3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3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539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838C8-3669-4B40-970C-81861782A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88" y="550415"/>
            <a:ext cx="11234462" cy="5936110"/>
          </a:xfrm>
        </p:spPr>
        <p:txBody>
          <a:bodyPr>
            <a:normAutofit fontScale="70000" lnSpcReduction="20000"/>
          </a:bodyPr>
          <a:lstStyle/>
          <a:p>
            <a:r>
              <a:rPr lang="en-GB" sz="4700" dirty="0"/>
              <a:t>Fiction: How to be a Viking</a:t>
            </a:r>
          </a:p>
          <a:p>
            <a:endParaRPr lang="en-GB" sz="4700" dirty="0"/>
          </a:p>
          <a:p>
            <a:pPr marL="0" indent="0">
              <a:buNone/>
            </a:pPr>
            <a:endParaRPr lang="en-GB" sz="4700" dirty="0"/>
          </a:p>
          <a:p>
            <a:pPr marL="0" indent="0">
              <a:buNone/>
            </a:pPr>
            <a:endParaRPr lang="en-GB" sz="4700" dirty="0"/>
          </a:p>
          <a:p>
            <a:pPr marL="0" indent="0">
              <a:buNone/>
            </a:pPr>
            <a:endParaRPr lang="en-GB" sz="4700" dirty="0"/>
          </a:p>
          <a:p>
            <a:pPr marL="0" indent="0">
              <a:buNone/>
            </a:pPr>
            <a:endParaRPr lang="en-GB" sz="4700" dirty="0"/>
          </a:p>
          <a:p>
            <a:pPr marL="0" indent="0">
              <a:buNone/>
            </a:pPr>
            <a:r>
              <a:rPr lang="en-GB" sz="4700" dirty="0"/>
              <a:t>We are focusing on these 2 lenses </a:t>
            </a:r>
          </a:p>
          <a:p>
            <a:pPr marL="0" indent="0">
              <a:buNone/>
            </a:pPr>
            <a:r>
              <a:rPr lang="en-GB" sz="4700" dirty="0"/>
              <a:t>this week:</a:t>
            </a:r>
          </a:p>
          <a:p>
            <a:endParaRPr lang="en-GB" sz="4700" dirty="0"/>
          </a:p>
          <a:p>
            <a:r>
              <a:rPr lang="en-GB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FANTASTICS: Noticing  </a:t>
            </a:r>
          </a:p>
          <a:p>
            <a:endParaRPr lang="en-GB" sz="4000" dirty="0"/>
          </a:p>
          <a:p>
            <a:r>
              <a:rPr lang="en-GB" sz="4700" dirty="0"/>
              <a:t> </a:t>
            </a:r>
            <a:r>
              <a:rPr lang="en-GB" sz="4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ANALYTICS: Accessing phonics and grammar</a:t>
            </a:r>
            <a:endParaRPr lang="en-GB" sz="43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C5543-2185-48F0-A788-7F85B8E6D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507" y="959238"/>
            <a:ext cx="4124011" cy="2316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DFB198-60AD-42A4-9670-2F3569221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33" y="4375205"/>
            <a:ext cx="1183640" cy="1183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679195-5CE1-4C4D-813D-DC4F8FBD2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327" y="5295199"/>
            <a:ext cx="1183640" cy="11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0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6845-4FEE-408A-AC55-B69816A5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25" y="720549"/>
            <a:ext cx="10483788" cy="1330510"/>
          </a:xfrm>
        </p:spPr>
        <p:txBody>
          <a:bodyPr>
            <a:normAutofit/>
          </a:bodyPr>
          <a:lstStyle/>
          <a:p>
            <a:r>
              <a:rPr lang="en-GB" sz="3200" b="1" u="sng" dirty="0"/>
              <a:t>Sentence starters: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AA835-8903-45DA-8205-E9565293B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733797"/>
            <a:ext cx="11461072" cy="51242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500" u="sng" dirty="0"/>
              <a:t>Noticing:</a:t>
            </a:r>
            <a:r>
              <a:rPr lang="en-GB" sz="4400" b="1" u="sng" dirty="0"/>
              <a:t>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0" dirty="0">
                <a:solidFill>
                  <a:srgbClr val="FF0000"/>
                </a:solidFill>
                <a:effectLst/>
              </a:rPr>
              <a:t>We see the world through the main characters eyes when………</a:t>
            </a:r>
          </a:p>
          <a:p>
            <a:pPr marL="0" indent="0"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0" dirty="0">
                <a:solidFill>
                  <a:srgbClr val="FF0000"/>
                </a:solidFill>
                <a:effectLst/>
              </a:rPr>
              <a:t>An image is created in the readers mind when……</a:t>
            </a:r>
          </a:p>
          <a:p>
            <a:pPr marL="0" indent="0">
              <a:buNone/>
            </a:pPr>
            <a:endParaRPr lang="en-GB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en-GB" sz="4000" dirty="0">
                <a:solidFill>
                  <a:srgbClr val="FF0000"/>
                </a:solidFill>
              </a:rPr>
            </a:br>
            <a:r>
              <a:rPr lang="en-GB" sz="3500" u="sng" dirty="0"/>
              <a:t>Accessing Phonics and Grammar:    </a:t>
            </a:r>
          </a:p>
          <a:p>
            <a:r>
              <a:rPr lang="en-GB" sz="3000" dirty="0">
                <a:solidFill>
                  <a:srgbClr val="FF0000"/>
                </a:solidFill>
              </a:rPr>
              <a:t>The most arresting adjectives used by the writer are _______ .</a:t>
            </a:r>
          </a:p>
          <a:p>
            <a:pPr marL="0" indent="0">
              <a:buNone/>
            </a:pPr>
            <a:endParaRPr lang="en-GB" sz="1000" dirty="0">
              <a:solidFill>
                <a:srgbClr val="FF0000"/>
              </a:solidFill>
            </a:endParaRPr>
          </a:p>
          <a:p>
            <a:r>
              <a:rPr lang="en-GB" sz="3000" dirty="0">
                <a:solidFill>
                  <a:srgbClr val="FF0000"/>
                </a:solidFill>
              </a:rPr>
              <a:t>A sentence that ‘caught our eye’ was ______________ because….</a:t>
            </a:r>
          </a:p>
          <a:p>
            <a:endParaRPr lang="en-GB" sz="4000" dirty="0">
              <a:solidFill>
                <a:srgbClr val="FF0000"/>
              </a:solidFill>
            </a:endParaRPr>
          </a:p>
          <a:p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C0135-03A8-48EF-8D02-7258CEFA2C8F}"/>
              </a:ext>
            </a:extLst>
          </p:cNvPr>
          <p:cNvSpPr txBox="1"/>
          <p:nvPr/>
        </p:nvSpPr>
        <p:spPr>
          <a:xfrm>
            <a:off x="713913" y="237844"/>
            <a:ext cx="8520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In your books, write down the following </a:t>
            </a:r>
            <a:r>
              <a:rPr lang="en-GB" sz="1800" b="1" u="sng" dirty="0"/>
              <a:t>sentence starters </a:t>
            </a:r>
            <a:r>
              <a:rPr lang="en-GB" sz="1800" dirty="0"/>
              <a:t>for each of the lenses.</a:t>
            </a:r>
            <a:br>
              <a:rPr lang="en-GB" sz="1800" dirty="0"/>
            </a:br>
            <a:r>
              <a:rPr lang="en-GB" sz="1800" dirty="0"/>
              <a:t>These will help you when you write your answers this week.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07CC0-881F-482F-826D-116953E42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933" y="1667145"/>
            <a:ext cx="819315" cy="819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F7D1E9-CEB5-4120-AF3F-1EEA71010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727" y="3791821"/>
            <a:ext cx="1001649" cy="100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9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1E241-DE2C-42B6-AC20-613F951F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372" y="1"/>
            <a:ext cx="6489666" cy="68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1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F03354D3-2BB1-4762-8CF7-9EFA07763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description available.">
            <a:extLst>
              <a:ext uri="{FF2B5EF4-FFF2-40B4-BE49-F238E27FC236}">
                <a16:creationId xmlns:a16="http://schemas.microsoft.com/office/drawing/2014/main" id="{39E43892-B730-40F4-8CE3-283A77980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description available.">
            <a:extLst>
              <a:ext uri="{FF2B5EF4-FFF2-40B4-BE49-F238E27FC236}">
                <a16:creationId xmlns:a16="http://schemas.microsoft.com/office/drawing/2014/main" id="{9ADCA2E1-69F9-42DF-A410-FD6211FEE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A53AE57-DE78-4825-906A-78A95B8CE505}"/>
              </a:ext>
            </a:extLst>
          </p:cNvPr>
          <p:cNvSpPr/>
          <p:nvPr/>
        </p:nvSpPr>
        <p:spPr>
          <a:xfrm>
            <a:off x="523875" y="495300"/>
            <a:ext cx="2638425" cy="2057400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9C665-6880-468D-A15F-CA81E9902B7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72503" flipH="1">
            <a:off x="8444351" y="1093822"/>
            <a:ext cx="3252941" cy="2383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763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id="{74981312-D03C-4482-B711-B0B6B3E6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 description available.">
            <a:extLst>
              <a:ext uri="{FF2B5EF4-FFF2-40B4-BE49-F238E27FC236}">
                <a16:creationId xmlns:a16="http://schemas.microsoft.com/office/drawing/2014/main" id="{8CC3BBC7-EA09-4C81-8E7C-90CD80B2B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83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description available.">
            <a:extLst>
              <a:ext uri="{FF2B5EF4-FFF2-40B4-BE49-F238E27FC236}">
                <a16:creationId xmlns:a16="http://schemas.microsoft.com/office/drawing/2014/main" id="{AC724F2C-42E7-4913-BA0A-45CDEEEE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o description available.">
            <a:extLst>
              <a:ext uri="{FF2B5EF4-FFF2-40B4-BE49-F238E27FC236}">
                <a16:creationId xmlns:a16="http://schemas.microsoft.com/office/drawing/2014/main" id="{A11B4620-1726-4CD5-8C60-BAF9A7F5D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41447"/>
      </p:ext>
    </p:extLst>
  </p:cSld>
  <p:clrMapOvr>
    <a:masterClrMapping/>
  </p:clrMapOvr>
</p:sld>
</file>

<file path=ppt/theme/theme1.xml><?xml version="1.0" encoding="utf-8"?>
<a:theme xmlns:a="http://schemas.openxmlformats.org/drawingml/2006/main" name="Famous scientists Book Talk T4W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T5W1 Booktalk</Template>
  <TotalTime>429</TotalTime>
  <Words>669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XCCW Joined 1a</vt:lpstr>
      <vt:lpstr>Famous scientists Book Talk T4W4</vt:lpstr>
      <vt:lpstr>Monday 26th April 2021 </vt:lpstr>
      <vt:lpstr>Our LI’s for the week:   Band 3/4  - Can I Identify vocabulary within a text that gives the best description of the setting or character?  - Can I identify word classes taught and discuss the meaning of these words?       </vt:lpstr>
      <vt:lpstr>PowerPoint Presentation</vt:lpstr>
      <vt:lpstr>Sentence starters: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Accessing Phonics and Grammar:</vt:lpstr>
      <vt:lpstr>Tuesday 27th April 2021 </vt:lpstr>
      <vt:lpstr>PowerPoint Presentation</vt:lpstr>
      <vt:lpstr>PowerPoint Presentation</vt:lpstr>
      <vt:lpstr>Thursday 28th April 2021 </vt:lpstr>
      <vt:lpstr>PowerPoint Presentation</vt:lpstr>
      <vt:lpstr>PowerPoint Presentation</vt:lpstr>
    </vt:vector>
  </TitlesOfParts>
  <Company>ESCC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26th April 2021</dc:title>
  <dc:creator>wendy mamoany</dc:creator>
  <cp:lastModifiedBy>wendy mamoany</cp:lastModifiedBy>
  <cp:revision>30</cp:revision>
  <cp:lastPrinted>2021-04-18T16:35:44Z</cp:lastPrinted>
  <dcterms:created xsi:type="dcterms:W3CDTF">2021-04-24T12:59:23Z</dcterms:created>
  <dcterms:modified xsi:type="dcterms:W3CDTF">2021-04-25T13:31:05Z</dcterms:modified>
</cp:coreProperties>
</file>