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01" r:id="rId3"/>
    <p:sldId id="302" r:id="rId4"/>
    <p:sldId id="290" r:id="rId5"/>
    <p:sldId id="269" r:id="rId6"/>
    <p:sldId id="270" r:id="rId7"/>
    <p:sldId id="29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66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B0FC-02ED-4A78-8C99-C58470E2217C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86033-FE72-4B70-A115-AB3FA9146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8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39" y="3429000"/>
            <a:ext cx="3738848" cy="21620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400" u="sng" dirty="0">
                <a:solidFill>
                  <a:srgbClr val="FF0000"/>
                </a:solidFill>
                <a:latin typeface="XCCW Joined 1a"/>
              </a:rPr>
              <a:t>Our LI’s for the week:</a:t>
            </a:r>
            <a:br>
              <a:rPr lang="en-GB" sz="4800" u="sng" dirty="0">
                <a:solidFill>
                  <a:srgbClr val="FF0000"/>
                </a:solidFill>
                <a:latin typeface="XCCW Joined 1a"/>
              </a:rPr>
            </a:br>
            <a:br>
              <a:rPr lang="en-GB" sz="4800" u="sng" dirty="0">
                <a:solidFill>
                  <a:srgbClr val="FF0000"/>
                </a:solidFill>
                <a:latin typeface="XCCW Joined 1a"/>
              </a:rPr>
            </a:br>
            <a:r>
              <a:rPr lang="en-GB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Skim and scan to find key words given.</a:t>
            </a:r>
            <a:br>
              <a:rPr lang="en-GB" sz="4000" b="1" dirty="0">
                <a:effectLst/>
                <a:latin typeface="Twinkl" pitchFamily="2" charset="0"/>
                <a:ea typeface="Calibri" panose="020F0502020204030204" pitchFamily="34" charset="0"/>
              </a:rPr>
            </a:br>
            <a:br>
              <a:rPr lang="en-GB" sz="4000" b="1" dirty="0">
                <a:effectLst/>
                <a:latin typeface="Twinkl" pitchFamily="2" charset="0"/>
                <a:ea typeface="Calibri" panose="020F0502020204030204" pitchFamily="34" charset="0"/>
              </a:rPr>
            </a:br>
            <a:r>
              <a:rPr lang="en-GB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fluently without sounding out words.</a:t>
            </a:r>
            <a:br>
              <a:rPr lang="en-GB" sz="2700" u="sng" dirty="0">
                <a:latin typeface="Twinkl" pitchFamily="2" charset="0"/>
              </a:rPr>
            </a:br>
            <a:endParaRPr lang="en-GB" sz="2700" dirty="0">
              <a:latin typeface="Twinkl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539" y="5893152"/>
            <a:ext cx="2359873" cy="695836"/>
          </a:xfrm>
        </p:spPr>
        <p:txBody>
          <a:bodyPr>
            <a:normAutofit/>
          </a:bodyPr>
          <a:lstStyle/>
          <a:p>
            <a:pPr algn="l"/>
            <a:r>
              <a:rPr lang="en-GB" sz="3200" u="sng" dirty="0">
                <a:solidFill>
                  <a:srgbClr val="FF0000"/>
                </a:solidFill>
                <a:highlight>
                  <a:srgbClr val="FFFF00"/>
                </a:highlight>
                <a:latin typeface="XCCW Joined 1a"/>
              </a:rPr>
              <a:t>Initiate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41539" y="269012"/>
            <a:ext cx="29024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kern="1200" dirty="0">
                <a:solidFill>
                  <a:srgbClr val="FF0000"/>
                </a:solidFill>
                <a:latin typeface="XCCW Joined 1a"/>
              </a:rPr>
              <a:t>Lesson 1: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CE51A2-192A-483E-B351-293B1ACB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334" y="0"/>
            <a:ext cx="8203666" cy="5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Lenses:</a:t>
            </a:r>
          </a:p>
          <a:p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Text Layout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Genres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3A6A3-E33E-4F0B-B764-61D15A8AFA1A}"/>
              </a:ext>
            </a:extLst>
          </p:cNvPr>
          <p:cNvSpPr/>
          <p:nvPr/>
        </p:nvSpPr>
        <p:spPr>
          <a:xfrm>
            <a:off x="6542314" y="566057"/>
            <a:ext cx="405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 Starters: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77A7A-8F7E-48C9-901A-91D00473E07C}"/>
              </a:ext>
            </a:extLst>
          </p:cNvPr>
          <p:cNvSpPr txBox="1"/>
          <p:nvPr/>
        </p:nvSpPr>
        <p:spPr>
          <a:xfrm>
            <a:off x="6804537" y="1489387"/>
            <a:ext cx="4494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u="sng" dirty="0">
                <a:latin typeface="Twinkl" pitchFamily="2" charset="0"/>
              </a:rPr>
              <a:t>Text Layout: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Information in this non-fiction text is made eye-catching by…</a:t>
            </a: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400" b="1" u="sng" dirty="0">
                <a:latin typeface="Twinkl" pitchFamily="2" charset="0"/>
              </a:rPr>
              <a:t>Genres: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It is clear that this text is an example of a non-fiction text, due to…</a:t>
            </a: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9791E-A76D-46DC-ADDD-249FE108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22" y="1898065"/>
            <a:ext cx="1116329" cy="1160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83A036-0FDF-43EA-BADF-C8ACEDAC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922" y="3932824"/>
            <a:ext cx="1097365" cy="12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9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22D-B021-4974-9029-C67850C7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70" y="5460049"/>
            <a:ext cx="363590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  <a:latin typeface="XCCW Joined 1a"/>
              </a:rPr>
              <a:t>MODEL</a:t>
            </a:r>
            <a:r>
              <a:rPr lang="en-GB" sz="3200" dirty="0">
                <a:solidFill>
                  <a:srgbClr val="FF0000"/>
                </a:solidFill>
                <a:latin typeface="XCCW Joined 1a"/>
              </a:rPr>
              <a:t> </a:t>
            </a:r>
          </a:p>
          <a:p>
            <a:pPr algn="l"/>
            <a:r>
              <a:rPr lang="en-GB" sz="3200" dirty="0">
                <a:solidFill>
                  <a:srgbClr val="FF0000"/>
                </a:solidFill>
                <a:latin typeface="XCCW Joined 1a"/>
              </a:rPr>
              <a:t>Please write this in the margin.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52425" y="541155"/>
            <a:ext cx="27608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XCCW Joined 1a"/>
              </a:rPr>
              <a:t>Lesson 2: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B04C4-A7AE-44E5-8277-37BEA2A03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334" y="0"/>
            <a:ext cx="8203666" cy="5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8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37" y="46174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u="sng" dirty="0"/>
              <a:t>Text layout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/>
              <a:t>In this piece of text, do you think it is </a:t>
            </a:r>
            <a:r>
              <a:rPr lang="en-US" sz="5400" b="1" dirty="0"/>
              <a:t>eye-catching? </a:t>
            </a:r>
            <a:r>
              <a:rPr lang="en-US" sz="5400" dirty="0"/>
              <a:t>Why do you get this impression?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Together: scan for eye-catching vocabulary and images and </a:t>
            </a:r>
            <a:r>
              <a:rPr lang="en-US" sz="4800" dirty="0" err="1">
                <a:solidFill>
                  <a:srgbClr val="FF0000"/>
                </a:solidFill>
              </a:rPr>
              <a:t>chot</a:t>
            </a:r>
            <a:r>
              <a:rPr lang="en-US" sz="4800" dirty="0">
                <a:solidFill>
                  <a:srgbClr val="FF0000"/>
                </a:solidFill>
              </a:rPr>
              <a:t> down the evidence.</a:t>
            </a:r>
          </a:p>
          <a:p>
            <a:pPr marL="0" indent="0" algn="ctr">
              <a:buNone/>
            </a:pP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A2684-8468-43F8-B287-31E90E44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898" y="277813"/>
            <a:ext cx="1116329" cy="11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Genres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Give at least two pieces of evidence that shows me this is a piece of non-fiction text.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Together: read through the text again. </a:t>
            </a:r>
            <a:r>
              <a:rPr lang="en-US" sz="4000" dirty="0" err="1">
                <a:solidFill>
                  <a:srgbClr val="FF0000"/>
                </a:solidFill>
              </a:rPr>
              <a:t>Chot</a:t>
            </a:r>
            <a:r>
              <a:rPr lang="en-US" sz="4000" dirty="0">
                <a:solidFill>
                  <a:srgbClr val="FF0000"/>
                </a:solidFill>
              </a:rPr>
              <a:t> down </a:t>
            </a:r>
            <a:r>
              <a:rPr lang="en-GB" sz="4000" dirty="0">
                <a:solidFill>
                  <a:srgbClr val="FF0000"/>
                </a:solidFill>
              </a:rPr>
              <a:t>examples of why this piece of text is factual.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3C883-B0EC-4E43-83F5-8BC2B0A0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117" y="176406"/>
            <a:ext cx="1097365" cy="12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768" y="5520270"/>
            <a:ext cx="4023359" cy="120814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  <a:highlight>
                  <a:srgbClr val="FFFF00"/>
                </a:highlight>
                <a:latin typeface="XCCW Joined 1a"/>
              </a:rPr>
              <a:t>ENABLE</a:t>
            </a:r>
            <a:br>
              <a:rPr lang="en-GB" sz="4000" dirty="0">
                <a:solidFill>
                  <a:srgbClr val="FF0000"/>
                </a:solidFill>
                <a:highlight>
                  <a:srgbClr val="FFFF00"/>
                </a:highlight>
                <a:latin typeface="XCCW Joined 1a"/>
              </a:rPr>
            </a:br>
            <a:r>
              <a:rPr lang="en-GB" sz="4000" dirty="0">
                <a:solidFill>
                  <a:srgbClr val="FF0000"/>
                </a:solidFill>
                <a:latin typeface="XCCW Joined 1a"/>
              </a:rPr>
              <a:t>please write this in the margin.</a:t>
            </a:r>
          </a:p>
          <a:p>
            <a:pPr algn="l"/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19768" y="660698"/>
            <a:ext cx="311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XCCW Joined 1a"/>
              </a:rPr>
              <a:t>Lesson 3:</a:t>
            </a:r>
            <a:r>
              <a:rPr lang="en-US" sz="3600" kern="1200" dirty="0">
                <a:solidFill>
                  <a:srgbClr val="FF0000"/>
                </a:solidFill>
                <a:highlight>
                  <a:srgbClr val="FFFF00"/>
                </a:highlight>
                <a:latin typeface="XCCW Joined 1a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BD7D-C56F-4C0D-A922-E373C0E9D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334" y="0"/>
            <a:ext cx="8203666" cy="5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04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Session 3 – Enable (Independent comprehension)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8907"/>
            <a:ext cx="10733314" cy="37887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Why has the author design the layout in this way?</a:t>
            </a:r>
          </a:p>
          <a:p>
            <a:pPr marL="514350" indent="-514350">
              <a:buAutoNum type="arabicParenR"/>
            </a:pPr>
            <a:endParaRPr lang="en-US" b="1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endParaRPr lang="en-US" b="1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2) Find and copy words and phrases that show this piece of text is non-fiction.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C497C-B916-4107-A80A-EDA19687780E}"/>
              </a:ext>
            </a:extLst>
          </p:cNvPr>
          <p:cNvSpPr txBox="1"/>
          <p:nvPr/>
        </p:nvSpPr>
        <p:spPr>
          <a:xfrm>
            <a:off x="838200" y="5047120"/>
            <a:ext cx="494211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/>
                </a:solidFill>
              </a:rPr>
              <a:t>Bonus question: Year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 3) </a:t>
            </a:r>
            <a:r>
              <a:rPr lang="en-US" sz="1800" dirty="0">
                <a:solidFill>
                  <a:schemeClr val="tx1"/>
                </a:solidFill>
              </a:rPr>
              <a:t>Find and copy </a:t>
            </a:r>
            <a:r>
              <a:rPr lang="en-US" dirty="0">
                <a:solidFill>
                  <a:schemeClr val="tx1"/>
                </a:solidFill>
              </a:rPr>
              <a:t>two examples of </a:t>
            </a:r>
            <a:r>
              <a:rPr lang="en-US" b="1" dirty="0">
                <a:solidFill>
                  <a:schemeClr val="tx1"/>
                </a:solidFill>
              </a:rPr>
              <a:t>eye-catching subheadings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BFFF-99FB-4A49-9DE6-028F6A512F5C}"/>
              </a:ext>
            </a:extLst>
          </p:cNvPr>
          <p:cNvSpPr txBox="1"/>
          <p:nvPr/>
        </p:nvSpPr>
        <p:spPr>
          <a:xfrm>
            <a:off x="6204857" y="5068892"/>
            <a:ext cx="55190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/>
                </a:solidFill>
              </a:rPr>
              <a:t>Bonus question: Year 4</a:t>
            </a:r>
          </a:p>
          <a:p>
            <a:r>
              <a:rPr lang="en-GB" b="1" dirty="0">
                <a:solidFill>
                  <a:schemeClr val="tx1"/>
                </a:solidFill>
              </a:rPr>
              <a:t>3) </a:t>
            </a:r>
            <a:r>
              <a:rPr lang="en-GB" dirty="0">
                <a:solidFill>
                  <a:schemeClr val="tx1"/>
                </a:solidFill>
              </a:rPr>
              <a:t>Find and copy examples of </a:t>
            </a:r>
            <a:r>
              <a:rPr lang="en-GB" b="1" dirty="0">
                <a:solidFill>
                  <a:schemeClr val="tx1"/>
                </a:solidFill>
              </a:rPr>
              <a:t>subheadings </a:t>
            </a:r>
            <a:r>
              <a:rPr lang="en-GB" dirty="0">
                <a:solidFill>
                  <a:schemeClr val="tx1"/>
                </a:solidFill>
              </a:rPr>
              <a:t>used in the text.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90C7C-6C77-4C3E-BCDE-1924F118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9" y="1098907"/>
            <a:ext cx="717245" cy="745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23F15-C803-4074-93F3-706288733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" y="3191851"/>
            <a:ext cx="678124" cy="7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7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240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Twinkl</vt:lpstr>
      <vt:lpstr>XCCW Joined 1a</vt:lpstr>
      <vt:lpstr>Office Theme</vt:lpstr>
      <vt:lpstr>Our LI’s for the week:  Skim and scan to find key words given.  Read fluently without sounding out words. </vt:lpstr>
      <vt:lpstr>PowerPoint Presentation</vt:lpstr>
      <vt:lpstr>PowerPoint Presentation</vt:lpstr>
      <vt:lpstr>PowerPoint Presentation</vt:lpstr>
      <vt:lpstr>Text layout</vt:lpstr>
      <vt:lpstr>Genres</vt:lpstr>
      <vt:lpstr>PowerPoint Presentation</vt:lpstr>
      <vt:lpstr>Session 3 – Enable (Independent comprehension)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Talk: Term 2 changes</dc:title>
  <dc:creator>kate Brunton</dc:creator>
  <cp:lastModifiedBy>Nathan Turton</cp:lastModifiedBy>
  <cp:revision>58</cp:revision>
  <dcterms:created xsi:type="dcterms:W3CDTF">2020-11-01T11:52:42Z</dcterms:created>
  <dcterms:modified xsi:type="dcterms:W3CDTF">2021-05-16T23:51:45Z</dcterms:modified>
</cp:coreProperties>
</file>