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1" r:id="rId3"/>
    <p:sldId id="290" r:id="rId4"/>
    <p:sldId id="269" r:id="rId5"/>
    <p:sldId id="270" r:id="rId6"/>
    <p:sldId id="291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6E26D-8215-D90C-FB13-0C86947819A4}" v="8" dt="2021-05-23T14:33:42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Clark" userId="S::rclark@ryeprimary.co.uk::0ae43a43-7899-4703-94cf-ebfe7915d807" providerId="AD" clId="Web-{C406E26D-8215-D90C-FB13-0C86947819A4}"/>
    <pc:docChg chg="modSld">
      <pc:chgData name="Rose Clark" userId="S::rclark@ryeprimary.co.uk::0ae43a43-7899-4703-94cf-ebfe7915d807" providerId="AD" clId="Web-{C406E26D-8215-D90C-FB13-0C86947819A4}" dt="2021-05-23T14:33:42.137" v="2" actId="20577"/>
      <pc:docMkLst>
        <pc:docMk/>
      </pc:docMkLst>
      <pc:sldChg chg="modSp">
        <pc:chgData name="Rose Clark" userId="S::rclark@ryeprimary.co.uk::0ae43a43-7899-4703-94cf-ebfe7915d807" providerId="AD" clId="Web-{C406E26D-8215-D90C-FB13-0C86947819A4}" dt="2021-05-23T14:33:42.137" v="2" actId="20577"/>
        <pc:sldMkLst>
          <pc:docMk/>
          <pc:sldMk cId="2002931511" sldId="270"/>
        </pc:sldMkLst>
        <pc:spChg chg="mod">
          <ac:chgData name="Rose Clark" userId="S::rclark@ryeprimary.co.uk::0ae43a43-7899-4703-94cf-ebfe7915d807" providerId="AD" clId="Web-{C406E26D-8215-D90C-FB13-0C86947819A4}" dt="2021-05-23T14:33:42.137" v="2" actId="20577"/>
          <ac:spMkLst>
            <pc:docMk/>
            <pc:sldMk cId="2002931511" sldId="270"/>
            <ac:spMk id="6" creationId="{BD475979-4268-4018-91FA-110C67A2E5F3}"/>
          </ac:spMkLst>
        </pc:spChg>
      </pc:sldChg>
      <pc:sldChg chg="modSp">
        <pc:chgData name="Rose Clark" userId="S::rclark@ryeprimary.co.uk::0ae43a43-7899-4703-94cf-ebfe7915d807" providerId="AD" clId="Web-{C406E26D-8215-D90C-FB13-0C86947819A4}" dt="2021-05-23T14:33:15.495" v="0" actId="20577"/>
        <pc:sldMkLst>
          <pc:docMk/>
          <pc:sldMk cId="3175398325" sldId="301"/>
        </pc:sldMkLst>
        <pc:spChg chg="mod">
          <ac:chgData name="Rose Clark" userId="S::rclark@ryeprimary.co.uk::0ae43a43-7899-4703-94cf-ebfe7915d807" providerId="AD" clId="Web-{C406E26D-8215-D90C-FB13-0C86947819A4}" dt="2021-05-23T14:33:15.495" v="0" actId="20577"/>
          <ac:spMkLst>
            <pc:docMk/>
            <pc:sldMk cId="3175398325" sldId="301"/>
            <ac:spMk id="13" creationId="{66F77A7A-8F7E-48C9-901A-91D00473E0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39" y="3429000"/>
            <a:ext cx="3738848" cy="216207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Skim and scan to find key words given.</a:t>
            </a:r>
            <a:br>
              <a:rPr lang="en-GB" sz="4000" b="1" dirty="0">
                <a:effectLst/>
                <a:latin typeface="Twinkl" pitchFamily="2" charset="0"/>
                <a:ea typeface="Calibri" panose="020F0502020204030204" pitchFamily="34" charset="0"/>
              </a:rPr>
            </a:br>
            <a:br>
              <a:rPr lang="en-GB" sz="4000" b="1" dirty="0">
                <a:effectLst/>
                <a:latin typeface="Twinkl" pitchFamily="2" charset="0"/>
                <a:ea typeface="Calibri" panose="020F0502020204030204" pitchFamily="34" charset="0"/>
              </a:rPr>
            </a:br>
            <a: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 fluently without sounding out words.</a:t>
            </a:r>
            <a:br>
              <a:rPr lang="en-GB" sz="2700" u="sng" dirty="0">
                <a:latin typeface="Twinkl" pitchFamily="2" charset="0"/>
              </a:rPr>
            </a:br>
            <a:endParaRPr lang="en-GB" sz="2700" dirty="0">
              <a:latin typeface="Twinkl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539" y="5893152"/>
            <a:ext cx="2359873" cy="695836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Initiate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41539" y="269012"/>
            <a:ext cx="2902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CE51A2-192A-483E-B351-293B1ACB11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3399335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Language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Themes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804537" y="1489387"/>
            <a:ext cx="4494834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>
              <a:buNone/>
            </a:pPr>
            <a:r>
              <a:rPr lang="en-GB" sz="2400" b="1" u="sng" dirty="0">
                <a:latin typeface="Twinkl" pitchFamily="2" charset="0"/>
              </a:rPr>
              <a:t>Language:</a:t>
            </a:r>
          </a:p>
          <a:p>
            <a:pPr marL="0" indent="0">
              <a:buNone/>
            </a:pPr>
            <a:r>
              <a:rPr lang="en-GB" sz="2400" dirty="0">
                <a:latin typeface="Twinkl" pitchFamily="2" charset="0"/>
              </a:rPr>
              <a:t>The writer uses poetic devices such as…</a:t>
            </a:r>
          </a:p>
          <a:p>
            <a:pPr marL="0" indent="0">
              <a:buNone/>
            </a:pPr>
            <a:endParaRPr lang="en-GB" sz="24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400" b="1" u="sng" dirty="0">
                <a:latin typeface="Twinkl" pitchFamily="2" charset="0"/>
              </a:rPr>
              <a:t>Theme:</a:t>
            </a:r>
          </a:p>
          <a:p>
            <a:pPr marL="0" indent="0">
              <a:buNone/>
            </a:pPr>
            <a:r>
              <a:rPr lang="en-GB" sz="2400" dirty="0">
                <a:latin typeface="Twinkl"/>
              </a:rPr>
              <a:t>The theme of nature is most notably demonstrated by…</a:t>
            </a:r>
          </a:p>
          <a:p>
            <a:pPr marL="0" indent="0">
              <a:buNone/>
            </a:pPr>
            <a:endParaRPr lang="en-GB" sz="2400" dirty="0">
              <a:latin typeface="Twinkl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5138F55-7721-794A-A997-8B5FE675C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556" y="2167465"/>
            <a:ext cx="673100" cy="6604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E0C43C17-D210-FA48-9259-66DB3EB0B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8799">
            <a:off x="4278648" y="4060947"/>
            <a:ext cx="622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270" y="5460049"/>
            <a:ext cx="363590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MODEL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 </a:t>
            </a:r>
          </a:p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760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CB04C4-A7AE-44E5-8277-37BEA2A03A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 dirty="0"/>
              <a:t>Language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The poet uses several poetic devices in this poem.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Together: scan for </a:t>
            </a:r>
            <a:r>
              <a:rPr lang="en-GB" sz="4800" dirty="0">
                <a:solidFill>
                  <a:srgbClr val="FF0000"/>
                </a:solidFill>
              </a:rPr>
              <a:t>examples of poetic devices</a:t>
            </a:r>
            <a:r>
              <a:rPr lang="en-US" sz="4800" dirty="0">
                <a:solidFill>
                  <a:srgbClr val="FF0000"/>
                </a:solidFill>
              </a:rPr>
              <a:t> and </a:t>
            </a:r>
            <a:r>
              <a:rPr lang="en-US" sz="4800" dirty="0" err="1">
                <a:solidFill>
                  <a:srgbClr val="FF0000"/>
                </a:solidFill>
              </a:rPr>
              <a:t>chot</a:t>
            </a:r>
            <a:r>
              <a:rPr lang="en-US" sz="4800" dirty="0">
                <a:solidFill>
                  <a:srgbClr val="FF0000"/>
                </a:solidFill>
              </a:rPr>
              <a:t> down the evidence.</a:t>
            </a:r>
          </a:p>
          <a:p>
            <a:pPr marL="0" indent="0" algn="ctr">
              <a:buNone/>
            </a:pP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133E3C-105E-014B-B3B8-36A49A397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967" y="318908"/>
            <a:ext cx="1093666" cy="10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 dirty="0"/>
              <a:t>Theme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Give at least two pieces of evidence that show</a:t>
            </a:r>
            <a:r>
              <a:rPr lang="en-GB" sz="4000" dirty="0"/>
              <a:t> that</a:t>
            </a:r>
            <a:r>
              <a:rPr lang="en-US" sz="4000" dirty="0"/>
              <a:t> </a:t>
            </a:r>
            <a:r>
              <a:rPr lang="en-GB" sz="4000" dirty="0"/>
              <a:t>the main theme of the poem is nature.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Together: read through the text again. Chot down </a:t>
            </a:r>
            <a:r>
              <a:rPr lang="en-GB" sz="4000" dirty="0">
                <a:solidFill>
                  <a:srgbClr val="FF0000"/>
                </a:solidFill>
              </a:rPr>
              <a:t>examples of where the theme of nature is most evident.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52E0D9A3-DDBB-AE4A-A75D-FCF4E6B7C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258" y="228904"/>
            <a:ext cx="1060295" cy="112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768" y="5520270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ENABLE</a:t>
            </a:r>
            <a:br>
              <a:rPr lang="en-GB" sz="40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</a:br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19768" y="660698"/>
            <a:ext cx="311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3:</a:t>
            </a:r>
            <a:r>
              <a:rPr lang="en-US" sz="3600" kern="1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1BD7D-C56F-4C0D-A922-E373C0E9DB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GB" sz="2800" b="1" dirty="0">
                <a:solidFill>
                  <a:srgbClr val="FF0000"/>
                </a:solidFill>
                <a:latin typeface="Twinkl" pitchFamily="2" charset="0"/>
              </a:rPr>
              <a:t>The writer uses poetic devices such as…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US" b="1" dirty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2)</a:t>
            </a:r>
            <a:r>
              <a:rPr lang="en-GB" b="1" dirty="0">
                <a:solidFill>
                  <a:srgbClr val="00B050"/>
                </a:solidFill>
              </a:rPr>
              <a:t>   </a:t>
            </a:r>
            <a:r>
              <a:rPr lang="en-GB" sz="2800" b="1" dirty="0">
                <a:solidFill>
                  <a:schemeClr val="accent6"/>
                </a:solidFill>
                <a:latin typeface="Twinkl" pitchFamily="2" charset="0"/>
              </a:rPr>
              <a:t>The theme of nature is most notably demonstrated by…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C497C-B916-4107-A80A-EDA19687780E}"/>
              </a:ext>
            </a:extLst>
          </p:cNvPr>
          <p:cNvSpPr txBox="1"/>
          <p:nvPr/>
        </p:nvSpPr>
        <p:spPr>
          <a:xfrm>
            <a:off x="838200" y="5047120"/>
            <a:ext cx="49421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/>
                </a:solidFill>
              </a:rPr>
              <a:t>Bonus question: Year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1"/>
                </a:solidFill>
              </a:rPr>
              <a:t> 3)</a:t>
            </a:r>
            <a:r>
              <a:rPr lang="en-GB" sz="1800" b="1" dirty="0">
                <a:solidFill>
                  <a:schemeClr val="tx1"/>
                </a:solidFill>
              </a:rPr>
              <a:t> Why has the poet chosen to use repetition in </a:t>
            </a:r>
            <a:r>
              <a:rPr lang="en-GB" sz="1800" b="1">
                <a:solidFill>
                  <a:schemeClr val="tx1"/>
                </a:solidFill>
              </a:rPr>
              <a:t>this poem?  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6204857" y="5068892"/>
            <a:ext cx="55190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/>
                </a:solidFill>
              </a:rPr>
              <a:t>Bonus question: Year 4</a:t>
            </a:r>
          </a:p>
          <a:p>
            <a:r>
              <a:rPr lang="en-GB" b="1" dirty="0">
                <a:solidFill>
                  <a:schemeClr val="tx1"/>
                </a:solidFill>
              </a:rPr>
              <a:t>3) Why has the poet italicised the word ‘I’ in the line ‘Anywhere, anywhere. </a:t>
            </a:r>
            <a:r>
              <a:rPr lang="en-GB" b="1" i="1" dirty="0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 don’t know.’?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240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Our LI’s for the week:  Skim and scan to find key words given.  Read fluently without sounding out words. </vt:lpstr>
      <vt:lpstr>PowerPoint Presentation</vt:lpstr>
      <vt:lpstr>PowerPoint Presentation</vt:lpstr>
      <vt:lpstr>Language</vt:lpstr>
      <vt:lpstr>Theme</vt:lpstr>
      <vt:lpstr>PowerPoint Presentation</vt:lpstr>
      <vt:lpstr>Session 3 – Enable (Independent comprehension)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Sorcha Rose Clark</cp:lastModifiedBy>
  <cp:revision>69</cp:revision>
  <dcterms:created xsi:type="dcterms:W3CDTF">2020-11-01T11:52:42Z</dcterms:created>
  <dcterms:modified xsi:type="dcterms:W3CDTF">2021-05-23T14:33:42Z</dcterms:modified>
</cp:coreProperties>
</file>