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sldIdLst>
    <p:sldId id="256" r:id="rId2"/>
    <p:sldId id="302" r:id="rId3"/>
    <p:sldId id="295" r:id="rId4"/>
    <p:sldId id="309" r:id="rId5"/>
    <p:sldId id="326" r:id="rId6"/>
    <p:sldId id="327" r:id="rId7"/>
    <p:sldId id="325" r:id="rId8"/>
    <p:sldId id="328" r:id="rId9"/>
    <p:sldId id="329" r:id="rId10"/>
    <p:sldId id="319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15"/>
    <a:srgbClr val="FE67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11AA-9FC2-4907-83CF-7BE2D2F38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A2B3D-C000-486A-9DD5-6141CF88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07511-1643-4CDA-B043-4BC01B9C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1D1-8FE5-4167-BA1F-AB004F46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72A8-95FB-454B-97BC-4AE79394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6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5512-73DF-42DD-9C4F-D1EED16C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05A95-B7CC-44FF-B12D-3703324A3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8C6EC-D9CC-4BEE-ACE7-CFA55C5F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56609-E92B-440C-B6B3-3ECC698A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1E88A-D164-48B1-A91E-2931FFD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8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66E46-2E84-41DC-B1A9-191AFB7C4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99ED6-C801-49B3-A079-312A58AC3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8350-A685-4710-98C1-39C36832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F1B02-C54F-40AE-A7AE-53BD757D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2AA5-DD92-47DF-8DF1-0A055CC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9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32C7AD-824B-41C3-B4EA-38888379C37B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0">
                <a:srgbClr val="FF7415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E7536-2917-4E1C-92CF-14480421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E3B2E-42F1-4BBC-97A7-B7708A38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8C42-4C4F-4B91-B20C-6DE061CB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14731-3586-44B9-906A-55F182FE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6B08-E5AE-44A8-A8CA-8F3B2A87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12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0CD7-E6C5-483C-96F1-08F3C431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3A505-9A46-4BF0-B588-2BFB69A8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E0D6-D2C2-4E03-B1AF-AE6D9C48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6AA2-FA4F-4699-9367-99D731AF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95B61-04E9-4B5C-8396-01095E94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9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E96A-8414-44E5-A32A-FDEF5E56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685C-6768-479C-95B1-21F2F80A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D0E60-3F5B-4105-8B9A-CE05FED8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08CAE-9B3D-473C-94F3-53BFA771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45D0A-F90A-4627-A93D-32FB4BBE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05CD3-96AC-43F1-9864-6AECC03A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65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AACF-697B-4E63-A5E2-22AFC57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E3758-25B2-4717-9DCF-A80CC8C4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8310A-BAFC-4107-A2EB-2E56696CD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40C7-AF91-4411-8FF2-4C1E3189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9A60A-CDF9-4760-9880-1EC344C4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D5AA3-71BA-4980-8908-BCE4CC11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F1405-E449-4058-8BBD-9801D3A1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6A80E-7CD3-4A9A-BA4B-8C1B4A33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4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F8E5B2-504E-48F1-A4B4-48504A4A38AD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0">
                <a:srgbClr val="FF7415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B096B-5EFE-41B4-BD35-14D69C21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97AE-4495-4CF1-9AC4-F528EF25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01512-39E3-4AAD-9D18-260E0273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3FC31-CA11-4FA2-AFAA-F2DB4CF2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0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ED52C-58C9-47A4-A6E5-AC66050F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CE7B0-6CFC-4522-A924-AB2424E0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B1F59-6A8A-4940-956C-D4544FBA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4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CB8F-DB7D-4389-BFCE-DDF759BA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09E6-CB0E-4C41-99CF-DA3CE737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616D8-4C1A-4FFE-A36C-685E33FF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628ED-51F1-498E-916C-2F320CE5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97ADE-5906-4856-AE8F-7C5E09BD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2868A-25BF-4543-B6FA-8DE576E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0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CEDF-0D6F-4CC9-9781-094F8EA8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0DFCE-9FA0-4CA1-B30E-A4989572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93787-28DB-4E01-BED2-74E09D2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7F166-FA55-49CF-B252-FAD38F2E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7560C-1FEC-47CA-9DA5-2A93F59A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E8542-95F8-4D13-BD6D-CFB4DC51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6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A8AF7-C30F-4BF8-9D9C-0840DD8E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B1EF0-9A3C-49BA-AF82-3BA552D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6EA8-747D-4870-A669-F2CDA4349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7D1F-84CD-4681-A9AA-97BF2D131544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EC07-83EC-4A7B-9CD1-7D465D082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4B95C-A962-4533-AD76-561BDC36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60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XCCW Joined 1a" panose="03050602040000000000" pitchFamily="66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teach/class-clips-video/geography-ks1--ks2-the-water-cycle/zbcmxy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bc.co.uk/bitesize/topics/zkgg87h/articles/z3wpp3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37A8-6B52-4F9F-B618-82344B362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>
            <a:normAutofit/>
          </a:bodyPr>
          <a:lstStyle/>
          <a:p>
            <a:r>
              <a:rPr lang="en-GB" dirty="0"/>
              <a:t>The Water </a:t>
            </a:r>
            <a:r>
              <a:rPr lang="en-GB" dirty="0" err="1"/>
              <a:t>Cyle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6FBFE-A9B2-4DAB-9F22-324377456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Monday 7 June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BA70E-C03B-412A-848F-A817175D2B8D}"/>
              </a:ext>
            </a:extLst>
          </p:cNvPr>
          <p:cNvSpPr txBox="1"/>
          <p:nvPr/>
        </p:nvSpPr>
        <p:spPr>
          <a:xfrm>
            <a:off x="866440" y="678416"/>
            <a:ext cx="5562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Explanation Text</a:t>
            </a:r>
          </a:p>
        </p:txBody>
      </p:sp>
      <p:pic>
        <p:nvPicPr>
          <p:cNvPr id="2050" name="Picture 2" descr="Icon drop watercycle ⬇ Vector Image by © lovedoves | Vector Stock 118930080">
            <a:extLst>
              <a:ext uri="{FF2B5EF4-FFF2-40B4-BE49-F238E27FC236}">
                <a16:creationId xmlns:a16="http://schemas.microsoft.com/office/drawing/2014/main" id="{91F19720-4E16-4D63-AF29-A18F4AB45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52" b="93262" l="9961" r="89844">
                        <a14:foregroundMark x1="43848" y1="93359" x2="43848" y2="93359"/>
                        <a14:foregroundMark x1="48340" y1="6152" x2="48340" y2="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923" y="3153747"/>
            <a:ext cx="3806890" cy="38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27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DF83-00AA-47E1-B617-AE33473B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 and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E78F3-10FC-4191-91C4-E1204F073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Share your work</a:t>
            </a:r>
          </a:p>
          <a:p>
            <a:r>
              <a:rPr lang="en-GB" dirty="0"/>
              <a:t>What interesting facts have you found? </a:t>
            </a:r>
          </a:p>
        </p:txBody>
      </p:sp>
      <p:pic>
        <p:nvPicPr>
          <p:cNvPr id="2050" name="Picture 2" descr="Today's World Read Aloud Day: 'Competing for Attention'">
            <a:extLst>
              <a:ext uri="{FF2B5EF4-FFF2-40B4-BE49-F238E27FC236}">
                <a16:creationId xmlns:a16="http://schemas.microsoft.com/office/drawing/2014/main" id="{6F1ACF95-A36D-4839-A623-30F5E387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11" y="3667595"/>
            <a:ext cx="4482776" cy="282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1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37A8-6B52-4F9F-B618-82344B362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127" y="1069182"/>
            <a:ext cx="8434873" cy="2157024"/>
          </a:xfrm>
        </p:spPr>
        <p:txBody>
          <a:bodyPr>
            <a:normAutofit/>
          </a:bodyPr>
          <a:lstStyle/>
          <a:p>
            <a:pPr algn="l"/>
            <a:r>
              <a:rPr lang="en-GB" sz="4000" dirty="0"/>
              <a:t>LI: </a:t>
            </a:r>
            <a:r>
              <a:rPr lang="en-GB" sz="4000" dirty="0">
                <a:effectLst/>
                <a:ea typeface="Calibri" panose="020F0502020204030204" pitchFamily="34" charset="0"/>
              </a:rPr>
              <a:t>Can I gather topic related vocabulary?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6FBFE-A9B2-4DAB-9F22-324377456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7889" y="3509962"/>
            <a:ext cx="7492482" cy="1883131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Steps to success:</a:t>
            </a:r>
          </a:p>
          <a:p>
            <a:pPr marL="285750" indent="-285750" algn="l">
              <a:buFontTx/>
              <a:buChar char="-"/>
            </a:pPr>
            <a:r>
              <a:rPr lang="en-GB" dirty="0"/>
              <a:t>I can take notes</a:t>
            </a:r>
          </a:p>
          <a:p>
            <a:pPr marL="285750" indent="-285750" algn="l">
              <a:buFontTx/>
              <a:buChar char="-"/>
            </a:pPr>
            <a:r>
              <a:rPr lang="en-GB" dirty="0"/>
              <a:t>I know the four stages of the water cycle</a:t>
            </a:r>
          </a:p>
          <a:p>
            <a:pPr marL="285750" indent="-285750" algn="l">
              <a:buFontTx/>
              <a:buChar char="-"/>
            </a:pPr>
            <a:r>
              <a:rPr lang="en-GB" dirty="0"/>
              <a:t>I can find five water facts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42986-E2BC-469B-823F-6A57EBE33850}"/>
              </a:ext>
            </a:extLst>
          </p:cNvPr>
          <p:cNvSpPr txBox="1"/>
          <p:nvPr/>
        </p:nvSpPr>
        <p:spPr>
          <a:xfrm>
            <a:off x="866440" y="678416"/>
            <a:ext cx="5562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Explanation Text</a:t>
            </a:r>
          </a:p>
        </p:txBody>
      </p:sp>
    </p:spTree>
    <p:extLst>
      <p:ext uri="{BB962C8B-B14F-4D97-AF65-F5344CB8AC3E}">
        <p14:creationId xmlns:p14="http://schemas.microsoft.com/office/powerpoint/2010/main" val="308278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579822" cy="353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A68EB-861A-4DD9-A9DF-F92564E48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314"/>
            <a:ext cx="9144000" cy="5653372"/>
          </a:xfrm>
          <a:prstGeom prst="rect">
            <a:avLst/>
          </a:prstGeom>
        </p:spPr>
      </p:pic>
      <p:pic>
        <p:nvPicPr>
          <p:cNvPr id="1026" name="Picture 2" descr="Moisture Icon #54186 - Free Icons Library">
            <a:extLst>
              <a:ext uri="{FF2B5EF4-FFF2-40B4-BE49-F238E27FC236}">
                <a16:creationId xmlns:a16="http://schemas.microsoft.com/office/drawing/2014/main" id="{92F27C51-18FE-429B-B17B-A98A5C2C8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570" y="3133221"/>
            <a:ext cx="1066897" cy="106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mate, clouds, cloudy, condensation, weather icon - Download on Iconfinder">
            <a:extLst>
              <a:ext uri="{FF2B5EF4-FFF2-40B4-BE49-F238E27FC236}">
                <a16:creationId xmlns:a16="http://schemas.microsoft.com/office/drawing/2014/main" id="{648A27D0-199E-4E96-A4DC-5AE774B3D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33" y="2988020"/>
            <a:ext cx="1289721" cy="128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xed, precipitation, rain, raining, sleet, snow, weather icon - Download  on Iconfinder">
            <a:extLst>
              <a:ext uri="{FF2B5EF4-FFF2-40B4-BE49-F238E27FC236}">
                <a16:creationId xmlns:a16="http://schemas.microsoft.com/office/drawing/2014/main" id="{04F93FB9-BE51-43F5-B3A3-168A243B9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40" y="3133220"/>
            <a:ext cx="1096089" cy="109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ream Clipart Surface Runoff - Png Download (#3055321) - PinClipart">
            <a:extLst>
              <a:ext uri="{FF2B5EF4-FFF2-40B4-BE49-F238E27FC236}">
                <a16:creationId xmlns:a16="http://schemas.microsoft.com/office/drawing/2014/main" id="{C8F1CBCD-2B8C-4392-B9BA-720AB1F75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31" y="2836506"/>
            <a:ext cx="799576" cy="14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E65B8A-727B-46D8-AD19-85B2A371B1C5}"/>
              </a:ext>
            </a:extLst>
          </p:cNvPr>
          <p:cNvSpPr/>
          <p:nvPr/>
        </p:nvSpPr>
        <p:spPr>
          <a:xfrm>
            <a:off x="7548465" y="3312367"/>
            <a:ext cx="541176" cy="774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9CDEFC-29EB-4EAE-A554-A94A4FF8B37B}"/>
              </a:ext>
            </a:extLst>
          </p:cNvPr>
          <p:cNvSpPr txBox="1"/>
          <p:nvPr/>
        </p:nvSpPr>
        <p:spPr>
          <a:xfrm>
            <a:off x="2258008" y="4229309"/>
            <a:ext cx="26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FCD873-7B95-46F1-BDCB-25F906A3773D}"/>
              </a:ext>
            </a:extLst>
          </p:cNvPr>
          <p:cNvSpPr txBox="1"/>
          <p:nvPr/>
        </p:nvSpPr>
        <p:spPr>
          <a:xfrm>
            <a:off x="3429042" y="4229309"/>
            <a:ext cx="26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D662C5-1428-4872-A2E5-57FF963A7481}"/>
              </a:ext>
            </a:extLst>
          </p:cNvPr>
          <p:cNvSpPr txBox="1"/>
          <p:nvPr/>
        </p:nvSpPr>
        <p:spPr>
          <a:xfrm>
            <a:off x="4600076" y="4229309"/>
            <a:ext cx="26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F6B89C-1B5C-4964-BEA5-E6301D9C2119}"/>
              </a:ext>
            </a:extLst>
          </p:cNvPr>
          <p:cNvSpPr txBox="1"/>
          <p:nvPr/>
        </p:nvSpPr>
        <p:spPr>
          <a:xfrm>
            <a:off x="5771110" y="4229309"/>
            <a:ext cx="26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F9C92D-81AB-4170-85D1-5B89E1ADB03D}"/>
              </a:ext>
            </a:extLst>
          </p:cNvPr>
          <p:cNvSpPr txBox="1"/>
          <p:nvPr/>
        </p:nvSpPr>
        <p:spPr>
          <a:xfrm>
            <a:off x="6942144" y="4229309"/>
            <a:ext cx="26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79E3C2-F928-4355-B682-6C9E36F2EC50}"/>
              </a:ext>
            </a:extLst>
          </p:cNvPr>
          <p:cNvSpPr txBox="1"/>
          <p:nvPr/>
        </p:nvSpPr>
        <p:spPr>
          <a:xfrm>
            <a:off x="8143430" y="4241214"/>
            <a:ext cx="26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12203E-E030-4289-BDA5-F921B8B1A6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0278" y="3210318"/>
            <a:ext cx="1068145" cy="8928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412189-F94B-49BC-89B1-AF7D0FC81D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1609" y="2955363"/>
            <a:ext cx="1356184" cy="126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Water Cycle never stops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Watch the video and collect key words.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Geography KS1/KS2: The water cycle - BBC Teach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714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7C65-7F96-409C-A5F4-53BBE43B8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Water Cycle never stops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DC5D-4575-4C82-A935-2ABC87A6B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825624"/>
            <a:ext cx="8546841" cy="4845763"/>
          </a:xfrm>
        </p:spPr>
        <p:txBody>
          <a:bodyPr>
            <a:normAutofit fontScale="85000" lnSpcReduction="20000"/>
          </a:bodyPr>
          <a:lstStyle/>
          <a:p>
            <a:pPr marL="0" indent="0" algn="l" fontAlgn="t">
              <a:lnSpc>
                <a:spcPct val="170000"/>
              </a:lnSpc>
              <a:buNone/>
            </a:pPr>
            <a:r>
              <a:rPr lang="en-GB" dirty="0">
                <a:solidFill>
                  <a:srgbClr val="231F20"/>
                </a:solidFill>
                <a:effectLst/>
              </a:rPr>
              <a:t>Water on Earth is </a:t>
            </a:r>
            <a:r>
              <a:rPr lang="en-GB" b="1" dirty="0">
                <a:solidFill>
                  <a:srgbClr val="231F20"/>
                </a:solidFill>
                <a:effectLst/>
              </a:rPr>
              <a:t>constantly moving</a:t>
            </a:r>
            <a:r>
              <a:rPr lang="en-GB" dirty="0">
                <a:solidFill>
                  <a:srgbClr val="231F20"/>
                </a:solidFill>
                <a:effectLst/>
              </a:rPr>
              <a:t>. It is recycled over and over again. This recycling process is called the water cycle.</a:t>
            </a:r>
          </a:p>
          <a:p>
            <a:pPr marL="0" indent="0" algn="l" fontAlgn="t">
              <a:lnSpc>
                <a:spcPct val="170000"/>
              </a:lnSpc>
              <a:buNone/>
            </a:pPr>
            <a:r>
              <a:rPr lang="en-GB" b="1" dirty="0">
                <a:solidFill>
                  <a:srgbClr val="231F20"/>
                </a:solidFill>
                <a:effectLst/>
              </a:rPr>
              <a:t>1. Water evaporates into the air</a:t>
            </a:r>
          </a:p>
          <a:p>
            <a:pPr marL="0" indent="0" algn="l" fontAlgn="t">
              <a:lnSpc>
                <a:spcPct val="170000"/>
              </a:lnSpc>
              <a:buNone/>
            </a:pPr>
            <a:r>
              <a:rPr lang="en-GB" dirty="0">
                <a:solidFill>
                  <a:srgbClr val="231F20"/>
                </a:solidFill>
                <a:effectLst/>
              </a:rPr>
              <a:t>The sun </a:t>
            </a:r>
            <a:r>
              <a:rPr lang="en-GB" b="1" dirty="0">
                <a:solidFill>
                  <a:srgbClr val="231F20"/>
                </a:solidFill>
                <a:effectLst/>
              </a:rPr>
              <a:t>heats up</a:t>
            </a:r>
            <a:r>
              <a:rPr lang="en-GB" dirty="0">
                <a:solidFill>
                  <a:srgbClr val="231F20"/>
                </a:solidFill>
                <a:effectLst/>
              </a:rPr>
              <a:t> water on land, in rivers, lakes and seas and turns it into water vapour. The water vapour rises into the air.</a:t>
            </a:r>
          </a:p>
          <a:p>
            <a:pPr marL="0" indent="0" algn="l" fontAlgn="t">
              <a:lnSpc>
                <a:spcPct val="170000"/>
              </a:lnSpc>
              <a:buNone/>
            </a:pPr>
            <a:r>
              <a:rPr lang="en-GB" b="1" dirty="0">
                <a:solidFill>
                  <a:srgbClr val="231F20"/>
                </a:solidFill>
                <a:effectLst/>
              </a:rPr>
              <a:t>2. Water vapour condenses into clouds</a:t>
            </a:r>
          </a:p>
          <a:p>
            <a:pPr marL="0" indent="0" algn="l" fontAlgn="t">
              <a:lnSpc>
                <a:spcPct val="170000"/>
              </a:lnSpc>
              <a:buNone/>
            </a:pPr>
            <a:r>
              <a:rPr lang="en-GB" dirty="0">
                <a:solidFill>
                  <a:srgbClr val="231F20"/>
                </a:solidFill>
                <a:effectLst/>
              </a:rPr>
              <a:t>Water vapour in the air </a:t>
            </a:r>
            <a:r>
              <a:rPr lang="en-GB" b="1" dirty="0">
                <a:solidFill>
                  <a:srgbClr val="231F20"/>
                </a:solidFill>
                <a:effectLst/>
              </a:rPr>
              <a:t>cools</a:t>
            </a:r>
            <a:r>
              <a:rPr lang="en-GB" dirty="0">
                <a:solidFill>
                  <a:srgbClr val="231F20"/>
                </a:solidFill>
                <a:effectLst/>
              </a:rPr>
              <a:t> down and changes back into tiny drops of liquid water, forming clouds.</a:t>
            </a:r>
          </a:p>
          <a:p>
            <a:pPr marL="0" indent="0" algn="l" fontAlgn="t">
              <a:lnSpc>
                <a:spcPct val="17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63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7C65-7F96-409C-A5F4-53BBE43B8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Water Cycle never stops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DC5D-4575-4C82-A935-2ABC87A6B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825624"/>
            <a:ext cx="8546841" cy="4845763"/>
          </a:xfrm>
        </p:spPr>
        <p:txBody>
          <a:bodyPr>
            <a:normAutofit fontScale="77500" lnSpcReduction="20000"/>
          </a:bodyPr>
          <a:lstStyle/>
          <a:p>
            <a:pPr marL="0" indent="0" algn="l" fontAlgn="t">
              <a:lnSpc>
                <a:spcPct val="170000"/>
              </a:lnSpc>
              <a:buNone/>
            </a:pPr>
            <a:r>
              <a:rPr lang="en-GB" dirty="0">
                <a:solidFill>
                  <a:srgbClr val="231F20"/>
                </a:solidFill>
                <a:effectLst/>
              </a:rPr>
              <a:t>Water on Earth is </a:t>
            </a:r>
            <a:r>
              <a:rPr lang="en-GB" b="1" dirty="0">
                <a:solidFill>
                  <a:srgbClr val="231F20"/>
                </a:solidFill>
                <a:effectLst/>
              </a:rPr>
              <a:t>constantly moving</a:t>
            </a:r>
            <a:r>
              <a:rPr lang="en-GB" dirty="0">
                <a:solidFill>
                  <a:srgbClr val="231F20"/>
                </a:solidFill>
                <a:effectLst/>
              </a:rPr>
              <a:t>. It is recycled over and over again. This recycling process is called the water cycle.</a:t>
            </a:r>
          </a:p>
          <a:p>
            <a:pPr marL="0" indent="0" algn="l" fontAlgn="t">
              <a:lnSpc>
                <a:spcPct val="170000"/>
              </a:lnSpc>
              <a:buNone/>
            </a:pPr>
            <a:endParaRPr lang="en-GB" dirty="0">
              <a:solidFill>
                <a:srgbClr val="231F20"/>
              </a:solidFill>
              <a:effectLst/>
            </a:endParaRPr>
          </a:p>
          <a:p>
            <a:pPr marL="0" indent="0" algn="l" fontAlgn="t">
              <a:lnSpc>
                <a:spcPct val="170000"/>
              </a:lnSpc>
              <a:buNone/>
            </a:pPr>
            <a:r>
              <a:rPr lang="en-GB" b="1" dirty="0">
                <a:solidFill>
                  <a:srgbClr val="231F20"/>
                </a:solidFill>
                <a:effectLst/>
              </a:rPr>
              <a:t>3. Water falls as precipitation</a:t>
            </a:r>
          </a:p>
          <a:p>
            <a:pPr marL="0" indent="0" algn="l" fontAlgn="t">
              <a:lnSpc>
                <a:spcPct val="170000"/>
              </a:lnSpc>
              <a:buNone/>
            </a:pPr>
            <a:r>
              <a:rPr lang="en-GB" dirty="0">
                <a:solidFill>
                  <a:srgbClr val="231F20"/>
                </a:solidFill>
                <a:effectLst/>
              </a:rPr>
              <a:t>The clouds get </a:t>
            </a:r>
            <a:r>
              <a:rPr lang="en-GB" b="1" dirty="0">
                <a:solidFill>
                  <a:srgbClr val="231F20"/>
                </a:solidFill>
                <a:effectLst/>
              </a:rPr>
              <a:t>heavy</a:t>
            </a:r>
            <a:r>
              <a:rPr lang="en-GB" dirty="0">
                <a:solidFill>
                  <a:srgbClr val="231F20"/>
                </a:solidFill>
                <a:effectLst/>
              </a:rPr>
              <a:t> and water falls back to the ground in the form of rain or snow.</a:t>
            </a:r>
          </a:p>
          <a:p>
            <a:pPr marL="0" indent="0" algn="l" fontAlgn="t">
              <a:lnSpc>
                <a:spcPct val="170000"/>
              </a:lnSpc>
              <a:buNone/>
            </a:pPr>
            <a:r>
              <a:rPr lang="en-GB" b="1" dirty="0">
                <a:solidFill>
                  <a:srgbClr val="231F20"/>
                </a:solidFill>
                <a:effectLst/>
              </a:rPr>
              <a:t>4. Water returns to the sea</a:t>
            </a:r>
          </a:p>
          <a:p>
            <a:pPr marL="0" indent="0" algn="l" fontAlgn="t">
              <a:lnSpc>
                <a:spcPct val="170000"/>
              </a:lnSpc>
              <a:buNone/>
            </a:pPr>
            <a:r>
              <a:rPr lang="en-GB" dirty="0">
                <a:solidFill>
                  <a:srgbClr val="231F20"/>
                </a:solidFill>
                <a:effectLst/>
              </a:rPr>
              <a:t>Rain water runs over the land and collects in lakes or rivers, which take it </a:t>
            </a:r>
            <a:r>
              <a:rPr lang="en-GB" b="1" dirty="0">
                <a:solidFill>
                  <a:srgbClr val="231F20"/>
                </a:solidFill>
                <a:effectLst/>
              </a:rPr>
              <a:t>back to the sea</a:t>
            </a:r>
            <a:r>
              <a:rPr lang="en-GB" dirty="0">
                <a:solidFill>
                  <a:srgbClr val="231F20"/>
                </a:solidFill>
                <a:effectLst/>
              </a:rPr>
              <a:t>. The cycle starts all over again.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511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Water Cycle never stops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Play the Water Cycle Quiz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EAF5FF4-F4E8-483A-892A-8F5A153BE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18" y="2493037"/>
            <a:ext cx="4693298" cy="265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0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Water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171" y="2244012"/>
            <a:ext cx="4531179" cy="434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Let’s read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Listen out for some good water facts and write them down.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8" name="Picture 6" descr="Once Upon a Raindrop: The Story of Water: Amazon.co.uk: Carter, James,  Nomoco: 9781848577145: Books">
            <a:extLst>
              <a:ext uri="{FF2B5EF4-FFF2-40B4-BE49-F238E27FC236}">
                <a16:creationId xmlns:a16="http://schemas.microsoft.com/office/drawing/2014/main" id="{9EED3878-CD9E-4400-89B4-6B86C04A3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27" y="2244012"/>
            <a:ext cx="30059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46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Water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2244012"/>
            <a:ext cx="7886700" cy="434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Let’s read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Find more interesting water facts and write them down.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55D0D-2A04-4731-8E7B-4BB04E089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67" y="2838450"/>
            <a:ext cx="23050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24444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" id="{74DAFB2D-2D75-4630-A123-D79B856D886B}" vid="{8FE079CD-9711-4625-9DF2-034AFD12A3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</Template>
  <TotalTime>1769</TotalTime>
  <Words>307</Words>
  <Application>Microsoft Office PowerPoint</Application>
  <PresentationFormat>On-screen Show (4:3)</PresentationFormat>
  <Paragraphs>56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XCCW Joined 1a</vt:lpstr>
      <vt:lpstr>school</vt:lpstr>
      <vt:lpstr>The Water Cyle</vt:lpstr>
      <vt:lpstr>LI: Can I gather topic related vocabulary?</vt:lpstr>
      <vt:lpstr>PowerPoint Presentation</vt:lpstr>
      <vt:lpstr>The Water Cycle never stops</vt:lpstr>
      <vt:lpstr>The Water Cycle never stops</vt:lpstr>
      <vt:lpstr>The Water Cycle never stops</vt:lpstr>
      <vt:lpstr>The Water Cycle never stops</vt:lpstr>
      <vt:lpstr>Water Facts</vt:lpstr>
      <vt:lpstr>Water Facts</vt:lpstr>
      <vt:lpstr>Share and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Tale of Custard the Dragon – Ogden Nash</dc:title>
  <dc:creator>Mr and Mrs Smout</dc:creator>
  <cp:lastModifiedBy>Mr and Mrs Smout</cp:lastModifiedBy>
  <cp:revision>180</cp:revision>
  <cp:lastPrinted>2021-05-05T07:01:18Z</cp:lastPrinted>
  <dcterms:created xsi:type="dcterms:W3CDTF">2021-02-17T09:47:59Z</dcterms:created>
  <dcterms:modified xsi:type="dcterms:W3CDTF">2021-06-04T15:49:10Z</dcterms:modified>
</cp:coreProperties>
</file>