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302" r:id="rId3"/>
    <p:sldId id="309" r:id="rId4"/>
    <p:sldId id="325" r:id="rId5"/>
    <p:sldId id="326" r:id="rId6"/>
    <p:sldId id="327" r:id="rId7"/>
    <p:sldId id="311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19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FE67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7D1F-84CD-4681-A9AA-97BF2D131544}" type="datetimeFigureOut">
              <a:rPr lang="en-GB" smtClean="0"/>
              <a:t>05/06/2021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bitesize/topics/zkgg87h/articles/z3wpp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GB" dirty="0"/>
              <a:t>The Water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Wednesday 9 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A70E-C03B-412A-848F-A817175D2B8D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Explanation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C4AAC-E653-47CE-86A9-D594446ACA5B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170156-F878-4191-8395-B32C1EB6B5E8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192A2-FD22-4839-9ACF-02E6B382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419B72-AE9D-44D1-9458-08F4B8F3AE2B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00FDBC-9F0E-406A-A5DF-F4AA101A9497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 drop watercycle ⬇ Vector Image by © lovedoves | Vector Stock 118930080">
            <a:extLst>
              <a:ext uri="{FF2B5EF4-FFF2-40B4-BE49-F238E27FC236}">
                <a16:creationId xmlns:a16="http://schemas.microsoft.com/office/drawing/2014/main" id="{91F19720-4E16-4D63-AF29-A18F4AB4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2" b="93262" l="9961" r="89844">
                        <a14:foregroundMark x1="43848" y1="93359" x2="43848" y2="93359"/>
                        <a14:foregroundMark x1="48340" y1="6152" x2="48340" y2="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18" y="3157722"/>
            <a:ext cx="3806890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CB9730-A5FF-4646-94FC-3920492F4F7C}"/>
              </a:ext>
            </a:extLst>
          </p:cNvPr>
          <p:cNvCxnSpPr/>
          <p:nvPr/>
        </p:nvCxnSpPr>
        <p:spPr>
          <a:xfrm>
            <a:off x="6428792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9EB6F9-F06E-4DC5-AF1B-B6EC090B7013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5773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900" u="sng" dirty="0"/>
              <a:t>Model sentence: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900" dirty="0">
                <a:highlight>
                  <a:srgbClr val="FFFF00"/>
                </a:highlight>
              </a:rPr>
              <a:t>Feeling hot yet?</a:t>
            </a:r>
            <a:r>
              <a:rPr lang="en-GB" sz="2900" dirty="0"/>
              <a:t> </a:t>
            </a:r>
            <a:r>
              <a:rPr lang="en-GB" sz="2900" b="1" dirty="0"/>
              <a:t>When,</a:t>
            </a:r>
            <a:r>
              <a:rPr lang="en-GB" sz="2900" dirty="0"/>
              <a:t> the sun’s energy </a:t>
            </a:r>
            <a:r>
              <a:rPr lang="en-GB" sz="2900" dirty="0">
                <a:highlight>
                  <a:srgbClr val="FFFF00"/>
                </a:highlight>
              </a:rPr>
              <a:t>warms you up enough, all that solar sparkle </a:t>
            </a:r>
            <a:r>
              <a:rPr lang="en-GB" sz="2900" dirty="0"/>
              <a:t>turns you into water vapour. </a:t>
            </a:r>
            <a:r>
              <a:rPr lang="en-GB" sz="2900" dirty="0">
                <a:highlight>
                  <a:srgbClr val="FFFF00"/>
                </a:highlight>
              </a:rPr>
              <a:t>Feeling lighter?</a:t>
            </a:r>
            <a:r>
              <a:rPr lang="en-GB" sz="2900" dirty="0"/>
              <a:t> You are a gas! </a:t>
            </a:r>
            <a:r>
              <a:rPr lang="en-GB" sz="2900" dirty="0">
                <a:highlight>
                  <a:srgbClr val="00FFFF"/>
                </a:highlight>
              </a:rPr>
              <a:t>Off we go up into the atmosphere like a released balloon. Woo-hoo!</a:t>
            </a:r>
            <a:r>
              <a:rPr lang="en-GB" sz="2900" dirty="0">
                <a:highlight>
                  <a:srgbClr val="FFFF00"/>
                </a:highlight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9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900" u="sng" dirty="0"/>
              <a:t>Your task</a:t>
            </a:r>
            <a:r>
              <a:rPr lang="en-GB" sz="2900" dirty="0"/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900" dirty="0"/>
              <a:t>Ask your visitors if they feel warm. Describe what happens when the sun warms liquid water using an adjective for the sun’s energy. Tell your visitors they are a gas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2900" dirty="0">
                <a:highlight>
                  <a:srgbClr val="00FFFF"/>
                </a:highlight>
              </a:rPr>
              <a:t>Deepen the moment:</a:t>
            </a:r>
            <a:r>
              <a:rPr lang="en-GB" sz="2900" dirty="0"/>
              <a:t> </a:t>
            </a:r>
            <a:br>
              <a:rPr lang="en-GB" sz="2900" dirty="0"/>
            </a:br>
            <a:r>
              <a:rPr lang="en-GB" sz="2900" dirty="0"/>
              <a:t>Use a simile to describe the feeling of floating. 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4F98E-AF4B-42AB-B409-C2635AF2DFA6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E61A8-E28B-406C-ACA6-5F730E8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4C1957E-49DB-42DF-A0FD-112A7800F911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Moisture Icon #54186 - Free Icons Library">
            <a:extLst>
              <a:ext uri="{FF2B5EF4-FFF2-40B4-BE49-F238E27FC236}">
                <a16:creationId xmlns:a16="http://schemas.microsoft.com/office/drawing/2014/main" id="{1198ED6E-90C9-4ADD-9BD8-56F4D361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B4D525-69F8-4044-B56F-50277CA41E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6114" y="679002"/>
            <a:ext cx="773372" cy="697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264AA2-47AC-40AD-8400-0DD01FBB6A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" y="5685168"/>
            <a:ext cx="562552" cy="5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5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0473"/>
            <a:ext cx="7886700" cy="412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would it feel like to float up in the sky?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some positive feeling words in the fourth box.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7235" y="6259173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113B3F-3A2A-4696-B3CE-AD42D09D9D9E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8-0000-0700-000052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9" y="562889"/>
            <a:ext cx="949120" cy="8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0473"/>
            <a:ext cx="7886700" cy="412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Fun</a:t>
            </a:r>
          </a:p>
          <a:p>
            <a:r>
              <a:rPr lang="en-GB" dirty="0"/>
              <a:t>Thrilling</a:t>
            </a:r>
          </a:p>
          <a:p>
            <a:r>
              <a:rPr lang="en-GB" dirty="0"/>
              <a:t>Delightful</a:t>
            </a:r>
          </a:p>
          <a:p>
            <a:r>
              <a:rPr lang="en-GB" dirty="0"/>
              <a:t>Exciting</a:t>
            </a:r>
          </a:p>
          <a:p>
            <a:r>
              <a:rPr lang="en-GB" dirty="0"/>
              <a:t>Exhilarating</a:t>
            </a:r>
          </a:p>
          <a:p>
            <a:r>
              <a:rPr lang="en-GB" dirty="0"/>
              <a:t>Alive</a:t>
            </a:r>
          </a:p>
          <a:p>
            <a:r>
              <a:rPr lang="en-GB" dirty="0"/>
              <a:t>Like freedom.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7235" y="6259173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113B3F-3A2A-4696-B3CE-AD42D09D9D9E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0000000-0008-0000-0700-000052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9" y="562889"/>
            <a:ext cx="949120" cy="8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0473"/>
            <a:ext cx="7886700" cy="412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How can we describe the movement of the water vapour molecules?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your ideas in the last box.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113B3F-3A2A-4696-B3CE-AD42D09D9D9E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CEBCB0B-BFFF-4D40-BB46-721CBC8051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6" y="589708"/>
            <a:ext cx="1024659" cy="928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E47F5-8B89-429F-8BCA-E3370B7C51D9}"/>
              </a:ext>
            </a:extLst>
          </p:cNvPr>
          <p:cNvSpPr txBox="1"/>
          <p:nvPr/>
        </p:nvSpPr>
        <p:spPr>
          <a:xfrm>
            <a:off x="6728881" y="6269269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44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0473"/>
            <a:ext cx="7886700" cy="412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Bounce around</a:t>
            </a:r>
          </a:p>
          <a:p>
            <a:r>
              <a:rPr lang="en-GB" dirty="0"/>
              <a:t>Wander</a:t>
            </a:r>
          </a:p>
          <a:p>
            <a:r>
              <a:rPr lang="en-GB" dirty="0"/>
              <a:t>Meander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113B3F-3A2A-4696-B3CE-AD42D09D9D9E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CEBCB0B-BFFF-4D40-BB46-721CBC8051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6" y="589708"/>
            <a:ext cx="1024659" cy="9282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E47F5-8B89-429F-8BCA-E3370B7C51D9}"/>
              </a:ext>
            </a:extLst>
          </p:cNvPr>
          <p:cNvSpPr txBox="1"/>
          <p:nvPr/>
        </p:nvSpPr>
        <p:spPr>
          <a:xfrm>
            <a:off x="6728881" y="6269269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709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9577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u="sng" dirty="0"/>
              <a:t>Model sentence: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/>
              <a:t>This is called evaporation. </a:t>
            </a:r>
            <a:r>
              <a:rPr lang="en-GB" sz="1800" dirty="0">
                <a:highlight>
                  <a:srgbClr val="FFFF00"/>
                </a:highlight>
              </a:rPr>
              <a:t>Fun, isn’t it? Trail the sky, drift around, feel like a bird.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u="sng" dirty="0"/>
              <a:t>Your task</a:t>
            </a:r>
            <a:r>
              <a:rPr lang="en-GB" sz="1800" dirty="0"/>
              <a:t>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/>
              <a:t>Explain this process as evaporation and ask the visitor how it feels. Tell them to enjoy the experience using positive action and feeling words.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800" dirty="0">
                <a:highlight>
                  <a:srgbClr val="00FFFF"/>
                </a:highlight>
              </a:rPr>
              <a:t>Deepen the moment:</a:t>
            </a:r>
            <a:r>
              <a:rPr lang="en-GB" sz="1800" dirty="0"/>
              <a:t> </a:t>
            </a:r>
            <a:br>
              <a:rPr lang="en-GB" sz="1800" dirty="0"/>
            </a:br>
            <a:r>
              <a:rPr lang="en-GB" sz="1800" dirty="0"/>
              <a:t>Write a step sentence to link to the next paragraph</a:t>
            </a:r>
            <a:br>
              <a:rPr lang="en-GB" sz="1800" dirty="0"/>
            </a:br>
            <a:r>
              <a:rPr lang="en-GB" sz="1800" dirty="0"/>
              <a:t>of condensation or add a relevant water fact.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4F98E-AF4B-42AB-B409-C2635AF2DFA6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E61A8-E28B-406C-ACA6-5F730E8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4C1957E-49DB-42DF-A0FD-112A7800F911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Moisture Icon #54186 - Free Icons Library">
            <a:extLst>
              <a:ext uri="{FF2B5EF4-FFF2-40B4-BE49-F238E27FC236}">
                <a16:creationId xmlns:a16="http://schemas.microsoft.com/office/drawing/2014/main" id="{1198ED6E-90C9-4ADD-9BD8-56F4D361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E899F0-E87A-47BC-AE7E-83D74A6779F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67" y="548672"/>
            <a:ext cx="949120" cy="899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F68602-454A-43AB-8B50-622EFA0042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0" y="534455"/>
            <a:ext cx="1024659" cy="9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7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Share your work</a:t>
            </a:r>
          </a:p>
          <a:p>
            <a:r>
              <a:rPr lang="en-GB" dirty="0"/>
              <a:t>What sentence are your proud of?</a:t>
            </a:r>
          </a:p>
          <a:p>
            <a:r>
              <a:rPr lang="en-GB" dirty="0"/>
              <a:t>What does the class think of the work? </a:t>
            </a:r>
          </a:p>
          <a:p>
            <a:r>
              <a:rPr lang="en-GB" dirty="0"/>
              <a:t>How could we make it even better?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11" y="3667595"/>
            <a:ext cx="4482776" cy="28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692" y="1271976"/>
            <a:ext cx="8434873" cy="215702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LI: </a:t>
            </a:r>
            <a:r>
              <a:rPr lang="en-GB" sz="4400" dirty="0">
                <a:effectLst/>
                <a:ea typeface="Calibri" panose="020F0502020204030204" pitchFamily="34" charset="0"/>
              </a:rPr>
              <a:t>Can I draft and write an explanation text?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52" y="3560895"/>
            <a:ext cx="7492482" cy="1883131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Steps to success: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use the touch lens to describe the feel of the sun 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use a complex sentence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use feeling words and precise verbs to keep the reader engaged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42986-E2BC-469B-823F-6A57EBE33850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Explanation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8-0000-0600-000057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7" y="5611096"/>
            <a:ext cx="1108363" cy="1040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700-00005B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00" y="5600787"/>
            <a:ext cx="1108363" cy="1040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38CE5-9883-4677-96AF-8E16835795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765" y="5782231"/>
            <a:ext cx="773372" cy="697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7EDA68-668B-48FD-B8C3-35D16D025A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45" y="5611096"/>
            <a:ext cx="1031966" cy="9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Watch the first 19 seconds of </a:t>
            </a:r>
            <a:r>
              <a:rPr lang="en-GB" dirty="0">
                <a:hlinkClick r:id="rId2"/>
              </a:rPr>
              <a:t>this video.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needed for the water to heat up on the surface of the earth?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 similar words for the sun’s shining.</a:t>
            </a:r>
          </a:p>
          <a:p>
            <a:pPr marL="0" indent="0">
              <a:buNone/>
            </a:pPr>
            <a:r>
              <a:rPr lang="en-GB" dirty="0"/>
              <a:t>Write them in the first box. </a:t>
            </a:r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E89CA-046D-42FD-A5B2-F07F2744D8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609467"/>
            <a:ext cx="923636" cy="8368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7235" y="5061167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71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Beaming</a:t>
            </a:r>
          </a:p>
          <a:p>
            <a:r>
              <a:rPr lang="en-GB" dirty="0"/>
              <a:t>Radiant</a:t>
            </a:r>
          </a:p>
          <a:p>
            <a:r>
              <a:rPr lang="en-GB" dirty="0"/>
              <a:t>Glowing</a:t>
            </a:r>
          </a:p>
          <a:p>
            <a:r>
              <a:rPr lang="en-GB" dirty="0"/>
              <a:t>Shimmer </a:t>
            </a:r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E89CA-046D-42FD-A5B2-F07F2744D8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609467"/>
            <a:ext cx="923636" cy="8368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5907235" y="5061167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5218C9-BC4A-4A70-A986-E28577E94E99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7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Let’s collect some words to describe the surface of the water.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them in the second box.  </a:t>
            </a:r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E89CA-046D-42FD-A5B2-F07F2744D8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609467"/>
            <a:ext cx="923636" cy="8368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689679" y="5047821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8A7D60-C95D-4955-9EA1-539E3099FC7F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3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 are some of my ideas.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Ripples</a:t>
            </a:r>
          </a:p>
          <a:p>
            <a:r>
              <a:rPr lang="en-GB" dirty="0"/>
              <a:t>Waves</a:t>
            </a:r>
          </a:p>
          <a:p>
            <a:r>
              <a:rPr lang="en-GB" dirty="0"/>
              <a:t>Skin</a:t>
            </a:r>
          </a:p>
          <a:p>
            <a:r>
              <a:rPr lang="en-GB" dirty="0"/>
              <a:t>Face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E89CA-046D-42FD-A5B2-F07F2744D8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609467"/>
            <a:ext cx="923636" cy="8368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689679" y="5047821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EACC30-8DC6-4521-BFAF-8B945B1AFD21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6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u="sng" dirty="0"/>
              <a:t>Model sentence: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Perfect!</a:t>
            </a:r>
            <a:r>
              <a:rPr lang="en-GB" dirty="0"/>
              <a:t> The sun is </a:t>
            </a:r>
            <a:r>
              <a:rPr lang="en-GB" dirty="0">
                <a:highlight>
                  <a:srgbClr val="FFFF00"/>
                </a:highlight>
              </a:rPr>
              <a:t>shining.</a:t>
            </a:r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Can you feel that heat on your skin or should I say surface?</a:t>
            </a:r>
            <a:r>
              <a:rPr lang="en-GB" dirty="0"/>
              <a:t> 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Describe the sun and create a question to get visitors to notice how the sun feels on their bodies.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Deepen the moment: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Use an adjective to show your pleasure </a:t>
            </a:r>
            <a:br>
              <a:rPr lang="en-GB" dirty="0"/>
            </a:br>
            <a:r>
              <a:rPr lang="en-GB" dirty="0"/>
              <a:t>that the sun is warm.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4F98E-AF4B-42AB-B409-C2635AF2DFA6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6E61A8-E28B-406C-ACA6-5F730E8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4C1957E-49DB-42DF-A0FD-112A7800F911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Moisture Icon #54186 - Free Icons Library">
            <a:extLst>
              <a:ext uri="{FF2B5EF4-FFF2-40B4-BE49-F238E27FC236}">
                <a16:creationId xmlns:a16="http://schemas.microsoft.com/office/drawing/2014/main" id="{1198ED6E-90C9-4ADD-9BD8-56F4D361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5DC102-F803-4CA9-9911-74FB61D21A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71" y="609467"/>
            <a:ext cx="923636" cy="8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799518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happens to water molecules when they get heated?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can we describe the sun’s energy? The </a:t>
            </a:r>
            <a:r>
              <a:rPr lang="en-GB" dirty="0" err="1"/>
              <a:t>va-va-voom</a:t>
            </a:r>
            <a:r>
              <a:rPr lang="en-GB" dirty="0"/>
              <a:t>, zing, spark, vitality?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your ideas in the third box.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297400" y="5673346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B37C348-1955-4A02-9377-ED9C61C9AA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6114" y="679002"/>
            <a:ext cx="773372" cy="697807"/>
          </a:xfrm>
          <a:prstGeom prst="rect">
            <a:avLst/>
          </a:prstGeom>
        </p:spPr>
      </p:pic>
      <p:pic>
        <p:nvPicPr>
          <p:cNvPr id="1026" name="Picture 2" descr="Q: What&amp;#39;s the difference between evaporation and boiling? | NSTA">
            <a:extLst>
              <a:ext uri="{FF2B5EF4-FFF2-40B4-BE49-F238E27FC236}">
                <a16:creationId xmlns:a16="http://schemas.microsoft.com/office/drawing/2014/main" id="{08035CEB-0434-41A2-B612-DFDF5485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1914654"/>
            <a:ext cx="2350601" cy="28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4D7D44-42E7-4311-88C2-C039041CE263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1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Here are some of my ideas: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Spirit</a:t>
            </a:r>
          </a:p>
          <a:p>
            <a:r>
              <a:rPr lang="en-GB" dirty="0"/>
              <a:t>Vigour</a:t>
            </a:r>
          </a:p>
          <a:p>
            <a:r>
              <a:rPr lang="en-GB" dirty="0"/>
              <a:t>Life</a:t>
            </a:r>
          </a:p>
          <a:p>
            <a:r>
              <a:rPr lang="en-GB" dirty="0"/>
              <a:t>Exuberance</a:t>
            </a:r>
          </a:p>
          <a:p>
            <a:r>
              <a:rPr lang="en-GB" dirty="0"/>
              <a:t>Effervescence</a:t>
            </a:r>
          </a:p>
          <a:p>
            <a:r>
              <a:rPr lang="en-GB" dirty="0"/>
              <a:t>Power</a:t>
            </a:r>
          </a:p>
          <a:p>
            <a:r>
              <a:rPr lang="en-GB" dirty="0"/>
              <a:t>Dynamism</a:t>
            </a:r>
          </a:p>
          <a:p>
            <a:r>
              <a:rPr lang="en-GB" dirty="0"/>
              <a:t>Ardour</a:t>
            </a:r>
          </a:p>
          <a:p>
            <a:r>
              <a:rPr lang="en-GB" dirty="0"/>
              <a:t>Bounce</a:t>
            </a:r>
          </a:p>
          <a:p>
            <a:r>
              <a:rPr lang="en-GB" dirty="0"/>
              <a:t>Solar spark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Moisture Icon #54186 - Free Icons Library">
            <a:extLst>
              <a:ext uri="{FF2B5EF4-FFF2-40B4-BE49-F238E27FC236}">
                <a16:creationId xmlns:a16="http://schemas.microsoft.com/office/drawing/2014/main" id="{153ED287-4A64-49AC-8859-2F9075A2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6" y="455035"/>
            <a:ext cx="1145743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6FC08D-E87C-412E-BD00-F328AF60FF33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1F075-A725-472F-96C5-26C5817D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373" y="5061167"/>
            <a:ext cx="1410040" cy="3932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57C464-0F2B-46CB-BD53-31FDE53F952E}"/>
              </a:ext>
            </a:extLst>
          </p:cNvPr>
          <p:cNvCxnSpPr/>
          <p:nvPr/>
        </p:nvCxnSpPr>
        <p:spPr>
          <a:xfrm>
            <a:off x="5617029" y="55384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B2D692-107A-4D77-B0D8-8FD70D41F7D2}"/>
              </a:ext>
            </a:extLst>
          </p:cNvPr>
          <p:cNvCxnSpPr/>
          <p:nvPr/>
        </p:nvCxnSpPr>
        <p:spPr>
          <a:xfrm>
            <a:off x="5617029" y="6148011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2B9D8E-E6CE-490B-94BB-1365E9C27083}"/>
              </a:ext>
            </a:extLst>
          </p:cNvPr>
          <p:cNvCxnSpPr>
            <a:stCxn id="8" idx="0"/>
            <a:endCxn id="8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4D8C10-B675-43C6-BFEA-DB3474EEDFCB}"/>
              </a:ext>
            </a:extLst>
          </p:cNvPr>
          <p:cNvSpPr txBox="1"/>
          <p:nvPr/>
        </p:nvSpPr>
        <p:spPr>
          <a:xfrm>
            <a:off x="6297400" y="5673346"/>
            <a:ext cx="41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70B423-5A02-471A-8CA7-FD72FF92C747}"/>
              </a:ext>
            </a:extLst>
          </p:cNvPr>
          <p:cNvCxnSpPr/>
          <p:nvPr/>
        </p:nvCxnSpPr>
        <p:spPr>
          <a:xfrm>
            <a:off x="6445971" y="4926563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B37C348-1955-4A02-9377-ED9C61C9AA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6114" y="679002"/>
            <a:ext cx="773372" cy="69780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EA06AB-EBC8-4D18-9933-0367CBE7CE68}"/>
              </a:ext>
            </a:extLst>
          </p:cNvPr>
          <p:cNvCxnSpPr/>
          <p:nvPr/>
        </p:nvCxnSpPr>
        <p:spPr>
          <a:xfrm>
            <a:off x="6449578" y="6148011"/>
            <a:ext cx="0" cy="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0748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1829</TotalTime>
  <Words>559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XCCW Joined 1a</vt:lpstr>
      <vt:lpstr>school</vt:lpstr>
      <vt:lpstr>The Water Cycle</vt:lpstr>
      <vt:lpstr>LI: Can I draft and write an explanation text?</vt:lpstr>
      <vt:lpstr>Evaporation</vt:lpstr>
      <vt:lpstr>Evaporation</vt:lpstr>
      <vt:lpstr>Evaporation</vt:lpstr>
      <vt:lpstr>Evaporation</vt:lpstr>
      <vt:lpstr>Evaporation</vt:lpstr>
      <vt:lpstr>Evaporation</vt:lpstr>
      <vt:lpstr>Evaporation</vt:lpstr>
      <vt:lpstr>Evaporation</vt:lpstr>
      <vt:lpstr>Evaporation</vt:lpstr>
      <vt:lpstr>Evaporation</vt:lpstr>
      <vt:lpstr>Evaporation</vt:lpstr>
      <vt:lpstr>Evaporation</vt:lpstr>
      <vt:lpstr>Evaporation</vt:lpstr>
      <vt:lpstr>Share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Custard the Dragon – Ogden Nash</dc:title>
  <dc:creator>Mr and Mrs Smout</dc:creator>
  <cp:lastModifiedBy>Mr and Mrs Smout</cp:lastModifiedBy>
  <cp:revision>195</cp:revision>
  <cp:lastPrinted>2021-05-05T07:01:18Z</cp:lastPrinted>
  <dcterms:created xsi:type="dcterms:W3CDTF">2021-02-17T09:47:59Z</dcterms:created>
  <dcterms:modified xsi:type="dcterms:W3CDTF">2021-06-05T07:15:52Z</dcterms:modified>
</cp:coreProperties>
</file>