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4" r:id="rId3"/>
    <p:sldId id="276" r:id="rId4"/>
    <p:sldId id="277" r:id="rId5"/>
    <p:sldId id="257" r:id="rId6"/>
    <p:sldId id="278" r:id="rId7"/>
    <p:sldId id="264" r:id="rId8"/>
    <p:sldId id="270" r:id="rId9"/>
    <p:sldId id="272" r:id="rId10"/>
    <p:sldId id="273" r:id="rId11"/>
    <p:sldId id="281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EC676-DB23-4337-916A-3771FAF755EF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07E95-9187-499D-898B-243773B3F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7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5193-08BB-42BE-AB49-51DA6460515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D38F-90A2-43F4-B189-28249B52B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83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5193-08BB-42BE-AB49-51DA6460515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D38F-90A2-43F4-B189-28249B52B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8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5193-08BB-42BE-AB49-51DA6460515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D38F-90A2-43F4-B189-28249B52B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35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5193-08BB-42BE-AB49-51DA6460515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D38F-90A2-43F4-B189-28249B52B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85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5193-08BB-42BE-AB49-51DA6460515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D38F-90A2-43F4-B189-28249B52B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24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5193-08BB-42BE-AB49-51DA6460515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D38F-90A2-43F4-B189-28249B52B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6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5193-08BB-42BE-AB49-51DA6460515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D38F-90A2-43F4-B189-28249B52B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1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5193-08BB-42BE-AB49-51DA6460515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D38F-90A2-43F4-B189-28249B52B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5193-08BB-42BE-AB49-51DA6460515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D38F-90A2-43F4-B189-28249B52B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42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5193-08BB-42BE-AB49-51DA6460515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D38F-90A2-43F4-B189-28249B52B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69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5193-08BB-42BE-AB49-51DA6460515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D38F-90A2-43F4-B189-28249B52B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4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65193-08BB-42BE-AB49-51DA6460515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4D38F-90A2-43F4-B189-28249B52B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2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RE Day</a:t>
            </a:r>
            <a:br>
              <a:rPr lang="en-GB" b="1" dirty="0"/>
            </a:br>
            <a:r>
              <a:rPr lang="en-GB" b="1" dirty="0"/>
              <a:t>Christian prayer and worship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417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>
            <a:extLst>
              <a:ext uri="{FF2B5EF4-FFF2-40B4-BE49-F238E27FC236}">
                <a16:creationId xmlns:a16="http://schemas.microsoft.com/office/drawing/2014/main" id="{340A2A66-F108-4A67-A673-EB16E205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798513"/>
            <a:ext cx="4060825" cy="571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48C0C8B-5705-414F-9795-0F2B4B60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Organ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3E0B2A-5F09-41FE-9429-448F9F7BF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7" y="1825625"/>
            <a:ext cx="447963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This is the musical instrument that is played at the beginning of every service and accompanies hymns. 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tained glass window">
            <a:extLst>
              <a:ext uri="{FF2B5EF4-FFF2-40B4-BE49-F238E27FC236}">
                <a16:creationId xmlns:a16="http://schemas.microsoft.com/office/drawing/2014/main" id="{C6A320B7-9D0B-47E9-8952-4A289E407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57833"/>
            <a:ext cx="5159190" cy="3869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9E016-D3C5-414A-98F2-12599F77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Stained glass windows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6F2434-7698-4BB6-BE3D-F5E1A4EF4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1" y="1576242"/>
            <a:ext cx="3376612" cy="5184775"/>
          </a:xfrm>
        </p:spPr>
        <p:txBody>
          <a:bodyPr>
            <a:normAutofit/>
          </a:bodyPr>
          <a:lstStyle/>
          <a:p>
            <a:r>
              <a:rPr lang="en-GB" dirty="0"/>
              <a:t>Stained glass windows show pictures of things that happened in the Bible.</a:t>
            </a:r>
          </a:p>
          <a:p>
            <a:r>
              <a:rPr lang="en-GB" dirty="0"/>
              <a:t>People often look at them when they pray.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AC2EA-FB1C-44FF-B781-B66C9C18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Stained glass 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F5C38-F146-4CDA-9521-E019C2AD1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Your task</a:t>
            </a:r>
          </a:p>
          <a:p>
            <a:endParaRPr lang="en-GB" dirty="0"/>
          </a:p>
          <a:p>
            <a:r>
              <a:rPr lang="en-GB" dirty="0"/>
              <a:t>You are going to make a ‘stained glass window’ using card and tissue paper.</a:t>
            </a:r>
          </a:p>
          <a:p>
            <a:r>
              <a:rPr lang="en-GB" dirty="0"/>
              <a:t>What design would help you when you reflect or pray? </a:t>
            </a:r>
          </a:p>
        </p:txBody>
      </p:sp>
    </p:spTree>
    <p:extLst>
      <p:ext uri="{BB962C8B-B14F-4D97-AF65-F5344CB8AC3E}">
        <p14:creationId xmlns:p14="http://schemas.microsoft.com/office/powerpoint/2010/main" val="113027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93865" y="4339389"/>
            <a:ext cx="7772400" cy="2387600"/>
          </a:xfrm>
        </p:spPr>
        <p:txBody>
          <a:bodyPr>
            <a:noAutofit/>
          </a:bodyPr>
          <a:lstStyle/>
          <a:p>
            <a:pPr lvl="0" algn="l"/>
            <a:r>
              <a:rPr lang="en-GB" sz="3200" dirty="0"/>
              <a:t>LI: Can I </a:t>
            </a:r>
            <a:r>
              <a:rPr lang="en-GB" sz="3200" dirty="0">
                <a:solidFill>
                  <a:srgbClr val="000000"/>
                </a:solidFill>
              </a:rPr>
              <a:t>understand that Churches are houses of worship, prayer and reflection?</a:t>
            </a:r>
            <a:br>
              <a:rPr lang="en-GB" sz="3200" dirty="0"/>
            </a:br>
            <a:br>
              <a:rPr lang="en-GB" sz="3200" dirty="0"/>
            </a:br>
            <a:r>
              <a:rPr lang="en-GB" sz="2800" u="sng" dirty="0"/>
              <a:t>Steps to success</a:t>
            </a:r>
            <a:br>
              <a:rPr lang="en-GB" sz="2800" dirty="0"/>
            </a:br>
            <a:r>
              <a:rPr lang="en-GB" sz="2800" dirty="0"/>
              <a:t>- I can say why people feel it important to go to Church. </a:t>
            </a:r>
            <a:br>
              <a:rPr lang="en-GB" sz="2800" dirty="0"/>
            </a:br>
            <a:r>
              <a:rPr lang="en-GB" sz="2800" dirty="0"/>
              <a:t>- I can create a stained glass window to help me reflect or pray.</a:t>
            </a:r>
            <a:r>
              <a:rPr lang="en-GB" sz="3200" dirty="0"/>
              <a:t> </a:t>
            </a:r>
            <a:br>
              <a:rPr lang="en-GB" sz="3200" dirty="0"/>
            </a:br>
            <a:br>
              <a:rPr lang="en-GB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3872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6C8B18A9-AC91-4318-BFD5-E081948D7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r="25941"/>
          <a:stretch>
            <a:fillRect/>
          </a:stretch>
        </p:blipFill>
        <p:spPr bwMode="auto">
          <a:xfrm>
            <a:off x="26988" y="0"/>
            <a:ext cx="9204325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A9D4D8-A88E-4927-9BA9-2344F2EDE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52800" y="3232150"/>
            <a:ext cx="3352800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4400" dirty="0">
                <a:solidFill>
                  <a:srgbClr val="0000FF"/>
                </a:solidFill>
                <a:latin typeface="XCCW Joined 1a" panose="03050602040000000000" pitchFamily="66" charset="0"/>
                <a:ea typeface="Batang" panose="02030600000101010101" pitchFamily="18" charset="-127"/>
              </a:rPr>
              <a:t>A church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2235BB-F4D8-42AF-977E-530C7BEF05BD}"/>
              </a:ext>
            </a:extLst>
          </p:cNvPr>
          <p:cNvSpPr/>
          <p:nvPr/>
        </p:nvSpPr>
        <p:spPr>
          <a:xfrm>
            <a:off x="152400" y="188913"/>
            <a:ext cx="3313113" cy="29241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6149" name="TextBox 1">
            <a:extLst>
              <a:ext uri="{FF2B5EF4-FFF2-40B4-BE49-F238E27FC236}">
                <a16:creationId xmlns:a16="http://schemas.microsoft.com/office/drawing/2014/main" id="{01DF94A2-6DF8-4D7A-867C-F0C51FCA5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250825"/>
            <a:ext cx="318293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XCCW Joined 1a" panose="03050602040000000000" pitchFamily="66" charset="0"/>
                <a:ea typeface="Batang" panose="02030600000101010101" pitchFamily="18" charset="-127"/>
              </a:rPr>
              <a:t>What is this building called?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7052E-7 L 0.37621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22E680B-D935-4DCC-8AA1-F98A9D409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94138"/>
            <a:ext cx="4713287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91F9BC7-B329-4B15-95D3-D2083EF81145}"/>
              </a:ext>
            </a:extLst>
          </p:cNvPr>
          <p:cNvSpPr/>
          <p:nvPr/>
        </p:nvSpPr>
        <p:spPr>
          <a:xfrm>
            <a:off x="376238" y="4718050"/>
            <a:ext cx="2157412" cy="15906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8196" name="TextBox 6">
            <a:extLst>
              <a:ext uri="{FF2B5EF4-FFF2-40B4-BE49-F238E27FC236}">
                <a16:creationId xmlns:a16="http://schemas.microsoft.com/office/drawing/2014/main" id="{0FB418D6-3BFA-4484-94F8-6EBC0B0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05" y="4913313"/>
            <a:ext cx="21194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XCCW Joined 1a" panose="03050602040000000000" pitchFamily="66" charset="0"/>
              </a:rPr>
              <a:t>Church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XCCW Joined 1a" panose="03050602040000000000" pitchFamily="66" charset="0"/>
              </a:rPr>
              <a:t>buildings</a:t>
            </a:r>
          </a:p>
        </p:txBody>
      </p:sp>
      <p:pic>
        <p:nvPicPr>
          <p:cNvPr id="8197" name="Picture 4">
            <a:extLst>
              <a:ext uri="{FF2B5EF4-FFF2-40B4-BE49-F238E27FC236}">
                <a16:creationId xmlns:a16="http://schemas.microsoft.com/office/drawing/2014/main" id="{17E813C9-53D2-4485-BFBD-AA00BB0C3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188913"/>
            <a:ext cx="34004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3">
            <a:extLst>
              <a:ext uri="{FF2B5EF4-FFF2-40B4-BE49-F238E27FC236}">
                <a16:creationId xmlns:a16="http://schemas.microsoft.com/office/drawing/2014/main" id="{BB3F7C0B-1F00-4663-8A0B-286406F82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334645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i.telegraph.co.uk/multimedia/archive/01396/man_church_1396793c.jpg">
            <a:extLst>
              <a:ext uri="{FF2B5EF4-FFF2-40B4-BE49-F238E27FC236}">
                <a16:creationId xmlns:a16="http://schemas.microsoft.com/office/drawing/2014/main" id="{65A61BF1-E49B-4E7F-B401-F9EF39D7A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2000250"/>
            <a:ext cx="2874962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4" descr="http://1.bp.blogspot.com/-nL7fPNGFf_E/Tz2FV_zly0I/AAAAAAAAAMo/LSQrrYljt4I/s320/Catholics-praying.jpg">
            <a:extLst>
              <a:ext uri="{FF2B5EF4-FFF2-40B4-BE49-F238E27FC236}">
                <a16:creationId xmlns:a16="http://schemas.microsoft.com/office/drawing/2014/main" id="{18653F49-E773-4D4D-BF50-D0BD40C0D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1092200"/>
            <a:ext cx="2692400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6" descr="http://www.bbc.co.uk/religion/religions/christianity/ritesrituals/images/priestaltar.jpg">
            <a:extLst>
              <a:ext uri="{FF2B5EF4-FFF2-40B4-BE49-F238E27FC236}">
                <a16:creationId xmlns:a16="http://schemas.microsoft.com/office/drawing/2014/main" id="{B6DA9E19-3B06-4A3A-A7DF-9B3AD6419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9900" y="2868613"/>
            <a:ext cx="3001963" cy="1863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94E7EAE-875A-46BF-97C6-5D8009103ADB}"/>
              </a:ext>
            </a:extLst>
          </p:cNvPr>
          <p:cNvSpPr/>
          <p:nvPr/>
        </p:nvSpPr>
        <p:spPr>
          <a:xfrm>
            <a:off x="738188" y="3566678"/>
            <a:ext cx="1881187" cy="6524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400" dirty="0">
              <a:latin typeface="XCCW Joined 1a" panose="03050602040000000000" pitchFamily="66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93AABEEC-FD60-4AF8-BE8F-160E4764D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4" y="3558164"/>
            <a:ext cx="1744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  <a:latin typeface="XCCW Joined 1a" panose="03050602040000000000" pitchFamily="66" charset="0"/>
              </a:rPr>
              <a:t>Singing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ED1C306-A369-4CC2-8FA9-7747D2011E49}"/>
              </a:ext>
            </a:extLst>
          </p:cNvPr>
          <p:cNvSpPr/>
          <p:nvPr/>
        </p:nvSpPr>
        <p:spPr>
          <a:xfrm>
            <a:off x="7045759" y="2591594"/>
            <a:ext cx="1881187" cy="6524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400" dirty="0">
              <a:latin typeface="XCCW Joined 1a" panose="03050602040000000000" pitchFamily="66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0372C6AC-64E7-4A46-9064-88EA9270B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609" y="2632723"/>
            <a:ext cx="1771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1" dirty="0">
                <a:solidFill>
                  <a:schemeClr val="tx1"/>
                </a:solidFill>
                <a:latin typeface="XCCW Joined 1a" panose="03050602040000000000" pitchFamily="66" charset="0"/>
              </a:rPr>
              <a:t>Praying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DEF7345-3248-4F78-9230-DDFC540EED1E}"/>
              </a:ext>
            </a:extLst>
          </p:cNvPr>
          <p:cNvSpPr/>
          <p:nvPr/>
        </p:nvSpPr>
        <p:spPr>
          <a:xfrm>
            <a:off x="1301750" y="4868863"/>
            <a:ext cx="6323013" cy="6524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3754A135-1126-42F1-97AA-E6D6C4D0F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0" y="4972917"/>
            <a:ext cx="7322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1" dirty="0">
                <a:solidFill>
                  <a:schemeClr val="tx1"/>
                </a:solidFill>
                <a:latin typeface="XCCW Joined 1a" panose="03050602040000000000" pitchFamily="66" charset="0"/>
              </a:rPr>
              <a:t>Eucharist (Holy Communion)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252E91E7-7AFF-4B0E-A579-92DA67A96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86" y="5776913"/>
            <a:ext cx="8640762" cy="88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XCCW Joined 1a" panose="03050602040000000000" pitchFamily="66" charset="0"/>
              </a:rPr>
              <a:t>Christian worship involves praising God in music and speech, readings from the Bible, prayers, and sermons.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80152A-F875-46FD-A8BD-D68A595E8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inside a church?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 animBg="1"/>
      <p:bldP spid="13" grpId="0"/>
      <p:bldP spid="14" grpId="0" animBg="1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ECC2ED25-AE4F-4FC1-860E-23DB33D7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31925"/>
            <a:ext cx="3105150" cy="39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 descr="http://www.swithun.webeden.co.uk/communities/7/004/007/952/727/images/4533576245.jpg">
            <a:extLst>
              <a:ext uri="{FF2B5EF4-FFF2-40B4-BE49-F238E27FC236}">
                <a16:creationId xmlns:a16="http://schemas.microsoft.com/office/drawing/2014/main" id="{04C99607-49E9-4B13-AB20-50C00B005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3675" y="1457325"/>
            <a:ext cx="2808288" cy="3948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4CF4809-DC61-406C-A668-E2B9F13CD41D}"/>
              </a:ext>
            </a:extLst>
          </p:cNvPr>
          <p:cNvSpPr/>
          <p:nvPr/>
        </p:nvSpPr>
        <p:spPr>
          <a:xfrm>
            <a:off x="1184275" y="5529263"/>
            <a:ext cx="2536825" cy="6524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D80961D5-5F3E-4FC8-AE01-541826512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5535613"/>
            <a:ext cx="24224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latin typeface="XCCW Joined 1a" panose="03050602040000000000" pitchFamily="66" charset="0"/>
              </a:rPr>
              <a:t>Weddings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44A3D3E-1F17-45CC-917B-C059BF8502E7}"/>
              </a:ext>
            </a:extLst>
          </p:cNvPr>
          <p:cNvSpPr/>
          <p:nvPr/>
        </p:nvSpPr>
        <p:spPr>
          <a:xfrm>
            <a:off x="5651500" y="5553075"/>
            <a:ext cx="2195513" cy="6524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F2F0764-507C-4AFA-9A89-3EC9CA669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938" y="5559425"/>
            <a:ext cx="2090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latin typeface="XCCW Joined 1a" panose="03050602040000000000" pitchFamily="66" charset="0"/>
              </a:rPr>
              <a:t>Baptism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A2797-AF9F-490B-9367-3499F953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What happens inside a church?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bc.co.uk/guernsey/content/images/2008/07/28/03_church_470x352.jpg">
            <a:extLst>
              <a:ext uri="{FF2B5EF4-FFF2-40B4-BE49-F238E27FC236}">
                <a16:creationId xmlns:a16="http://schemas.microsoft.com/office/drawing/2014/main" id="{42F4FEF3-EA4C-4294-B3ED-6AFF5B6BE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947" y="1690689"/>
            <a:ext cx="3382962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http://www.berrimavillage.com.au/images_general/inside_church.jpg">
            <a:extLst>
              <a:ext uri="{FF2B5EF4-FFF2-40B4-BE49-F238E27FC236}">
                <a16:creationId xmlns:a16="http://schemas.microsoft.com/office/drawing/2014/main" id="{988DF32F-ECCE-465A-B693-1A0F829C0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557338"/>
            <a:ext cx="3417888" cy="4037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4" name="Picture 8" descr="http://www.tournorfolk.co.uk/hunstanton/hunstantonchurchinsideT.jpg">
            <a:extLst>
              <a:ext uri="{FF2B5EF4-FFF2-40B4-BE49-F238E27FC236}">
                <a16:creationId xmlns:a16="http://schemas.microsoft.com/office/drawing/2014/main" id="{7CD11B29-7CD8-47D3-A9D7-36E447ABC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7093" y="4230687"/>
            <a:ext cx="3408363" cy="2555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0D35AB-6376-490F-A032-E55F78FE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What will you see inside a church?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request.org.uk/main/churches/tours/george/lectern.jpg">
            <a:extLst>
              <a:ext uri="{FF2B5EF4-FFF2-40B4-BE49-F238E27FC236}">
                <a16:creationId xmlns:a16="http://schemas.microsoft.com/office/drawing/2014/main" id="{6A1402F6-7EFA-483F-9AEC-176FB02CD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717" y="267855"/>
            <a:ext cx="2467758" cy="3930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DF17A24D-7AE5-455F-B45B-59A7BB2EC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7172" y="4001294"/>
            <a:ext cx="1839487" cy="2686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2737ADF-BD67-4AEB-87CF-4AF6474F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Lectern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8C1364-2542-462F-AFAB-C95FC8C4A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1690688"/>
            <a:ext cx="5763491" cy="499680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The Lectern is also known as the reading stand.  Members of the congregation stand here to read passages from the Bible, lead the congregation in prayer and make announcements. </a:t>
            </a:r>
          </a:p>
          <a:p>
            <a:pPr>
              <a:lnSpc>
                <a:spcPct val="110000"/>
              </a:lnSpc>
            </a:pPr>
            <a:r>
              <a:rPr lang="en-GB" dirty="0"/>
              <a:t>Many lecterns are carved in the shape of an eagle to symbolise St Matthew. They also symbolise the good news travelling around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farnborough.ac.uk/Files/Images/43d7c7c4-7e40-4ffd-80de-9b50d97e3b76-large.jpg">
            <a:extLst>
              <a:ext uri="{FF2B5EF4-FFF2-40B4-BE49-F238E27FC236}">
                <a16:creationId xmlns:a16="http://schemas.microsoft.com/office/drawing/2014/main" id="{176A9676-088C-4713-9D7A-E60C47D54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4290" y="4090739"/>
            <a:ext cx="5589877" cy="2657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CAF707-E72A-45BD-892D-3127E9E9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Choir stalls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88EBB-BE19-43D6-910B-5C2E8E411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13" y="1539298"/>
            <a:ext cx="7886700" cy="4351338"/>
          </a:xfrm>
        </p:spPr>
        <p:txBody>
          <a:bodyPr/>
          <a:lstStyle/>
          <a:p>
            <a:r>
              <a:rPr lang="en-GB" dirty="0"/>
              <a:t>This is where the people who sing during the service may sit..</a:t>
            </a:r>
          </a:p>
          <a:p>
            <a:r>
              <a:rPr lang="en-GB" dirty="0"/>
              <a:t>Choir stalls are located between the nave and the chancel.  They are separated from the nave by a choir screen.  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293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XCCW Joined 1a</vt:lpstr>
      <vt:lpstr>Office Theme</vt:lpstr>
      <vt:lpstr>RE Day Christian prayer and worship</vt:lpstr>
      <vt:lpstr>LI: Can I understand that Churches are houses of worship, prayer and reflection?  Steps to success - I can say why people feel it important to go to Church.  - I can create a stained glass window to help me reflect or pray.   </vt:lpstr>
      <vt:lpstr>PowerPoint Presentation</vt:lpstr>
      <vt:lpstr>PowerPoint Presentation</vt:lpstr>
      <vt:lpstr>What happens inside a church?</vt:lpstr>
      <vt:lpstr>What happens inside a church? </vt:lpstr>
      <vt:lpstr>What will you see inside a church?</vt:lpstr>
      <vt:lpstr>Lectern</vt:lpstr>
      <vt:lpstr>Choir stalls</vt:lpstr>
      <vt:lpstr>Organ</vt:lpstr>
      <vt:lpstr>Stained glass windows</vt:lpstr>
      <vt:lpstr>Stained glass windows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 Day Christian prayer and worship</dc:title>
  <dc:creator>Danielle Smout</dc:creator>
  <cp:lastModifiedBy>Mr and Mrs Smout</cp:lastModifiedBy>
  <cp:revision>16</cp:revision>
  <dcterms:created xsi:type="dcterms:W3CDTF">2021-06-30T13:24:03Z</dcterms:created>
  <dcterms:modified xsi:type="dcterms:W3CDTF">2021-07-01T18:56:23Z</dcterms:modified>
</cp:coreProperties>
</file>