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97" r:id="rId2"/>
    <p:sldId id="263" r:id="rId3"/>
    <p:sldId id="264" r:id="rId4"/>
    <p:sldId id="289" r:id="rId5"/>
    <p:sldId id="274" r:id="rId6"/>
    <p:sldId id="290" r:id="rId7"/>
    <p:sldId id="275" r:id="rId8"/>
    <p:sldId id="276" r:id="rId9"/>
    <p:sldId id="277" r:id="rId10"/>
    <p:sldId id="291" r:id="rId11"/>
    <p:sldId id="295" r:id="rId12"/>
    <p:sldId id="292" r:id="rId13"/>
    <p:sldId id="293" r:id="rId14"/>
    <p:sldId id="294" r:id="rId15"/>
    <p:sldId id="296" r:id="rId16"/>
    <p:sldId id="279"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770"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4946C-4D9B-F6DF-94AA-7309EA0B3155}" v="75" dt="2021-09-12T10:28:32.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showGuides="1">
      <p:cViewPr varScale="1">
        <p:scale>
          <a:sx n="115" d="100"/>
          <a:sy n="115" d="100"/>
        </p:scale>
        <p:origin x="1248" y="102"/>
      </p:cViewPr>
      <p:guideLst>
        <p:guide orient="horz" pos="2160"/>
        <p:guide pos="2880"/>
        <p:guide pos="340"/>
        <p:guide orient="horz" pos="3770"/>
        <p:guide pos="5420"/>
        <p:guide orient="horz" pos="346"/>
        <p:guide pos="499"/>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eville" userId="S::bneville@ryeprimary.co.uk::640c8c98-081a-4273-8560-82cc0c388080" providerId="AD" clId="Web-{B444946C-4D9B-F6DF-94AA-7309EA0B3155}"/>
    <pc:docChg chg="addSld delSld modSld sldOrd">
      <pc:chgData name="Ben Neville" userId="S::bneville@ryeprimary.co.uk::640c8c98-081a-4273-8560-82cc0c388080" providerId="AD" clId="Web-{B444946C-4D9B-F6DF-94AA-7309EA0B3155}" dt="2021-09-12T10:28:32.163" v="51" actId="1076"/>
      <pc:docMkLst>
        <pc:docMk/>
      </pc:docMkLst>
      <pc:sldChg chg="del">
        <pc:chgData name="Ben Neville" userId="S::bneville@ryeprimary.co.uk::640c8c98-081a-4273-8560-82cc0c388080" providerId="AD" clId="Web-{B444946C-4D9B-F6DF-94AA-7309EA0B3155}" dt="2021-09-12T10:27:19.287" v="0"/>
        <pc:sldMkLst>
          <pc:docMk/>
          <pc:sldMk cId="2211886282" sldId="258"/>
        </pc:sldMkLst>
      </pc:sldChg>
      <pc:sldChg chg="addSp modSp new ord">
        <pc:chgData name="Ben Neville" userId="S::bneville@ryeprimary.co.uk::640c8c98-081a-4273-8560-82cc0c388080" providerId="AD" clId="Web-{B444946C-4D9B-F6DF-94AA-7309EA0B3155}" dt="2021-09-12T10:28:32.163" v="51" actId="1076"/>
        <pc:sldMkLst>
          <pc:docMk/>
          <pc:sldMk cId="2769423745" sldId="297"/>
        </pc:sldMkLst>
        <pc:spChg chg="add mod">
          <ac:chgData name="Ben Neville" userId="S::bneville@ryeprimary.co.uk::640c8c98-081a-4273-8560-82cc0c388080" providerId="AD" clId="Web-{B444946C-4D9B-F6DF-94AA-7309EA0B3155}" dt="2021-09-12T10:28:32.163" v="51" actId="1076"/>
          <ac:spMkLst>
            <pc:docMk/>
            <pc:sldMk cId="2769423745" sldId="297"/>
            <ac:spMk id="2" creationId="{EE1FCB71-7C5C-46BD-BF25-46BBFE581E99}"/>
          </ac:spMkLst>
        </pc:spChg>
        <pc:spChg chg="add mod">
          <ac:chgData name="Ben Neville" userId="S::bneville@ryeprimary.co.uk::640c8c98-081a-4273-8560-82cc0c388080" providerId="AD" clId="Web-{B444946C-4D9B-F6DF-94AA-7309EA0B3155}" dt="2021-09-12T10:28:28.866" v="50" actId="1076"/>
          <ac:spMkLst>
            <pc:docMk/>
            <pc:sldMk cId="2769423745" sldId="297"/>
            <ac:spMk id="3" creationId="{07996292-8D5B-439D-8ADC-B0ECBD9C66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1FCB71-7C5C-46BD-BF25-46BBFE581E99}"/>
              </a:ext>
            </a:extLst>
          </p:cNvPr>
          <p:cNvSpPr txBox="1"/>
          <p:nvPr/>
        </p:nvSpPr>
        <p:spPr>
          <a:xfrm>
            <a:off x="177384" y="1988695"/>
            <a:ext cx="86018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t>Europe – meet the </a:t>
            </a:r>
            <a:r>
              <a:rPr lang="en-US" sz="4400" dirty="0" err="1"/>
              <a:t>neighbours</a:t>
            </a:r>
            <a:endParaRPr lang="en-US" sz="4400" dirty="0"/>
          </a:p>
        </p:txBody>
      </p:sp>
      <p:sp>
        <p:nvSpPr>
          <p:cNvPr id="3" name="TextBox 2">
            <a:extLst>
              <a:ext uri="{FF2B5EF4-FFF2-40B4-BE49-F238E27FC236}">
                <a16:creationId xmlns:a16="http://schemas.microsoft.com/office/drawing/2014/main" id="{07996292-8D5B-439D-8ADC-B0ECBD9C6698}"/>
              </a:ext>
            </a:extLst>
          </p:cNvPr>
          <p:cNvSpPr txBox="1"/>
          <p:nvPr/>
        </p:nvSpPr>
        <p:spPr>
          <a:xfrm>
            <a:off x="177383" y="3462727"/>
            <a:ext cx="86018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t>Europe – meet the </a:t>
            </a:r>
            <a:r>
              <a:rPr lang="en-US" sz="4400" dirty="0" err="1"/>
              <a:t>neighbours</a:t>
            </a:r>
            <a:endParaRPr lang="en-US" sz="4400" dirty="0"/>
          </a:p>
        </p:txBody>
      </p:sp>
    </p:spTree>
    <p:extLst>
      <p:ext uri="{BB962C8B-B14F-4D97-AF65-F5344CB8AC3E}">
        <p14:creationId xmlns:p14="http://schemas.microsoft.com/office/powerpoint/2010/main" val="276942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latin typeface="+mn-lt"/>
              </a:rPr>
              <a:t>Major Rivers of Europe</a:t>
            </a:r>
          </a:p>
        </p:txBody>
      </p:sp>
      <p:grpSp>
        <p:nvGrpSpPr>
          <p:cNvPr id="2" name="Group 1"/>
          <p:cNvGrpSpPr/>
          <p:nvPr/>
        </p:nvGrpSpPr>
        <p:grpSpPr>
          <a:xfrm>
            <a:off x="1411802" y="1467975"/>
            <a:ext cx="6320395" cy="4624850"/>
            <a:chOff x="269875" y="317500"/>
            <a:chExt cx="8604250" cy="6296025"/>
          </a:xfrm>
        </p:grpSpPr>
        <p:sp>
          <p:nvSpPr>
            <p:cNvPr id="4" name="Title 1"/>
            <p:cNvSpPr txBox="1">
              <a:spLocks/>
            </p:cNvSpPr>
            <p:nvPr/>
          </p:nvSpPr>
          <p:spPr>
            <a:xfrm>
              <a:off x="2484438" y="4608513"/>
              <a:ext cx="4235450" cy="461962"/>
            </a:xfrm>
            <a:prstGeom prst="rect">
              <a:avLst/>
            </a:prstGeom>
            <a:noFill/>
            <a:ln>
              <a:noFill/>
            </a:ln>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Arial" pitchFamily="34" charset="0"/>
                  <a:cs typeface="Arial" pitchFamily="34" charset="0"/>
                </a:rPr>
                <a:t>Source: Google Maps data 2014 </a:t>
              </a:r>
              <a:r>
                <a:rPr lang="en-GB" sz="1000" dirty="0" err="1">
                  <a:latin typeface="Arial" pitchFamily="34" charset="0"/>
                  <a:cs typeface="Arial" pitchFamily="34" charset="0"/>
                </a:rPr>
                <a:t>Basaroft</a:t>
              </a:r>
              <a:r>
                <a:rPr lang="en-GB" sz="1000" dirty="0">
                  <a:latin typeface="Arial" pitchFamily="34" charset="0"/>
                  <a:cs typeface="Arial" pitchFamily="34" charset="0"/>
                </a:rPr>
                <a:t>, google, ORION-ME</a:t>
              </a:r>
            </a:p>
          </p:txBody>
        </p:sp>
        <p:pic>
          <p:nvPicPr>
            <p:cNvPr id="6" name="Picture 5"/>
            <p:cNvPicPr>
              <a:picLocks noChangeAspect="1"/>
            </p:cNvPicPr>
            <p:nvPr/>
          </p:nvPicPr>
          <p:blipFill>
            <a:blip r:embed="rId3"/>
            <a:stretch>
              <a:fillRect/>
            </a:stretch>
          </p:blipFill>
          <p:spPr>
            <a:xfrm>
              <a:off x="269875" y="317500"/>
              <a:ext cx="8604250" cy="6296025"/>
            </a:xfrm>
            <a:prstGeom prst="rect">
              <a:avLst/>
            </a:prstGeom>
            <a:ln>
              <a:noFill/>
            </a:ln>
            <a:effectLst>
              <a:outerShdw blurRad="63500" sx="101000" sy="101000" algn="ctr" rotWithShape="0">
                <a:prstClr val="black">
                  <a:alpha val="20000"/>
                </a:prstClr>
              </a:outerShdw>
            </a:effectLst>
          </p:spPr>
        </p:pic>
        <p:sp>
          <p:nvSpPr>
            <p:cNvPr id="7" name="TextBox 19"/>
            <p:cNvSpPr txBox="1">
              <a:spLocks noChangeArrowheads="1"/>
            </p:cNvSpPr>
            <p:nvPr/>
          </p:nvSpPr>
          <p:spPr bwMode="auto">
            <a:xfrm>
              <a:off x="4533901" y="4899024"/>
              <a:ext cx="1204913"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latin typeface="+mn-lt"/>
                </a:rPr>
                <a:t>Danube</a:t>
              </a:r>
            </a:p>
          </p:txBody>
        </p:sp>
        <p:sp>
          <p:nvSpPr>
            <p:cNvPr id="8" name="Freeform 7"/>
            <p:cNvSpPr/>
            <p:nvPr/>
          </p:nvSpPr>
          <p:spPr>
            <a:xfrm>
              <a:off x="3879850" y="3856038"/>
              <a:ext cx="1360488" cy="963612"/>
            </a:xfrm>
            <a:custGeom>
              <a:avLst/>
              <a:gdLst>
                <a:gd name="connsiteX0" fmla="*/ 0 w 1166948"/>
                <a:gd name="connsiteY0" fmla="*/ 0 h 827722"/>
                <a:gd name="connsiteX1" fmla="*/ 156754 w 1166948"/>
                <a:gd name="connsiteY1" fmla="*/ 165463 h 827722"/>
                <a:gd name="connsiteX2" fmla="*/ 287383 w 1166948"/>
                <a:gd name="connsiteY2" fmla="*/ 191589 h 827722"/>
                <a:gd name="connsiteX3" fmla="*/ 322217 w 1166948"/>
                <a:gd name="connsiteY3" fmla="*/ 522514 h 827722"/>
                <a:gd name="connsiteX4" fmla="*/ 539931 w 1166948"/>
                <a:gd name="connsiteY4" fmla="*/ 557349 h 827722"/>
                <a:gd name="connsiteX5" fmla="*/ 687977 w 1166948"/>
                <a:gd name="connsiteY5" fmla="*/ 740229 h 827722"/>
                <a:gd name="connsiteX6" fmla="*/ 1010194 w 1166948"/>
                <a:gd name="connsiteY6" fmla="*/ 827314 h 827722"/>
                <a:gd name="connsiteX7" fmla="*/ 1166948 w 1166948"/>
                <a:gd name="connsiteY7" fmla="*/ 775063 h 827722"/>
                <a:gd name="connsiteX8" fmla="*/ 1166948 w 1166948"/>
                <a:gd name="connsiteY8" fmla="*/ 775063 h 827722"/>
                <a:gd name="connsiteX9" fmla="*/ 1166948 w 1166948"/>
                <a:gd name="connsiteY9" fmla="*/ 783772 h 8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48" h="827722">
                  <a:moveTo>
                    <a:pt x="0" y="0"/>
                  </a:moveTo>
                  <a:cubicBezTo>
                    <a:pt x="54428" y="66766"/>
                    <a:pt x="108857" y="133532"/>
                    <a:pt x="156754" y="165463"/>
                  </a:cubicBezTo>
                  <a:cubicBezTo>
                    <a:pt x="204651" y="197395"/>
                    <a:pt x="259806" y="132081"/>
                    <a:pt x="287383" y="191589"/>
                  </a:cubicBezTo>
                  <a:cubicBezTo>
                    <a:pt x="314960" y="251097"/>
                    <a:pt x="280126" y="461554"/>
                    <a:pt x="322217" y="522514"/>
                  </a:cubicBezTo>
                  <a:cubicBezTo>
                    <a:pt x="364308" y="583474"/>
                    <a:pt x="478971" y="521063"/>
                    <a:pt x="539931" y="557349"/>
                  </a:cubicBezTo>
                  <a:cubicBezTo>
                    <a:pt x="600891" y="593635"/>
                    <a:pt x="609600" y="695235"/>
                    <a:pt x="687977" y="740229"/>
                  </a:cubicBezTo>
                  <a:cubicBezTo>
                    <a:pt x="766354" y="785223"/>
                    <a:pt x="930366" y="821508"/>
                    <a:pt x="1010194" y="827314"/>
                  </a:cubicBezTo>
                  <a:cubicBezTo>
                    <a:pt x="1090022" y="833120"/>
                    <a:pt x="1166948" y="775063"/>
                    <a:pt x="1166948" y="775063"/>
                  </a:cubicBezTo>
                  <a:lnTo>
                    <a:pt x="1166948" y="775063"/>
                  </a:lnTo>
                  <a:lnTo>
                    <a:pt x="1166948" y="78377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8"/>
            <p:cNvSpPr/>
            <p:nvPr/>
          </p:nvSpPr>
          <p:spPr>
            <a:xfrm>
              <a:off x="5551488" y="1554163"/>
              <a:ext cx="2495550" cy="3130550"/>
            </a:xfrm>
            <a:custGeom>
              <a:avLst/>
              <a:gdLst>
                <a:gd name="connsiteX0" fmla="*/ 2494891 w 2494891"/>
                <a:gd name="connsiteY0" fmla="*/ 3130929 h 3130929"/>
                <a:gd name="connsiteX1" fmla="*/ 2233634 w 2494891"/>
                <a:gd name="connsiteY1" fmla="*/ 2469078 h 3130929"/>
                <a:gd name="connsiteX2" fmla="*/ 2346845 w 2494891"/>
                <a:gd name="connsiteY2" fmla="*/ 2016232 h 3130929"/>
                <a:gd name="connsiteX3" fmla="*/ 2425222 w 2494891"/>
                <a:gd name="connsiteY3" fmla="*/ 1389215 h 3130929"/>
                <a:gd name="connsiteX4" fmla="*/ 2224925 w 2494891"/>
                <a:gd name="connsiteY4" fmla="*/ 692529 h 3130929"/>
                <a:gd name="connsiteX5" fmla="*/ 1676285 w 2494891"/>
                <a:gd name="connsiteY5" fmla="*/ 30678 h 3130929"/>
                <a:gd name="connsiteX6" fmla="*/ 727051 w 2494891"/>
                <a:gd name="connsiteY6" fmla="*/ 100347 h 3130929"/>
                <a:gd name="connsiteX7" fmla="*/ 230662 w 2494891"/>
                <a:gd name="connsiteY7" fmla="*/ 13261 h 3130929"/>
                <a:gd name="connsiteX8" fmla="*/ 30365 w 2494891"/>
                <a:gd name="connsiteY8" fmla="*/ 152598 h 3130929"/>
                <a:gd name="connsiteX9" fmla="*/ 4240 w 2494891"/>
                <a:gd name="connsiteY9" fmla="*/ 309352 h 3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4891" h="3130929">
                  <a:moveTo>
                    <a:pt x="2494891" y="3130929"/>
                  </a:moveTo>
                  <a:cubicBezTo>
                    <a:pt x="2376599" y="2892895"/>
                    <a:pt x="2258308" y="2654861"/>
                    <a:pt x="2233634" y="2469078"/>
                  </a:cubicBezTo>
                  <a:cubicBezTo>
                    <a:pt x="2208960" y="2283295"/>
                    <a:pt x="2314914" y="2196209"/>
                    <a:pt x="2346845" y="2016232"/>
                  </a:cubicBezTo>
                  <a:cubicBezTo>
                    <a:pt x="2378776" y="1836255"/>
                    <a:pt x="2445542" y="1609832"/>
                    <a:pt x="2425222" y="1389215"/>
                  </a:cubicBezTo>
                  <a:cubicBezTo>
                    <a:pt x="2404902" y="1168598"/>
                    <a:pt x="2349748" y="918952"/>
                    <a:pt x="2224925" y="692529"/>
                  </a:cubicBezTo>
                  <a:cubicBezTo>
                    <a:pt x="2100102" y="466106"/>
                    <a:pt x="1925931" y="129375"/>
                    <a:pt x="1676285" y="30678"/>
                  </a:cubicBezTo>
                  <a:cubicBezTo>
                    <a:pt x="1426639" y="-68019"/>
                    <a:pt x="967988" y="103250"/>
                    <a:pt x="727051" y="100347"/>
                  </a:cubicBezTo>
                  <a:cubicBezTo>
                    <a:pt x="486114" y="97444"/>
                    <a:pt x="346776" y="4553"/>
                    <a:pt x="230662" y="13261"/>
                  </a:cubicBezTo>
                  <a:cubicBezTo>
                    <a:pt x="114548" y="21969"/>
                    <a:pt x="68102" y="103250"/>
                    <a:pt x="30365" y="152598"/>
                  </a:cubicBezTo>
                  <a:cubicBezTo>
                    <a:pt x="-7372" y="201946"/>
                    <a:pt x="-1566" y="255649"/>
                    <a:pt x="4240" y="30935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5661025" y="2384425"/>
              <a:ext cx="1597025" cy="1839913"/>
            </a:xfrm>
            <a:custGeom>
              <a:avLst/>
              <a:gdLst>
                <a:gd name="connsiteX0" fmla="*/ 1341120 w 1597170"/>
                <a:gd name="connsiteY0" fmla="*/ 1839324 h 1839324"/>
                <a:gd name="connsiteX1" fmla="*/ 1593669 w 1597170"/>
                <a:gd name="connsiteY1" fmla="*/ 1403896 h 1839324"/>
                <a:gd name="connsiteX2" fmla="*/ 1175658 w 1597170"/>
                <a:gd name="connsiteY2" fmla="*/ 1255850 h 1839324"/>
                <a:gd name="connsiteX3" fmla="*/ 844732 w 1597170"/>
                <a:gd name="connsiteY3" fmla="*/ 829130 h 1839324"/>
                <a:gd name="connsiteX4" fmla="*/ 461555 w 1597170"/>
                <a:gd name="connsiteY4" fmla="*/ 576581 h 1839324"/>
                <a:gd name="connsiteX5" fmla="*/ 470263 w 1597170"/>
                <a:gd name="connsiteY5" fmla="*/ 88901 h 1839324"/>
                <a:gd name="connsiteX6" fmla="*/ 0 w 1597170"/>
                <a:gd name="connsiteY6" fmla="*/ 1816 h 18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70" h="1839324">
                  <a:moveTo>
                    <a:pt x="1341120" y="1839324"/>
                  </a:moveTo>
                  <a:cubicBezTo>
                    <a:pt x="1481183" y="1670233"/>
                    <a:pt x="1621246" y="1501142"/>
                    <a:pt x="1593669" y="1403896"/>
                  </a:cubicBezTo>
                  <a:cubicBezTo>
                    <a:pt x="1566092" y="1306650"/>
                    <a:pt x="1300481" y="1351644"/>
                    <a:pt x="1175658" y="1255850"/>
                  </a:cubicBezTo>
                  <a:cubicBezTo>
                    <a:pt x="1050835" y="1160056"/>
                    <a:pt x="963749" y="942341"/>
                    <a:pt x="844732" y="829130"/>
                  </a:cubicBezTo>
                  <a:cubicBezTo>
                    <a:pt x="725715" y="715919"/>
                    <a:pt x="523966" y="699952"/>
                    <a:pt x="461555" y="576581"/>
                  </a:cubicBezTo>
                  <a:cubicBezTo>
                    <a:pt x="399144" y="453210"/>
                    <a:pt x="547189" y="184695"/>
                    <a:pt x="470263" y="88901"/>
                  </a:cubicBezTo>
                  <a:cubicBezTo>
                    <a:pt x="393337" y="-6893"/>
                    <a:pt x="196668" y="-2539"/>
                    <a:pt x="0" y="181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Freeform 11"/>
            <p:cNvSpPr/>
            <p:nvPr/>
          </p:nvSpPr>
          <p:spPr>
            <a:xfrm>
              <a:off x="3797300" y="2847975"/>
              <a:ext cx="898525" cy="957263"/>
            </a:xfrm>
            <a:custGeom>
              <a:avLst/>
              <a:gdLst>
                <a:gd name="connsiteX0" fmla="*/ 609600 w 899505"/>
                <a:gd name="connsiteY0" fmla="*/ 957943 h 957943"/>
                <a:gd name="connsiteX1" fmla="*/ 714103 w 899505"/>
                <a:gd name="connsiteY1" fmla="*/ 644434 h 957943"/>
                <a:gd name="connsiteX2" fmla="*/ 896983 w 899505"/>
                <a:gd name="connsiteY2" fmla="*/ 444137 h 957943"/>
                <a:gd name="connsiteX3" fmla="*/ 757646 w 899505"/>
                <a:gd name="connsiteY3" fmla="*/ 217714 h 957943"/>
                <a:gd name="connsiteX4" fmla="*/ 8709 w 899505"/>
                <a:gd name="connsiteY4" fmla="*/ 17417 h 957943"/>
                <a:gd name="connsiteX5" fmla="*/ 8709 w 899505"/>
                <a:gd name="connsiteY5" fmla="*/ 17417 h 957943"/>
                <a:gd name="connsiteX6" fmla="*/ 0 w 899505"/>
                <a:gd name="connsiteY6" fmla="*/ 0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05" h="957943">
                  <a:moveTo>
                    <a:pt x="609600" y="957943"/>
                  </a:moveTo>
                  <a:cubicBezTo>
                    <a:pt x="637903" y="844005"/>
                    <a:pt x="666206" y="730068"/>
                    <a:pt x="714103" y="644434"/>
                  </a:cubicBezTo>
                  <a:cubicBezTo>
                    <a:pt x="762000" y="558800"/>
                    <a:pt x="889726" y="515257"/>
                    <a:pt x="896983" y="444137"/>
                  </a:cubicBezTo>
                  <a:cubicBezTo>
                    <a:pt x="904240" y="373017"/>
                    <a:pt x="905692" y="288834"/>
                    <a:pt x="757646" y="217714"/>
                  </a:cubicBezTo>
                  <a:cubicBezTo>
                    <a:pt x="609600" y="146594"/>
                    <a:pt x="8709" y="17417"/>
                    <a:pt x="8709" y="17417"/>
                  </a:cubicBezTo>
                  <a:lnTo>
                    <a:pt x="8709" y="17417"/>
                  </a:lnTo>
                  <a:lnTo>
                    <a:pt x="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Freeform 12"/>
            <p:cNvSpPr/>
            <p:nvPr/>
          </p:nvSpPr>
          <p:spPr>
            <a:xfrm>
              <a:off x="2925763" y="4591050"/>
              <a:ext cx="600075" cy="157163"/>
            </a:xfrm>
            <a:custGeom>
              <a:avLst/>
              <a:gdLst>
                <a:gd name="connsiteX0" fmla="*/ 600892 w 600892"/>
                <a:gd name="connsiteY0" fmla="*/ 156754 h 156754"/>
                <a:gd name="connsiteX1" fmla="*/ 383177 w 600892"/>
                <a:gd name="connsiteY1" fmla="*/ 26125 h 156754"/>
                <a:gd name="connsiteX2" fmla="*/ 95794 w 600892"/>
                <a:gd name="connsiteY2" fmla="*/ 78377 h 156754"/>
                <a:gd name="connsiteX3" fmla="*/ 0 w 600892"/>
                <a:gd name="connsiteY3" fmla="*/ 0 h 156754"/>
              </a:gdLst>
              <a:ahLst/>
              <a:cxnLst>
                <a:cxn ang="0">
                  <a:pos x="connsiteX0" y="connsiteY0"/>
                </a:cxn>
                <a:cxn ang="0">
                  <a:pos x="connsiteX1" y="connsiteY1"/>
                </a:cxn>
                <a:cxn ang="0">
                  <a:pos x="connsiteX2" y="connsiteY2"/>
                </a:cxn>
                <a:cxn ang="0">
                  <a:pos x="connsiteX3" y="connsiteY3"/>
                </a:cxn>
              </a:cxnLst>
              <a:rect l="l" t="t" r="r" b="b"/>
              <a:pathLst>
                <a:path w="600892" h="156754">
                  <a:moveTo>
                    <a:pt x="600892" y="156754"/>
                  </a:moveTo>
                  <a:cubicBezTo>
                    <a:pt x="534126" y="97971"/>
                    <a:pt x="467360" y="39188"/>
                    <a:pt x="383177" y="26125"/>
                  </a:cubicBezTo>
                  <a:cubicBezTo>
                    <a:pt x="298994" y="13062"/>
                    <a:pt x="159657" y="82731"/>
                    <a:pt x="95794" y="78377"/>
                  </a:cubicBezTo>
                  <a:cubicBezTo>
                    <a:pt x="31931" y="74023"/>
                    <a:pt x="15965" y="37011"/>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Freeform 13"/>
            <p:cNvSpPr/>
            <p:nvPr/>
          </p:nvSpPr>
          <p:spPr>
            <a:xfrm>
              <a:off x="739775" y="5311775"/>
              <a:ext cx="627063" cy="531813"/>
            </a:xfrm>
            <a:custGeom>
              <a:avLst/>
              <a:gdLst>
                <a:gd name="connsiteX0" fmla="*/ 0 w 627017"/>
                <a:gd name="connsiteY0" fmla="*/ 531222 h 531222"/>
                <a:gd name="connsiteX1" fmla="*/ 95794 w 627017"/>
                <a:gd name="connsiteY1" fmla="*/ 313508 h 531222"/>
                <a:gd name="connsiteX2" fmla="*/ 487680 w 627017"/>
                <a:gd name="connsiteY2" fmla="*/ 226422 h 531222"/>
                <a:gd name="connsiteX3" fmla="*/ 627017 w 627017"/>
                <a:gd name="connsiteY3" fmla="*/ 0 h 531222"/>
              </a:gdLst>
              <a:ahLst/>
              <a:cxnLst>
                <a:cxn ang="0">
                  <a:pos x="connsiteX0" y="connsiteY0"/>
                </a:cxn>
                <a:cxn ang="0">
                  <a:pos x="connsiteX1" y="connsiteY1"/>
                </a:cxn>
                <a:cxn ang="0">
                  <a:pos x="connsiteX2" y="connsiteY2"/>
                </a:cxn>
                <a:cxn ang="0">
                  <a:pos x="connsiteX3" y="connsiteY3"/>
                </a:cxn>
              </a:cxnLst>
              <a:rect l="l" t="t" r="r" b="b"/>
              <a:pathLst>
                <a:path w="627017" h="531222">
                  <a:moveTo>
                    <a:pt x="0" y="531222"/>
                  </a:moveTo>
                  <a:cubicBezTo>
                    <a:pt x="7257" y="447765"/>
                    <a:pt x="14514" y="364308"/>
                    <a:pt x="95794" y="313508"/>
                  </a:cubicBezTo>
                  <a:cubicBezTo>
                    <a:pt x="177074" y="262708"/>
                    <a:pt x="399143" y="278673"/>
                    <a:pt x="487680" y="226422"/>
                  </a:cubicBezTo>
                  <a:cubicBezTo>
                    <a:pt x="576217" y="174171"/>
                    <a:pt x="601617" y="87085"/>
                    <a:pt x="627017"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Freeform 14"/>
            <p:cNvSpPr/>
            <p:nvPr/>
          </p:nvSpPr>
          <p:spPr>
            <a:xfrm>
              <a:off x="1471613" y="3970338"/>
              <a:ext cx="862012" cy="688975"/>
            </a:xfrm>
            <a:custGeom>
              <a:avLst/>
              <a:gdLst>
                <a:gd name="connsiteX0" fmla="*/ 0 w 862148"/>
                <a:gd name="connsiteY0" fmla="*/ 148636 h 688568"/>
                <a:gd name="connsiteX1" fmla="*/ 461554 w 862148"/>
                <a:gd name="connsiteY1" fmla="*/ 70259 h 688568"/>
                <a:gd name="connsiteX2" fmla="*/ 618308 w 862148"/>
                <a:gd name="connsiteY2" fmla="*/ 9299 h 688568"/>
                <a:gd name="connsiteX3" fmla="*/ 783771 w 862148"/>
                <a:gd name="connsiteY3" fmla="*/ 279265 h 688568"/>
                <a:gd name="connsiteX4" fmla="*/ 862148 w 862148"/>
                <a:gd name="connsiteY4" fmla="*/ 688568 h 68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 h="688568">
                  <a:moveTo>
                    <a:pt x="0" y="148636"/>
                  </a:moveTo>
                  <a:cubicBezTo>
                    <a:pt x="179251" y="121059"/>
                    <a:pt x="358503" y="93482"/>
                    <a:pt x="461554" y="70259"/>
                  </a:cubicBezTo>
                  <a:cubicBezTo>
                    <a:pt x="564605" y="47036"/>
                    <a:pt x="564605" y="-25535"/>
                    <a:pt x="618308" y="9299"/>
                  </a:cubicBezTo>
                  <a:cubicBezTo>
                    <a:pt x="672011" y="44133"/>
                    <a:pt x="743131" y="166054"/>
                    <a:pt x="783771" y="279265"/>
                  </a:cubicBezTo>
                  <a:cubicBezTo>
                    <a:pt x="824411" y="392476"/>
                    <a:pt x="843279" y="540522"/>
                    <a:pt x="862148" y="68856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Freeform 15"/>
            <p:cNvSpPr/>
            <p:nvPr/>
          </p:nvSpPr>
          <p:spPr>
            <a:xfrm>
              <a:off x="2403475" y="4516438"/>
              <a:ext cx="247650" cy="377825"/>
            </a:xfrm>
            <a:custGeom>
              <a:avLst/>
              <a:gdLst>
                <a:gd name="connsiteX0" fmla="*/ 0 w 248029"/>
                <a:gd name="connsiteY0" fmla="*/ 378475 h 378475"/>
                <a:gd name="connsiteX1" fmla="*/ 26125 w 248029"/>
                <a:gd name="connsiteY1" fmla="*/ 204304 h 378475"/>
                <a:gd name="connsiteX2" fmla="*/ 104503 w 248029"/>
                <a:gd name="connsiteY2" fmla="*/ 125927 h 378475"/>
                <a:gd name="connsiteX3" fmla="*/ 200297 w 248029"/>
                <a:gd name="connsiteY3" fmla="*/ 169469 h 378475"/>
                <a:gd name="connsiteX4" fmla="*/ 243840 w 248029"/>
                <a:gd name="connsiteY4" fmla="*/ 21424 h 378475"/>
                <a:gd name="connsiteX5" fmla="*/ 243840 w 248029"/>
                <a:gd name="connsiteY5" fmla="*/ 4007 h 37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29" h="378475">
                  <a:moveTo>
                    <a:pt x="0" y="378475"/>
                  </a:moveTo>
                  <a:cubicBezTo>
                    <a:pt x="4354" y="312435"/>
                    <a:pt x="8708" y="246395"/>
                    <a:pt x="26125" y="204304"/>
                  </a:cubicBezTo>
                  <a:cubicBezTo>
                    <a:pt x="43542" y="162213"/>
                    <a:pt x="75474" y="131733"/>
                    <a:pt x="104503" y="125927"/>
                  </a:cubicBezTo>
                  <a:cubicBezTo>
                    <a:pt x="133532" y="120121"/>
                    <a:pt x="177074" y="186886"/>
                    <a:pt x="200297" y="169469"/>
                  </a:cubicBezTo>
                  <a:cubicBezTo>
                    <a:pt x="223520" y="152052"/>
                    <a:pt x="236583" y="49001"/>
                    <a:pt x="243840" y="21424"/>
                  </a:cubicBezTo>
                  <a:cubicBezTo>
                    <a:pt x="251097" y="-6153"/>
                    <a:pt x="247468" y="-1073"/>
                    <a:pt x="243840" y="400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Freeform 16"/>
            <p:cNvSpPr/>
            <p:nvPr/>
          </p:nvSpPr>
          <p:spPr>
            <a:xfrm>
              <a:off x="5597525" y="3187700"/>
              <a:ext cx="673100" cy="1244600"/>
            </a:xfrm>
            <a:custGeom>
              <a:avLst/>
              <a:gdLst>
                <a:gd name="connsiteX0" fmla="*/ 671915 w 671915"/>
                <a:gd name="connsiteY0" fmla="*/ 1245326 h 1245326"/>
                <a:gd name="connsiteX1" fmla="*/ 576121 w 671915"/>
                <a:gd name="connsiteY1" fmla="*/ 870857 h 1245326"/>
                <a:gd name="connsiteX2" fmla="*/ 262613 w 671915"/>
                <a:gd name="connsiteY2" fmla="*/ 722812 h 1245326"/>
                <a:gd name="connsiteX3" fmla="*/ 10064 w 671915"/>
                <a:gd name="connsiteY3" fmla="*/ 348343 h 1245326"/>
                <a:gd name="connsiteX4" fmla="*/ 62315 w 671915"/>
                <a:gd name="connsiteY4" fmla="*/ 60960 h 1245326"/>
                <a:gd name="connsiteX5" fmla="*/ 175527 w 671915"/>
                <a:gd name="connsiteY5" fmla="*/ 0 h 124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915" h="1245326">
                  <a:moveTo>
                    <a:pt x="671915" y="1245326"/>
                  </a:moveTo>
                  <a:cubicBezTo>
                    <a:pt x="658126" y="1101634"/>
                    <a:pt x="644338" y="957943"/>
                    <a:pt x="576121" y="870857"/>
                  </a:cubicBezTo>
                  <a:cubicBezTo>
                    <a:pt x="507904" y="783771"/>
                    <a:pt x="356956" y="809898"/>
                    <a:pt x="262613" y="722812"/>
                  </a:cubicBezTo>
                  <a:cubicBezTo>
                    <a:pt x="168270" y="635726"/>
                    <a:pt x="43447" y="458652"/>
                    <a:pt x="10064" y="348343"/>
                  </a:cubicBezTo>
                  <a:cubicBezTo>
                    <a:pt x="-23319" y="238034"/>
                    <a:pt x="34738" y="119017"/>
                    <a:pt x="62315" y="60960"/>
                  </a:cubicBezTo>
                  <a:cubicBezTo>
                    <a:pt x="89892" y="2903"/>
                    <a:pt x="175527" y="0"/>
                    <a:pt x="175527"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TextBox 36"/>
            <p:cNvSpPr txBox="1">
              <a:spLocks noChangeArrowheads="1"/>
            </p:cNvSpPr>
            <p:nvPr/>
          </p:nvSpPr>
          <p:spPr bwMode="auto">
            <a:xfrm>
              <a:off x="6459537" y="2630231"/>
              <a:ext cx="762000"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Don</a:t>
              </a:r>
            </a:p>
          </p:txBody>
        </p:sp>
        <p:sp>
          <p:nvSpPr>
            <p:cNvPr id="19" name="TextBox 37"/>
            <p:cNvSpPr txBox="1">
              <a:spLocks noChangeArrowheads="1"/>
            </p:cNvSpPr>
            <p:nvPr/>
          </p:nvSpPr>
          <p:spPr bwMode="auto">
            <a:xfrm>
              <a:off x="5740400" y="4403726"/>
              <a:ext cx="1254127" cy="460889"/>
            </a:xfrm>
            <a:prstGeom prst="rect">
              <a:avLst/>
            </a:prstGeom>
            <a:solidFill>
              <a:schemeClr val="bg1"/>
            </a:solidFill>
            <a:ln w="2857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latin typeface="+mn-lt"/>
                </a:rPr>
                <a:t>Dnieper</a:t>
              </a:r>
            </a:p>
          </p:txBody>
        </p:sp>
        <p:sp>
          <p:nvSpPr>
            <p:cNvPr id="20" name="TextBox 38"/>
            <p:cNvSpPr txBox="1">
              <a:spLocks noChangeArrowheads="1"/>
            </p:cNvSpPr>
            <p:nvPr/>
          </p:nvSpPr>
          <p:spPr bwMode="auto">
            <a:xfrm>
              <a:off x="6562725" y="968634"/>
              <a:ext cx="1058862"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Volga</a:t>
              </a:r>
            </a:p>
          </p:txBody>
        </p:sp>
        <p:sp>
          <p:nvSpPr>
            <p:cNvPr id="22" name="TextBox 39"/>
            <p:cNvSpPr txBox="1">
              <a:spLocks noChangeArrowheads="1"/>
            </p:cNvSpPr>
            <p:nvPr/>
          </p:nvSpPr>
          <p:spPr bwMode="auto">
            <a:xfrm>
              <a:off x="3532188" y="2527299"/>
              <a:ext cx="1163637" cy="460889"/>
            </a:xfrm>
            <a:prstGeom prst="rect">
              <a:avLst/>
            </a:prstGeom>
            <a:solidFill>
              <a:schemeClr val="bg1"/>
            </a:solidFill>
            <a:ln w="2857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latin typeface="+mn-lt"/>
                </a:rPr>
                <a:t>Vistula</a:t>
              </a:r>
            </a:p>
          </p:txBody>
        </p:sp>
        <p:sp>
          <p:nvSpPr>
            <p:cNvPr id="23" name="TextBox 40"/>
            <p:cNvSpPr txBox="1">
              <a:spLocks noChangeArrowheads="1"/>
            </p:cNvSpPr>
            <p:nvPr/>
          </p:nvSpPr>
          <p:spPr bwMode="auto">
            <a:xfrm>
              <a:off x="1763714" y="3059112"/>
              <a:ext cx="1058862"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latin typeface="+mn-lt"/>
                </a:rPr>
                <a:t>Rhine</a:t>
              </a:r>
            </a:p>
          </p:txBody>
        </p:sp>
        <p:sp>
          <p:nvSpPr>
            <p:cNvPr id="24" name="TextBox 41"/>
            <p:cNvSpPr txBox="1">
              <a:spLocks noChangeArrowheads="1"/>
            </p:cNvSpPr>
            <p:nvPr/>
          </p:nvSpPr>
          <p:spPr bwMode="auto">
            <a:xfrm>
              <a:off x="412750" y="3914775"/>
              <a:ext cx="1058862"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Loire</a:t>
              </a:r>
            </a:p>
          </p:txBody>
        </p:sp>
        <p:sp>
          <p:nvSpPr>
            <p:cNvPr id="25" name="TextBox 42"/>
            <p:cNvSpPr txBox="1">
              <a:spLocks noChangeArrowheads="1"/>
            </p:cNvSpPr>
            <p:nvPr/>
          </p:nvSpPr>
          <p:spPr bwMode="auto">
            <a:xfrm>
              <a:off x="3294064" y="4718820"/>
              <a:ext cx="782637"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latin typeface="+mn-lt"/>
                </a:rPr>
                <a:t>Po</a:t>
              </a:r>
            </a:p>
          </p:txBody>
        </p:sp>
        <p:sp>
          <p:nvSpPr>
            <p:cNvPr id="26" name="TextBox 43"/>
            <p:cNvSpPr txBox="1">
              <a:spLocks noChangeArrowheads="1"/>
            </p:cNvSpPr>
            <p:nvPr/>
          </p:nvSpPr>
          <p:spPr bwMode="auto">
            <a:xfrm>
              <a:off x="1954214" y="4877979"/>
              <a:ext cx="1047750"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Rhone</a:t>
              </a:r>
            </a:p>
          </p:txBody>
        </p:sp>
        <p:sp>
          <p:nvSpPr>
            <p:cNvPr id="27" name="TextBox 44"/>
            <p:cNvSpPr txBox="1">
              <a:spLocks noChangeArrowheads="1"/>
            </p:cNvSpPr>
            <p:nvPr/>
          </p:nvSpPr>
          <p:spPr bwMode="auto">
            <a:xfrm>
              <a:off x="430213" y="5849017"/>
              <a:ext cx="1049337" cy="460889"/>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latin typeface="+mn-lt"/>
                </a:rPr>
                <a:t>Tagus</a:t>
              </a:r>
            </a:p>
          </p:txBody>
        </p:sp>
      </p:grpSp>
      <p:sp>
        <p:nvSpPr>
          <p:cNvPr id="28" name="Title 1"/>
          <p:cNvSpPr txBox="1">
            <a:spLocks/>
          </p:cNvSpPr>
          <p:nvPr/>
        </p:nvSpPr>
        <p:spPr>
          <a:xfrm>
            <a:off x="2949603" y="6464567"/>
            <a:ext cx="3256303" cy="310127"/>
          </a:xfrm>
          <a:prstGeom prst="rect">
            <a:avLst/>
          </a:prstGeom>
          <a:no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Arial" pitchFamily="34" charset="0"/>
                <a:cs typeface="Arial" pitchFamily="34" charset="0"/>
              </a:rPr>
              <a:t>Source: Google Maps data 2014 </a:t>
            </a:r>
            <a:r>
              <a:rPr lang="en-GB" sz="1000" dirty="0" err="1">
                <a:solidFill>
                  <a:schemeClr val="bg1"/>
                </a:solidFill>
                <a:latin typeface="Arial" pitchFamily="34" charset="0"/>
                <a:cs typeface="Arial" pitchFamily="34" charset="0"/>
              </a:rPr>
              <a:t>Basaroft</a:t>
            </a:r>
            <a:r>
              <a:rPr lang="en-GB" sz="1000" dirty="0">
                <a:solidFill>
                  <a:schemeClr val="bg1"/>
                </a:solidFill>
                <a:latin typeface="Arial" pitchFamily="34" charset="0"/>
                <a:cs typeface="Arial" pitchFamily="34" charset="0"/>
              </a:rPr>
              <a:t>, google, ORION-ME</a:t>
            </a:r>
          </a:p>
        </p:txBody>
      </p:sp>
    </p:spTree>
    <p:extLst>
      <p:ext uri="{BB962C8B-B14F-4D97-AF65-F5344CB8AC3E}">
        <p14:creationId xmlns:p14="http://schemas.microsoft.com/office/powerpoint/2010/main" val="303260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latin typeface="+mn-lt"/>
              </a:rPr>
              <a:t>Major Rivers of Europe</a:t>
            </a:r>
          </a:p>
        </p:txBody>
      </p:sp>
      <p:grpSp>
        <p:nvGrpSpPr>
          <p:cNvPr id="2" name="Group 1"/>
          <p:cNvGrpSpPr/>
          <p:nvPr/>
        </p:nvGrpSpPr>
        <p:grpSpPr>
          <a:xfrm>
            <a:off x="4032682" y="1929394"/>
            <a:ext cx="4346447" cy="3180444"/>
            <a:chOff x="269875" y="317500"/>
            <a:chExt cx="8604250" cy="6296025"/>
          </a:xfrm>
        </p:grpSpPr>
        <p:sp>
          <p:nvSpPr>
            <p:cNvPr id="4" name="Title 1"/>
            <p:cNvSpPr txBox="1">
              <a:spLocks/>
            </p:cNvSpPr>
            <p:nvPr/>
          </p:nvSpPr>
          <p:spPr>
            <a:xfrm>
              <a:off x="2484438" y="4608513"/>
              <a:ext cx="4235450" cy="461962"/>
            </a:xfrm>
            <a:prstGeom prst="rect">
              <a:avLst/>
            </a:prstGeom>
            <a:noFill/>
            <a:ln>
              <a:noFill/>
            </a:ln>
          </p:spPr>
          <p:txBody>
            <a:bodyPr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Arial" pitchFamily="34" charset="0"/>
                  <a:cs typeface="Arial" pitchFamily="34" charset="0"/>
                </a:rPr>
                <a:t>Source: Google Maps data 2014 </a:t>
              </a:r>
              <a:r>
                <a:rPr lang="en-GB" sz="1000" dirty="0" err="1">
                  <a:latin typeface="Arial" pitchFamily="34" charset="0"/>
                  <a:cs typeface="Arial" pitchFamily="34" charset="0"/>
                </a:rPr>
                <a:t>Basaroft</a:t>
              </a:r>
              <a:r>
                <a:rPr lang="en-GB" sz="1000" dirty="0">
                  <a:latin typeface="Arial" pitchFamily="34" charset="0"/>
                  <a:cs typeface="Arial" pitchFamily="34" charset="0"/>
                </a:rPr>
                <a:t>, google, ORION-ME</a:t>
              </a:r>
            </a:p>
          </p:txBody>
        </p:sp>
        <p:pic>
          <p:nvPicPr>
            <p:cNvPr id="6" name="Picture 5"/>
            <p:cNvPicPr>
              <a:picLocks noChangeAspect="1"/>
            </p:cNvPicPr>
            <p:nvPr/>
          </p:nvPicPr>
          <p:blipFill>
            <a:blip r:embed="rId3"/>
            <a:stretch>
              <a:fillRect/>
            </a:stretch>
          </p:blipFill>
          <p:spPr>
            <a:xfrm>
              <a:off x="269875" y="317500"/>
              <a:ext cx="8604250" cy="6296025"/>
            </a:xfrm>
            <a:prstGeom prst="rect">
              <a:avLst/>
            </a:prstGeom>
            <a:ln>
              <a:noFill/>
            </a:ln>
            <a:effectLst>
              <a:outerShdw blurRad="63500" sx="101000" sy="101000" algn="ctr" rotWithShape="0">
                <a:prstClr val="black">
                  <a:alpha val="20000"/>
                </a:prstClr>
              </a:outerShdw>
            </a:effectLst>
          </p:spPr>
        </p:pic>
        <p:sp>
          <p:nvSpPr>
            <p:cNvPr id="8" name="Freeform 7"/>
            <p:cNvSpPr/>
            <p:nvPr/>
          </p:nvSpPr>
          <p:spPr>
            <a:xfrm>
              <a:off x="3879850" y="3856038"/>
              <a:ext cx="1360488" cy="963612"/>
            </a:xfrm>
            <a:custGeom>
              <a:avLst/>
              <a:gdLst>
                <a:gd name="connsiteX0" fmla="*/ 0 w 1166948"/>
                <a:gd name="connsiteY0" fmla="*/ 0 h 827722"/>
                <a:gd name="connsiteX1" fmla="*/ 156754 w 1166948"/>
                <a:gd name="connsiteY1" fmla="*/ 165463 h 827722"/>
                <a:gd name="connsiteX2" fmla="*/ 287383 w 1166948"/>
                <a:gd name="connsiteY2" fmla="*/ 191589 h 827722"/>
                <a:gd name="connsiteX3" fmla="*/ 322217 w 1166948"/>
                <a:gd name="connsiteY3" fmla="*/ 522514 h 827722"/>
                <a:gd name="connsiteX4" fmla="*/ 539931 w 1166948"/>
                <a:gd name="connsiteY4" fmla="*/ 557349 h 827722"/>
                <a:gd name="connsiteX5" fmla="*/ 687977 w 1166948"/>
                <a:gd name="connsiteY5" fmla="*/ 740229 h 827722"/>
                <a:gd name="connsiteX6" fmla="*/ 1010194 w 1166948"/>
                <a:gd name="connsiteY6" fmla="*/ 827314 h 827722"/>
                <a:gd name="connsiteX7" fmla="*/ 1166948 w 1166948"/>
                <a:gd name="connsiteY7" fmla="*/ 775063 h 827722"/>
                <a:gd name="connsiteX8" fmla="*/ 1166948 w 1166948"/>
                <a:gd name="connsiteY8" fmla="*/ 775063 h 827722"/>
                <a:gd name="connsiteX9" fmla="*/ 1166948 w 1166948"/>
                <a:gd name="connsiteY9" fmla="*/ 783772 h 8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48" h="827722">
                  <a:moveTo>
                    <a:pt x="0" y="0"/>
                  </a:moveTo>
                  <a:cubicBezTo>
                    <a:pt x="54428" y="66766"/>
                    <a:pt x="108857" y="133532"/>
                    <a:pt x="156754" y="165463"/>
                  </a:cubicBezTo>
                  <a:cubicBezTo>
                    <a:pt x="204651" y="197395"/>
                    <a:pt x="259806" y="132081"/>
                    <a:pt x="287383" y="191589"/>
                  </a:cubicBezTo>
                  <a:cubicBezTo>
                    <a:pt x="314960" y="251097"/>
                    <a:pt x="280126" y="461554"/>
                    <a:pt x="322217" y="522514"/>
                  </a:cubicBezTo>
                  <a:cubicBezTo>
                    <a:pt x="364308" y="583474"/>
                    <a:pt x="478971" y="521063"/>
                    <a:pt x="539931" y="557349"/>
                  </a:cubicBezTo>
                  <a:cubicBezTo>
                    <a:pt x="600891" y="593635"/>
                    <a:pt x="609600" y="695235"/>
                    <a:pt x="687977" y="740229"/>
                  </a:cubicBezTo>
                  <a:cubicBezTo>
                    <a:pt x="766354" y="785223"/>
                    <a:pt x="930366" y="821508"/>
                    <a:pt x="1010194" y="827314"/>
                  </a:cubicBezTo>
                  <a:cubicBezTo>
                    <a:pt x="1090022" y="833120"/>
                    <a:pt x="1166948" y="775063"/>
                    <a:pt x="1166948" y="775063"/>
                  </a:cubicBezTo>
                  <a:lnTo>
                    <a:pt x="1166948" y="775063"/>
                  </a:lnTo>
                  <a:lnTo>
                    <a:pt x="1166948" y="78377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8"/>
            <p:cNvSpPr/>
            <p:nvPr/>
          </p:nvSpPr>
          <p:spPr>
            <a:xfrm>
              <a:off x="5551488" y="1554163"/>
              <a:ext cx="2495550" cy="3130550"/>
            </a:xfrm>
            <a:custGeom>
              <a:avLst/>
              <a:gdLst>
                <a:gd name="connsiteX0" fmla="*/ 2494891 w 2494891"/>
                <a:gd name="connsiteY0" fmla="*/ 3130929 h 3130929"/>
                <a:gd name="connsiteX1" fmla="*/ 2233634 w 2494891"/>
                <a:gd name="connsiteY1" fmla="*/ 2469078 h 3130929"/>
                <a:gd name="connsiteX2" fmla="*/ 2346845 w 2494891"/>
                <a:gd name="connsiteY2" fmla="*/ 2016232 h 3130929"/>
                <a:gd name="connsiteX3" fmla="*/ 2425222 w 2494891"/>
                <a:gd name="connsiteY3" fmla="*/ 1389215 h 3130929"/>
                <a:gd name="connsiteX4" fmla="*/ 2224925 w 2494891"/>
                <a:gd name="connsiteY4" fmla="*/ 692529 h 3130929"/>
                <a:gd name="connsiteX5" fmla="*/ 1676285 w 2494891"/>
                <a:gd name="connsiteY5" fmla="*/ 30678 h 3130929"/>
                <a:gd name="connsiteX6" fmla="*/ 727051 w 2494891"/>
                <a:gd name="connsiteY6" fmla="*/ 100347 h 3130929"/>
                <a:gd name="connsiteX7" fmla="*/ 230662 w 2494891"/>
                <a:gd name="connsiteY7" fmla="*/ 13261 h 3130929"/>
                <a:gd name="connsiteX8" fmla="*/ 30365 w 2494891"/>
                <a:gd name="connsiteY8" fmla="*/ 152598 h 3130929"/>
                <a:gd name="connsiteX9" fmla="*/ 4240 w 2494891"/>
                <a:gd name="connsiteY9" fmla="*/ 309352 h 3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4891" h="3130929">
                  <a:moveTo>
                    <a:pt x="2494891" y="3130929"/>
                  </a:moveTo>
                  <a:cubicBezTo>
                    <a:pt x="2376599" y="2892895"/>
                    <a:pt x="2258308" y="2654861"/>
                    <a:pt x="2233634" y="2469078"/>
                  </a:cubicBezTo>
                  <a:cubicBezTo>
                    <a:pt x="2208960" y="2283295"/>
                    <a:pt x="2314914" y="2196209"/>
                    <a:pt x="2346845" y="2016232"/>
                  </a:cubicBezTo>
                  <a:cubicBezTo>
                    <a:pt x="2378776" y="1836255"/>
                    <a:pt x="2445542" y="1609832"/>
                    <a:pt x="2425222" y="1389215"/>
                  </a:cubicBezTo>
                  <a:cubicBezTo>
                    <a:pt x="2404902" y="1168598"/>
                    <a:pt x="2349748" y="918952"/>
                    <a:pt x="2224925" y="692529"/>
                  </a:cubicBezTo>
                  <a:cubicBezTo>
                    <a:pt x="2100102" y="466106"/>
                    <a:pt x="1925931" y="129375"/>
                    <a:pt x="1676285" y="30678"/>
                  </a:cubicBezTo>
                  <a:cubicBezTo>
                    <a:pt x="1426639" y="-68019"/>
                    <a:pt x="967988" y="103250"/>
                    <a:pt x="727051" y="100347"/>
                  </a:cubicBezTo>
                  <a:cubicBezTo>
                    <a:pt x="486114" y="97444"/>
                    <a:pt x="346776" y="4553"/>
                    <a:pt x="230662" y="13261"/>
                  </a:cubicBezTo>
                  <a:cubicBezTo>
                    <a:pt x="114548" y="21969"/>
                    <a:pt x="68102" y="103250"/>
                    <a:pt x="30365" y="152598"/>
                  </a:cubicBezTo>
                  <a:cubicBezTo>
                    <a:pt x="-7372" y="201946"/>
                    <a:pt x="-1566" y="255649"/>
                    <a:pt x="4240" y="30935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5661025" y="2384425"/>
              <a:ext cx="1597025" cy="1839913"/>
            </a:xfrm>
            <a:custGeom>
              <a:avLst/>
              <a:gdLst>
                <a:gd name="connsiteX0" fmla="*/ 1341120 w 1597170"/>
                <a:gd name="connsiteY0" fmla="*/ 1839324 h 1839324"/>
                <a:gd name="connsiteX1" fmla="*/ 1593669 w 1597170"/>
                <a:gd name="connsiteY1" fmla="*/ 1403896 h 1839324"/>
                <a:gd name="connsiteX2" fmla="*/ 1175658 w 1597170"/>
                <a:gd name="connsiteY2" fmla="*/ 1255850 h 1839324"/>
                <a:gd name="connsiteX3" fmla="*/ 844732 w 1597170"/>
                <a:gd name="connsiteY3" fmla="*/ 829130 h 1839324"/>
                <a:gd name="connsiteX4" fmla="*/ 461555 w 1597170"/>
                <a:gd name="connsiteY4" fmla="*/ 576581 h 1839324"/>
                <a:gd name="connsiteX5" fmla="*/ 470263 w 1597170"/>
                <a:gd name="connsiteY5" fmla="*/ 88901 h 1839324"/>
                <a:gd name="connsiteX6" fmla="*/ 0 w 1597170"/>
                <a:gd name="connsiteY6" fmla="*/ 1816 h 18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70" h="1839324">
                  <a:moveTo>
                    <a:pt x="1341120" y="1839324"/>
                  </a:moveTo>
                  <a:cubicBezTo>
                    <a:pt x="1481183" y="1670233"/>
                    <a:pt x="1621246" y="1501142"/>
                    <a:pt x="1593669" y="1403896"/>
                  </a:cubicBezTo>
                  <a:cubicBezTo>
                    <a:pt x="1566092" y="1306650"/>
                    <a:pt x="1300481" y="1351644"/>
                    <a:pt x="1175658" y="1255850"/>
                  </a:cubicBezTo>
                  <a:cubicBezTo>
                    <a:pt x="1050835" y="1160056"/>
                    <a:pt x="963749" y="942341"/>
                    <a:pt x="844732" y="829130"/>
                  </a:cubicBezTo>
                  <a:cubicBezTo>
                    <a:pt x="725715" y="715919"/>
                    <a:pt x="523966" y="699952"/>
                    <a:pt x="461555" y="576581"/>
                  </a:cubicBezTo>
                  <a:cubicBezTo>
                    <a:pt x="399144" y="453210"/>
                    <a:pt x="547189" y="184695"/>
                    <a:pt x="470263" y="88901"/>
                  </a:cubicBezTo>
                  <a:cubicBezTo>
                    <a:pt x="393337" y="-6893"/>
                    <a:pt x="196668" y="-2539"/>
                    <a:pt x="0" y="181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Freeform 11"/>
            <p:cNvSpPr/>
            <p:nvPr/>
          </p:nvSpPr>
          <p:spPr>
            <a:xfrm>
              <a:off x="3797300" y="2847975"/>
              <a:ext cx="898525" cy="957263"/>
            </a:xfrm>
            <a:custGeom>
              <a:avLst/>
              <a:gdLst>
                <a:gd name="connsiteX0" fmla="*/ 609600 w 899505"/>
                <a:gd name="connsiteY0" fmla="*/ 957943 h 957943"/>
                <a:gd name="connsiteX1" fmla="*/ 714103 w 899505"/>
                <a:gd name="connsiteY1" fmla="*/ 644434 h 957943"/>
                <a:gd name="connsiteX2" fmla="*/ 896983 w 899505"/>
                <a:gd name="connsiteY2" fmla="*/ 444137 h 957943"/>
                <a:gd name="connsiteX3" fmla="*/ 757646 w 899505"/>
                <a:gd name="connsiteY3" fmla="*/ 217714 h 957943"/>
                <a:gd name="connsiteX4" fmla="*/ 8709 w 899505"/>
                <a:gd name="connsiteY4" fmla="*/ 17417 h 957943"/>
                <a:gd name="connsiteX5" fmla="*/ 8709 w 899505"/>
                <a:gd name="connsiteY5" fmla="*/ 17417 h 957943"/>
                <a:gd name="connsiteX6" fmla="*/ 0 w 899505"/>
                <a:gd name="connsiteY6" fmla="*/ 0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05" h="957943">
                  <a:moveTo>
                    <a:pt x="609600" y="957943"/>
                  </a:moveTo>
                  <a:cubicBezTo>
                    <a:pt x="637903" y="844005"/>
                    <a:pt x="666206" y="730068"/>
                    <a:pt x="714103" y="644434"/>
                  </a:cubicBezTo>
                  <a:cubicBezTo>
                    <a:pt x="762000" y="558800"/>
                    <a:pt x="889726" y="515257"/>
                    <a:pt x="896983" y="444137"/>
                  </a:cubicBezTo>
                  <a:cubicBezTo>
                    <a:pt x="904240" y="373017"/>
                    <a:pt x="905692" y="288834"/>
                    <a:pt x="757646" y="217714"/>
                  </a:cubicBezTo>
                  <a:cubicBezTo>
                    <a:pt x="609600" y="146594"/>
                    <a:pt x="8709" y="17417"/>
                    <a:pt x="8709" y="17417"/>
                  </a:cubicBezTo>
                  <a:lnTo>
                    <a:pt x="8709" y="17417"/>
                  </a:lnTo>
                  <a:lnTo>
                    <a:pt x="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Freeform 12"/>
            <p:cNvSpPr/>
            <p:nvPr/>
          </p:nvSpPr>
          <p:spPr>
            <a:xfrm>
              <a:off x="2925763" y="4591050"/>
              <a:ext cx="600075" cy="157163"/>
            </a:xfrm>
            <a:custGeom>
              <a:avLst/>
              <a:gdLst>
                <a:gd name="connsiteX0" fmla="*/ 600892 w 600892"/>
                <a:gd name="connsiteY0" fmla="*/ 156754 h 156754"/>
                <a:gd name="connsiteX1" fmla="*/ 383177 w 600892"/>
                <a:gd name="connsiteY1" fmla="*/ 26125 h 156754"/>
                <a:gd name="connsiteX2" fmla="*/ 95794 w 600892"/>
                <a:gd name="connsiteY2" fmla="*/ 78377 h 156754"/>
                <a:gd name="connsiteX3" fmla="*/ 0 w 600892"/>
                <a:gd name="connsiteY3" fmla="*/ 0 h 156754"/>
              </a:gdLst>
              <a:ahLst/>
              <a:cxnLst>
                <a:cxn ang="0">
                  <a:pos x="connsiteX0" y="connsiteY0"/>
                </a:cxn>
                <a:cxn ang="0">
                  <a:pos x="connsiteX1" y="connsiteY1"/>
                </a:cxn>
                <a:cxn ang="0">
                  <a:pos x="connsiteX2" y="connsiteY2"/>
                </a:cxn>
                <a:cxn ang="0">
                  <a:pos x="connsiteX3" y="connsiteY3"/>
                </a:cxn>
              </a:cxnLst>
              <a:rect l="l" t="t" r="r" b="b"/>
              <a:pathLst>
                <a:path w="600892" h="156754">
                  <a:moveTo>
                    <a:pt x="600892" y="156754"/>
                  </a:moveTo>
                  <a:cubicBezTo>
                    <a:pt x="534126" y="97971"/>
                    <a:pt x="467360" y="39188"/>
                    <a:pt x="383177" y="26125"/>
                  </a:cubicBezTo>
                  <a:cubicBezTo>
                    <a:pt x="298994" y="13062"/>
                    <a:pt x="159657" y="82731"/>
                    <a:pt x="95794" y="78377"/>
                  </a:cubicBezTo>
                  <a:cubicBezTo>
                    <a:pt x="31931" y="74023"/>
                    <a:pt x="15965" y="37011"/>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Freeform 13"/>
            <p:cNvSpPr/>
            <p:nvPr/>
          </p:nvSpPr>
          <p:spPr>
            <a:xfrm>
              <a:off x="739775" y="5311775"/>
              <a:ext cx="627063" cy="531813"/>
            </a:xfrm>
            <a:custGeom>
              <a:avLst/>
              <a:gdLst>
                <a:gd name="connsiteX0" fmla="*/ 0 w 627017"/>
                <a:gd name="connsiteY0" fmla="*/ 531222 h 531222"/>
                <a:gd name="connsiteX1" fmla="*/ 95794 w 627017"/>
                <a:gd name="connsiteY1" fmla="*/ 313508 h 531222"/>
                <a:gd name="connsiteX2" fmla="*/ 487680 w 627017"/>
                <a:gd name="connsiteY2" fmla="*/ 226422 h 531222"/>
                <a:gd name="connsiteX3" fmla="*/ 627017 w 627017"/>
                <a:gd name="connsiteY3" fmla="*/ 0 h 531222"/>
              </a:gdLst>
              <a:ahLst/>
              <a:cxnLst>
                <a:cxn ang="0">
                  <a:pos x="connsiteX0" y="connsiteY0"/>
                </a:cxn>
                <a:cxn ang="0">
                  <a:pos x="connsiteX1" y="connsiteY1"/>
                </a:cxn>
                <a:cxn ang="0">
                  <a:pos x="connsiteX2" y="connsiteY2"/>
                </a:cxn>
                <a:cxn ang="0">
                  <a:pos x="connsiteX3" y="connsiteY3"/>
                </a:cxn>
              </a:cxnLst>
              <a:rect l="l" t="t" r="r" b="b"/>
              <a:pathLst>
                <a:path w="627017" h="531222">
                  <a:moveTo>
                    <a:pt x="0" y="531222"/>
                  </a:moveTo>
                  <a:cubicBezTo>
                    <a:pt x="7257" y="447765"/>
                    <a:pt x="14514" y="364308"/>
                    <a:pt x="95794" y="313508"/>
                  </a:cubicBezTo>
                  <a:cubicBezTo>
                    <a:pt x="177074" y="262708"/>
                    <a:pt x="399143" y="278673"/>
                    <a:pt x="487680" y="226422"/>
                  </a:cubicBezTo>
                  <a:cubicBezTo>
                    <a:pt x="576217" y="174171"/>
                    <a:pt x="601617" y="87085"/>
                    <a:pt x="627017"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Freeform 14"/>
            <p:cNvSpPr/>
            <p:nvPr/>
          </p:nvSpPr>
          <p:spPr>
            <a:xfrm>
              <a:off x="1471613" y="3970338"/>
              <a:ext cx="862012" cy="688975"/>
            </a:xfrm>
            <a:custGeom>
              <a:avLst/>
              <a:gdLst>
                <a:gd name="connsiteX0" fmla="*/ 0 w 862148"/>
                <a:gd name="connsiteY0" fmla="*/ 148636 h 688568"/>
                <a:gd name="connsiteX1" fmla="*/ 461554 w 862148"/>
                <a:gd name="connsiteY1" fmla="*/ 70259 h 688568"/>
                <a:gd name="connsiteX2" fmla="*/ 618308 w 862148"/>
                <a:gd name="connsiteY2" fmla="*/ 9299 h 688568"/>
                <a:gd name="connsiteX3" fmla="*/ 783771 w 862148"/>
                <a:gd name="connsiteY3" fmla="*/ 279265 h 688568"/>
                <a:gd name="connsiteX4" fmla="*/ 862148 w 862148"/>
                <a:gd name="connsiteY4" fmla="*/ 688568 h 68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 h="688568">
                  <a:moveTo>
                    <a:pt x="0" y="148636"/>
                  </a:moveTo>
                  <a:cubicBezTo>
                    <a:pt x="179251" y="121059"/>
                    <a:pt x="358503" y="93482"/>
                    <a:pt x="461554" y="70259"/>
                  </a:cubicBezTo>
                  <a:cubicBezTo>
                    <a:pt x="564605" y="47036"/>
                    <a:pt x="564605" y="-25535"/>
                    <a:pt x="618308" y="9299"/>
                  </a:cubicBezTo>
                  <a:cubicBezTo>
                    <a:pt x="672011" y="44133"/>
                    <a:pt x="743131" y="166054"/>
                    <a:pt x="783771" y="279265"/>
                  </a:cubicBezTo>
                  <a:cubicBezTo>
                    <a:pt x="824411" y="392476"/>
                    <a:pt x="843279" y="540522"/>
                    <a:pt x="862148" y="68856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Freeform 15"/>
            <p:cNvSpPr/>
            <p:nvPr/>
          </p:nvSpPr>
          <p:spPr>
            <a:xfrm>
              <a:off x="2403475" y="4516438"/>
              <a:ext cx="247650" cy="377825"/>
            </a:xfrm>
            <a:custGeom>
              <a:avLst/>
              <a:gdLst>
                <a:gd name="connsiteX0" fmla="*/ 0 w 248029"/>
                <a:gd name="connsiteY0" fmla="*/ 378475 h 378475"/>
                <a:gd name="connsiteX1" fmla="*/ 26125 w 248029"/>
                <a:gd name="connsiteY1" fmla="*/ 204304 h 378475"/>
                <a:gd name="connsiteX2" fmla="*/ 104503 w 248029"/>
                <a:gd name="connsiteY2" fmla="*/ 125927 h 378475"/>
                <a:gd name="connsiteX3" fmla="*/ 200297 w 248029"/>
                <a:gd name="connsiteY3" fmla="*/ 169469 h 378475"/>
                <a:gd name="connsiteX4" fmla="*/ 243840 w 248029"/>
                <a:gd name="connsiteY4" fmla="*/ 21424 h 378475"/>
                <a:gd name="connsiteX5" fmla="*/ 243840 w 248029"/>
                <a:gd name="connsiteY5" fmla="*/ 4007 h 37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29" h="378475">
                  <a:moveTo>
                    <a:pt x="0" y="378475"/>
                  </a:moveTo>
                  <a:cubicBezTo>
                    <a:pt x="4354" y="312435"/>
                    <a:pt x="8708" y="246395"/>
                    <a:pt x="26125" y="204304"/>
                  </a:cubicBezTo>
                  <a:cubicBezTo>
                    <a:pt x="43542" y="162213"/>
                    <a:pt x="75474" y="131733"/>
                    <a:pt x="104503" y="125927"/>
                  </a:cubicBezTo>
                  <a:cubicBezTo>
                    <a:pt x="133532" y="120121"/>
                    <a:pt x="177074" y="186886"/>
                    <a:pt x="200297" y="169469"/>
                  </a:cubicBezTo>
                  <a:cubicBezTo>
                    <a:pt x="223520" y="152052"/>
                    <a:pt x="236583" y="49001"/>
                    <a:pt x="243840" y="21424"/>
                  </a:cubicBezTo>
                  <a:cubicBezTo>
                    <a:pt x="251097" y="-6153"/>
                    <a:pt x="247468" y="-1073"/>
                    <a:pt x="243840" y="400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Freeform 16"/>
            <p:cNvSpPr/>
            <p:nvPr/>
          </p:nvSpPr>
          <p:spPr>
            <a:xfrm>
              <a:off x="5597525" y="3187700"/>
              <a:ext cx="673100" cy="1244600"/>
            </a:xfrm>
            <a:custGeom>
              <a:avLst/>
              <a:gdLst>
                <a:gd name="connsiteX0" fmla="*/ 671915 w 671915"/>
                <a:gd name="connsiteY0" fmla="*/ 1245326 h 1245326"/>
                <a:gd name="connsiteX1" fmla="*/ 576121 w 671915"/>
                <a:gd name="connsiteY1" fmla="*/ 870857 h 1245326"/>
                <a:gd name="connsiteX2" fmla="*/ 262613 w 671915"/>
                <a:gd name="connsiteY2" fmla="*/ 722812 h 1245326"/>
                <a:gd name="connsiteX3" fmla="*/ 10064 w 671915"/>
                <a:gd name="connsiteY3" fmla="*/ 348343 h 1245326"/>
                <a:gd name="connsiteX4" fmla="*/ 62315 w 671915"/>
                <a:gd name="connsiteY4" fmla="*/ 60960 h 1245326"/>
                <a:gd name="connsiteX5" fmla="*/ 175527 w 671915"/>
                <a:gd name="connsiteY5" fmla="*/ 0 h 124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915" h="1245326">
                  <a:moveTo>
                    <a:pt x="671915" y="1245326"/>
                  </a:moveTo>
                  <a:cubicBezTo>
                    <a:pt x="658126" y="1101634"/>
                    <a:pt x="644338" y="957943"/>
                    <a:pt x="576121" y="870857"/>
                  </a:cubicBezTo>
                  <a:cubicBezTo>
                    <a:pt x="507904" y="783771"/>
                    <a:pt x="356956" y="809898"/>
                    <a:pt x="262613" y="722812"/>
                  </a:cubicBezTo>
                  <a:cubicBezTo>
                    <a:pt x="168270" y="635726"/>
                    <a:pt x="43447" y="458652"/>
                    <a:pt x="10064" y="348343"/>
                  </a:cubicBezTo>
                  <a:cubicBezTo>
                    <a:pt x="-23319" y="238034"/>
                    <a:pt x="34738" y="119017"/>
                    <a:pt x="62315" y="60960"/>
                  </a:cubicBezTo>
                  <a:cubicBezTo>
                    <a:pt x="89892" y="2903"/>
                    <a:pt x="175527" y="0"/>
                    <a:pt x="175527"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8" name="Title 1"/>
          <p:cNvSpPr txBox="1">
            <a:spLocks/>
          </p:cNvSpPr>
          <p:nvPr/>
        </p:nvSpPr>
        <p:spPr>
          <a:xfrm>
            <a:off x="2949603" y="6464567"/>
            <a:ext cx="3256303" cy="310127"/>
          </a:xfrm>
          <a:prstGeom prst="rect">
            <a:avLst/>
          </a:prstGeom>
          <a:no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Arial" pitchFamily="34" charset="0"/>
                <a:cs typeface="Arial" pitchFamily="34" charset="0"/>
              </a:rPr>
              <a:t>Source: Google Maps data 2014 </a:t>
            </a:r>
            <a:r>
              <a:rPr lang="en-GB" sz="1000" dirty="0" err="1">
                <a:solidFill>
                  <a:schemeClr val="bg1"/>
                </a:solidFill>
                <a:latin typeface="Arial" pitchFamily="34" charset="0"/>
                <a:cs typeface="Arial" pitchFamily="34" charset="0"/>
              </a:rPr>
              <a:t>Basaroft</a:t>
            </a:r>
            <a:r>
              <a:rPr lang="en-GB" sz="1000" dirty="0">
                <a:solidFill>
                  <a:schemeClr val="bg1"/>
                </a:solidFill>
                <a:latin typeface="Arial" pitchFamily="34" charset="0"/>
                <a:cs typeface="Arial" pitchFamily="34" charset="0"/>
              </a:rPr>
              <a:t>, google, ORION-ME</a:t>
            </a:r>
          </a:p>
        </p:txBody>
      </p:sp>
      <p:sp>
        <p:nvSpPr>
          <p:cNvPr id="29" name="Rectangle 28"/>
          <p:cNvSpPr/>
          <p:nvPr/>
        </p:nvSpPr>
        <p:spPr>
          <a:xfrm>
            <a:off x="755650" y="1653989"/>
            <a:ext cx="3082164" cy="3924151"/>
          </a:xfrm>
          <a:prstGeom prst="rect">
            <a:avLst/>
          </a:prstGeom>
        </p:spPr>
        <p:txBody>
          <a:bodyPr wrap="square" lIns="0" tIns="0" rIns="0" bIns="0">
            <a:spAutoFit/>
          </a:bodyPr>
          <a:lstStyle/>
          <a:p>
            <a:pPr>
              <a:spcAft>
                <a:spcPts val="600"/>
              </a:spcAft>
            </a:pPr>
            <a:r>
              <a:rPr lang="en-GB" sz="1600" b="1" dirty="0"/>
              <a:t>The Volga </a:t>
            </a:r>
            <a:r>
              <a:rPr lang="en-GB" sz="1600" dirty="0"/>
              <a:t>is the longest river in Europe at 2,294 miles long. It flows through central Russia into the Caspian Sea.  It is widely known as the national river of Russia. </a:t>
            </a:r>
          </a:p>
          <a:p>
            <a:pPr>
              <a:spcAft>
                <a:spcPts val="600"/>
              </a:spcAft>
            </a:pPr>
            <a:r>
              <a:rPr lang="en-GB" sz="1600" b="1" dirty="0"/>
              <a:t>River Danube </a:t>
            </a:r>
            <a:r>
              <a:rPr lang="en-GB" sz="1600" dirty="0"/>
              <a:t>begins in the Black Forest region of Germany and flows across central Europe.  It is the second longest river in Europe.  </a:t>
            </a:r>
          </a:p>
          <a:p>
            <a:pPr>
              <a:spcAft>
                <a:spcPts val="600"/>
              </a:spcAft>
            </a:pPr>
            <a:r>
              <a:rPr lang="en-GB" sz="1600" dirty="0"/>
              <a:t>The river finishes in the Black Sea and is 1,771 miles long.</a:t>
            </a:r>
            <a:endParaRPr lang="en-GB" sz="1600" b="1" dirty="0"/>
          </a:p>
          <a:p>
            <a:pPr>
              <a:spcAft>
                <a:spcPts val="600"/>
              </a:spcAft>
            </a:pPr>
            <a:r>
              <a:rPr lang="en-GB" sz="1600" b="1" dirty="0"/>
              <a:t>Research - What is the third longest river in Europe? </a:t>
            </a:r>
          </a:p>
        </p:txBody>
      </p:sp>
    </p:spTree>
    <p:extLst>
      <p:ext uri="{BB962C8B-B14F-4D97-AF65-F5344CB8AC3E}">
        <p14:creationId xmlns:p14="http://schemas.microsoft.com/office/powerpoint/2010/main" val="265523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Mountain Ranges of Europe</a:t>
            </a:r>
          </a:p>
        </p:txBody>
      </p:sp>
      <p:sp>
        <p:nvSpPr>
          <p:cNvPr id="5" name="Rectangle 4"/>
          <p:cNvSpPr/>
          <p:nvPr/>
        </p:nvSpPr>
        <p:spPr>
          <a:xfrm>
            <a:off x="755650" y="1513946"/>
            <a:ext cx="7632700" cy="2846933"/>
          </a:xfrm>
          <a:prstGeom prst="rect">
            <a:avLst/>
          </a:prstGeom>
        </p:spPr>
        <p:txBody>
          <a:bodyPr wrap="square" lIns="0" tIns="0" rIns="0" bIns="0">
            <a:spAutoFit/>
          </a:bodyPr>
          <a:lstStyle/>
          <a:p>
            <a:pPr>
              <a:spcAft>
                <a:spcPts val="600"/>
              </a:spcAft>
            </a:pPr>
            <a:r>
              <a:rPr lang="en-GB" sz="1600" b="1" dirty="0"/>
              <a:t>Pyrenees</a:t>
            </a:r>
            <a:r>
              <a:rPr lang="en-GB" sz="1600" dirty="0"/>
              <a:t> (491km long) – located in southwestern Europe. The highest point is Aneto.</a:t>
            </a:r>
          </a:p>
          <a:p>
            <a:pPr>
              <a:spcAft>
                <a:spcPts val="600"/>
              </a:spcAft>
            </a:pPr>
            <a:r>
              <a:rPr lang="en-GB" sz="1600" b="1" dirty="0"/>
              <a:t>Alps</a:t>
            </a:r>
            <a:r>
              <a:rPr lang="en-GB" sz="1600" dirty="0"/>
              <a:t> (1,200km long) – stretches across 8 Alpine countries. The highest point is Mont Blanc.</a:t>
            </a:r>
          </a:p>
          <a:p>
            <a:pPr>
              <a:spcAft>
                <a:spcPts val="600"/>
              </a:spcAft>
            </a:pPr>
            <a:r>
              <a:rPr lang="en-GB" sz="1600" b="1" dirty="0"/>
              <a:t>Carpathians</a:t>
            </a:r>
            <a:r>
              <a:rPr lang="en-GB" sz="1600" dirty="0"/>
              <a:t> (1,500 km long)– located in Central/Eastern Europe. The highest point is </a:t>
            </a:r>
            <a:r>
              <a:rPr lang="en-GB" sz="1600" dirty="0" err="1"/>
              <a:t>Gerlachovský</a:t>
            </a:r>
            <a:r>
              <a:rPr lang="en-GB" sz="1600" dirty="0"/>
              <a:t> </a:t>
            </a:r>
            <a:r>
              <a:rPr lang="en-GB" sz="1600" dirty="0" err="1"/>
              <a:t>štít</a:t>
            </a:r>
            <a:r>
              <a:rPr lang="en-GB" sz="1600" dirty="0"/>
              <a:t>. </a:t>
            </a:r>
          </a:p>
          <a:p>
            <a:pPr>
              <a:spcAft>
                <a:spcPts val="600"/>
              </a:spcAft>
            </a:pPr>
            <a:r>
              <a:rPr lang="en-GB" sz="1600" b="1" dirty="0"/>
              <a:t>Apennines</a:t>
            </a:r>
            <a:r>
              <a:rPr lang="en-GB" sz="1600" dirty="0"/>
              <a:t> (1,200km long) – located in Italy. The highest point is </a:t>
            </a:r>
            <a:r>
              <a:rPr lang="en-GB" sz="1600" dirty="0" err="1"/>
              <a:t>Corno</a:t>
            </a:r>
            <a:r>
              <a:rPr lang="en-GB" sz="1600" dirty="0"/>
              <a:t> Grande.</a:t>
            </a:r>
          </a:p>
          <a:p>
            <a:pPr>
              <a:spcAft>
                <a:spcPts val="600"/>
              </a:spcAft>
            </a:pPr>
            <a:r>
              <a:rPr lang="en-GB" sz="1600" b="1" dirty="0"/>
              <a:t>Urals</a:t>
            </a:r>
            <a:r>
              <a:rPr lang="en-GB" sz="1600" dirty="0"/>
              <a:t> (2,500km long) – runs through western Russia. The highest point is Mount </a:t>
            </a:r>
            <a:r>
              <a:rPr lang="en-GB" sz="1600" dirty="0" err="1"/>
              <a:t>Narodnaya</a:t>
            </a:r>
            <a:r>
              <a:rPr lang="en-GB" sz="1600" dirty="0"/>
              <a:t>.</a:t>
            </a:r>
          </a:p>
          <a:p>
            <a:pPr>
              <a:spcAft>
                <a:spcPts val="600"/>
              </a:spcAft>
            </a:pPr>
            <a:r>
              <a:rPr lang="en-GB" sz="1600" b="1" dirty="0"/>
              <a:t>Balkan Mountains </a:t>
            </a:r>
            <a:r>
              <a:rPr lang="en-GB" sz="1600" dirty="0"/>
              <a:t>(560km long) – stretches through central Bulgaria. The highest point is </a:t>
            </a:r>
            <a:r>
              <a:rPr lang="en-GB" sz="1600" dirty="0" err="1"/>
              <a:t>Botev</a:t>
            </a:r>
            <a:r>
              <a:rPr lang="en-GB" sz="1600" dirty="0"/>
              <a:t> Peak.</a:t>
            </a:r>
          </a:p>
        </p:txBody>
      </p:sp>
      <p:sp>
        <p:nvSpPr>
          <p:cNvPr id="4" name="TextBox 4"/>
          <p:cNvSpPr txBox="1">
            <a:spLocks noChangeArrowheads="1"/>
          </p:cNvSpPr>
          <p:nvPr/>
        </p:nvSpPr>
        <p:spPr bwMode="auto">
          <a:xfrm>
            <a:off x="755649" y="4498203"/>
            <a:ext cx="7632701" cy="1502289"/>
          </a:xfrm>
          <a:prstGeom prst="rect">
            <a:avLst/>
          </a:prstGeom>
          <a:solidFill>
            <a:schemeClr val="bg1">
              <a:alpha val="96077"/>
            </a:schemeClr>
          </a:solidFill>
          <a:ln w="28575">
            <a:solidFill>
              <a:srgbClr val="18A0DB"/>
            </a:solidFill>
            <a:miter lim="800000"/>
            <a:headEnd/>
            <a:tailEnd/>
          </a:ln>
        </p:spPr>
        <p:txBody>
          <a:bodyPr wrap="square" lIns="180000" tIns="180000" rIns="180000" bIns="180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 typeface="Arial" panose="020B0604020202020204" pitchFamily="34" charset="0"/>
              <a:buNone/>
            </a:pPr>
            <a:r>
              <a:rPr lang="en-GB" altLang="en-US" sz="1600" dirty="0">
                <a:latin typeface="+mn-lt"/>
                <a:ea typeface="Sassoon Infant Rg" panose="02000503030000020003" pitchFamily="50" charset="0"/>
                <a:cs typeface="Sassoon Infant Rg" panose="02000503030000020003" pitchFamily="50" charset="0"/>
              </a:rPr>
              <a:t>Which is the largest of these mountain ranges? </a:t>
            </a:r>
          </a:p>
          <a:p>
            <a:pPr>
              <a:spcBef>
                <a:spcPct val="0"/>
              </a:spcBef>
              <a:spcAft>
                <a:spcPts val="600"/>
              </a:spcAft>
              <a:buFont typeface="Arial" panose="020B0604020202020204" pitchFamily="34" charset="0"/>
              <a:buNone/>
            </a:pPr>
            <a:r>
              <a:rPr lang="en-GB" altLang="en-US" sz="1600" dirty="0">
                <a:latin typeface="+mn-lt"/>
                <a:ea typeface="Sassoon Infant Rg" panose="02000503030000020003" pitchFamily="50" charset="0"/>
                <a:cs typeface="Sassoon Infant Rg" panose="02000503030000020003" pitchFamily="50" charset="0"/>
              </a:rPr>
              <a:t>Is this the largest mountain range in Europe?</a:t>
            </a:r>
            <a:endParaRPr lang="en-GB" altLang="en-US" sz="1600" b="1" u="sng" dirty="0">
              <a:latin typeface="+mn-lt"/>
              <a:ea typeface="Sassoon Infant Rg" panose="02000503030000020003" pitchFamily="50" charset="0"/>
              <a:cs typeface="Sassoon Infant Rg" panose="02000503030000020003" pitchFamily="50" charset="0"/>
            </a:endParaRPr>
          </a:p>
          <a:p>
            <a:pPr>
              <a:spcBef>
                <a:spcPct val="0"/>
              </a:spcBef>
              <a:spcAft>
                <a:spcPts val="600"/>
              </a:spcAft>
              <a:buFontTx/>
              <a:buNone/>
            </a:pPr>
            <a:r>
              <a:rPr lang="en-GB" altLang="en-US" sz="1600" b="1" u="sng" dirty="0">
                <a:latin typeface="+mn-lt"/>
                <a:ea typeface="Sassoon Infant Rg" panose="02000503030000020003" pitchFamily="50" charset="0"/>
                <a:cs typeface="Sassoon Infant Rg" panose="02000503030000020003" pitchFamily="50" charset="0"/>
              </a:rPr>
              <a:t>Your task </a:t>
            </a:r>
            <a:r>
              <a:rPr lang="en-GB" altLang="en-US" sz="1600" b="1" dirty="0">
                <a:latin typeface="+mn-lt"/>
                <a:ea typeface="Sassoon Infant Rg" panose="02000503030000020003" pitchFamily="50" charset="0"/>
                <a:cs typeface="Sassoon Infant Rg" panose="02000503030000020003" pitchFamily="50" charset="0"/>
              </a:rPr>
              <a:t>:</a:t>
            </a:r>
            <a:r>
              <a:rPr lang="en-GB" altLang="en-US" sz="1600" dirty="0">
                <a:latin typeface="+mn-lt"/>
                <a:ea typeface="Sassoon Infant Rg" panose="02000503030000020003" pitchFamily="50" charset="0"/>
                <a:cs typeface="Sassoon Infant Rg" panose="02000503030000020003" pitchFamily="50" charset="0"/>
              </a:rPr>
              <a:t> Can you use an atlas to locate these mountain ranges then mark them on a blank map of Europe?</a:t>
            </a:r>
          </a:p>
        </p:txBody>
      </p:sp>
    </p:spTree>
    <p:extLst>
      <p:ext uri="{BB962C8B-B14F-4D97-AF65-F5344CB8AC3E}">
        <p14:creationId xmlns:p14="http://schemas.microsoft.com/office/powerpoint/2010/main" val="184215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Countries and Capitals Match Up</a:t>
            </a:r>
          </a:p>
        </p:txBody>
      </p:sp>
      <p:pic>
        <p:nvPicPr>
          <p:cNvPr id="1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1751" y="2665140"/>
            <a:ext cx="2468823" cy="248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cxnSpLocks/>
          </p:cNvCxnSpPr>
          <p:nvPr/>
        </p:nvCxnSpPr>
        <p:spPr>
          <a:xfrm flipV="1">
            <a:off x="2499821" y="3498976"/>
            <a:ext cx="4016223" cy="20500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2527207" y="3402646"/>
            <a:ext cx="4051880" cy="14853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2597137" y="1949021"/>
            <a:ext cx="3918907" cy="22263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2527207" y="2665140"/>
            <a:ext cx="4051880" cy="29424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V="1">
            <a:off x="2532894" y="1990398"/>
            <a:ext cx="4018115" cy="20774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2597137" y="2837967"/>
            <a:ext cx="4037188" cy="19438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41AD30-A06C-42A6-9392-B491F7D3DE2C}"/>
              </a:ext>
            </a:extLst>
          </p:cNvPr>
          <p:cNvSpPr txBox="1"/>
          <p:nvPr/>
        </p:nvSpPr>
        <p:spPr>
          <a:xfrm>
            <a:off x="1146421" y="1406728"/>
            <a:ext cx="2706800" cy="4416594"/>
          </a:xfrm>
          <a:prstGeom prst="rect">
            <a:avLst/>
          </a:prstGeom>
          <a:noFill/>
        </p:spPr>
        <p:txBody>
          <a:bodyPr wrap="square" rtlCol="0">
            <a:spAutoFit/>
          </a:bodyPr>
          <a:lstStyle/>
          <a:p>
            <a:pPr>
              <a:lnSpc>
                <a:spcPct val="200000"/>
              </a:lnSpc>
            </a:pPr>
            <a:r>
              <a:rPr lang="en-GB" sz="2400" dirty="0"/>
              <a:t>Slovakia</a:t>
            </a:r>
          </a:p>
          <a:p>
            <a:pPr>
              <a:lnSpc>
                <a:spcPct val="200000"/>
              </a:lnSpc>
            </a:pPr>
            <a:r>
              <a:rPr lang="en-GB" sz="2400" dirty="0"/>
              <a:t>Slovenia</a:t>
            </a:r>
          </a:p>
          <a:p>
            <a:pPr>
              <a:lnSpc>
                <a:spcPct val="200000"/>
              </a:lnSpc>
            </a:pPr>
            <a:r>
              <a:rPr lang="en-GB" sz="2400" dirty="0"/>
              <a:t>Croatia</a:t>
            </a:r>
          </a:p>
          <a:p>
            <a:pPr>
              <a:lnSpc>
                <a:spcPct val="200000"/>
              </a:lnSpc>
            </a:pPr>
            <a:r>
              <a:rPr lang="en-GB" sz="2400" dirty="0"/>
              <a:t>Moldova</a:t>
            </a:r>
          </a:p>
          <a:p>
            <a:pPr>
              <a:lnSpc>
                <a:spcPct val="200000"/>
              </a:lnSpc>
            </a:pPr>
            <a:r>
              <a:rPr lang="en-GB" sz="2400" dirty="0"/>
              <a:t>Denmark</a:t>
            </a:r>
          </a:p>
          <a:p>
            <a:pPr>
              <a:lnSpc>
                <a:spcPct val="200000"/>
              </a:lnSpc>
            </a:pPr>
            <a:r>
              <a:rPr lang="en-GB" sz="2400" dirty="0"/>
              <a:t>Greece</a:t>
            </a:r>
          </a:p>
        </p:txBody>
      </p:sp>
      <p:sp>
        <p:nvSpPr>
          <p:cNvPr id="26" name="TextBox 25">
            <a:extLst>
              <a:ext uri="{FF2B5EF4-FFF2-40B4-BE49-F238E27FC236}">
                <a16:creationId xmlns:a16="http://schemas.microsoft.com/office/drawing/2014/main" id="{434E0235-9D70-4970-9308-2F7685DEF059}"/>
              </a:ext>
            </a:extLst>
          </p:cNvPr>
          <p:cNvSpPr txBox="1"/>
          <p:nvPr/>
        </p:nvSpPr>
        <p:spPr>
          <a:xfrm>
            <a:off x="6634325" y="1473201"/>
            <a:ext cx="2706800" cy="4524315"/>
          </a:xfrm>
          <a:prstGeom prst="rect">
            <a:avLst/>
          </a:prstGeom>
          <a:noFill/>
        </p:spPr>
        <p:txBody>
          <a:bodyPr wrap="square" rtlCol="0">
            <a:spAutoFit/>
          </a:bodyPr>
          <a:lstStyle/>
          <a:p>
            <a:pPr>
              <a:lnSpc>
                <a:spcPct val="200000"/>
              </a:lnSpc>
            </a:pPr>
            <a:r>
              <a:rPr lang="en-GB" sz="2400" dirty="0"/>
              <a:t>Chisinau</a:t>
            </a:r>
          </a:p>
          <a:p>
            <a:pPr>
              <a:lnSpc>
                <a:spcPct val="200000"/>
              </a:lnSpc>
            </a:pPr>
            <a:r>
              <a:rPr lang="en-GB" sz="2400" dirty="0"/>
              <a:t>Copenhagen</a:t>
            </a:r>
          </a:p>
          <a:p>
            <a:pPr>
              <a:lnSpc>
                <a:spcPct val="200000"/>
              </a:lnSpc>
            </a:pPr>
            <a:r>
              <a:rPr lang="en-GB" sz="2400" dirty="0"/>
              <a:t>Athens</a:t>
            </a:r>
          </a:p>
          <a:p>
            <a:pPr>
              <a:lnSpc>
                <a:spcPct val="200000"/>
              </a:lnSpc>
            </a:pPr>
            <a:r>
              <a:rPr lang="en-GB" sz="2400" dirty="0"/>
              <a:t>Bratislava</a:t>
            </a:r>
          </a:p>
          <a:p>
            <a:pPr>
              <a:lnSpc>
                <a:spcPct val="200000"/>
              </a:lnSpc>
            </a:pPr>
            <a:r>
              <a:rPr lang="en-GB" sz="2400" dirty="0"/>
              <a:t>Zagreb</a:t>
            </a:r>
          </a:p>
          <a:p>
            <a:pPr>
              <a:lnSpc>
                <a:spcPct val="200000"/>
              </a:lnSpc>
            </a:pPr>
            <a:r>
              <a:rPr lang="en-GB" sz="2400" dirty="0"/>
              <a:t>Ljubljana</a:t>
            </a:r>
          </a:p>
        </p:txBody>
      </p:sp>
    </p:spTree>
    <p:extLst>
      <p:ext uri="{BB962C8B-B14F-4D97-AF65-F5344CB8AC3E}">
        <p14:creationId xmlns:p14="http://schemas.microsoft.com/office/powerpoint/2010/main" val="21869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Euro Debate</a:t>
            </a:r>
          </a:p>
        </p:txBody>
      </p:sp>
      <p:sp>
        <p:nvSpPr>
          <p:cNvPr id="5" name="Rectangle 4"/>
          <p:cNvSpPr/>
          <p:nvPr/>
        </p:nvSpPr>
        <p:spPr>
          <a:xfrm>
            <a:off x="5148650" y="1630700"/>
            <a:ext cx="3239700" cy="2492990"/>
          </a:xfrm>
          <a:prstGeom prst="rect">
            <a:avLst/>
          </a:prstGeom>
        </p:spPr>
        <p:txBody>
          <a:bodyPr wrap="square" lIns="0" tIns="0" rIns="0" bIns="0">
            <a:spAutoFit/>
          </a:bodyPr>
          <a:lstStyle/>
          <a:p>
            <a:r>
              <a:rPr lang="en-GB" dirty="0"/>
              <a:t>The following 19 countries use the Euro as their currency:</a:t>
            </a:r>
          </a:p>
          <a:p>
            <a:r>
              <a:rPr lang="en-GB" dirty="0"/>
              <a:t>Austria, Belgium, Cyprus, Estonia, Finland, France, Germany, Greece,</a:t>
            </a:r>
          </a:p>
          <a:p>
            <a:r>
              <a:rPr lang="en-GB" dirty="0"/>
              <a:t>Ireland, Italy, Latvia, Lithuania, Luxembourg, Malta, The Netherlands, Portugal, </a:t>
            </a:r>
          </a:p>
          <a:p>
            <a:r>
              <a:rPr lang="en-GB" dirty="0"/>
              <a:t>Slovakia, Slovenia and Spain.</a:t>
            </a:r>
          </a:p>
        </p:txBody>
      </p:sp>
      <p:pic>
        <p:nvPicPr>
          <p:cNvPr id="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513946"/>
            <a:ext cx="4091037" cy="2726499"/>
          </a:xfrm>
          <a:prstGeom prst="rect">
            <a:avLst/>
          </a:prstGeom>
          <a:solidFill>
            <a:srgbClr val="FFFFFF">
              <a:shade val="85000"/>
            </a:srgbClr>
          </a:solidFill>
          <a:ln w="88900" cap="sq">
            <a:solidFill>
              <a:srgbClr val="FFFFFF"/>
            </a:solidFill>
            <a:miter lim="800000"/>
          </a:ln>
          <a:effectLst>
            <a:outerShdw blurRad="63500" sx="101000" sy="101000" algn="ct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2466675" y="4603907"/>
            <a:ext cx="5921675" cy="1184940"/>
          </a:xfrm>
          <a:prstGeom prst="rect">
            <a:avLst/>
          </a:prstGeom>
        </p:spPr>
        <p:txBody>
          <a:bodyPr wrap="square" lIns="0" tIns="0" rIns="0" bIns="0">
            <a:spAutoFit/>
          </a:bodyPr>
          <a:lstStyle/>
          <a:p>
            <a:pPr algn="ctr">
              <a:spcAft>
                <a:spcPts val="600"/>
              </a:spcAft>
            </a:pPr>
            <a:r>
              <a:rPr lang="en-GB" b="1" dirty="0"/>
              <a:t>Your task: </a:t>
            </a:r>
            <a:r>
              <a:rPr lang="en-GB" dirty="0"/>
              <a:t>Using the map of Europe, colour in the countries which use the Euro.  </a:t>
            </a:r>
          </a:p>
          <a:p>
            <a:pPr algn="ctr">
              <a:spcAft>
                <a:spcPts val="600"/>
              </a:spcAft>
            </a:pPr>
            <a:r>
              <a:rPr lang="en-GB" b="1" dirty="0"/>
              <a:t>Extension: </a:t>
            </a:r>
            <a:r>
              <a:rPr lang="en-GB" dirty="0"/>
              <a:t>research the currencies of the other </a:t>
            </a:r>
            <a:br>
              <a:rPr lang="en-GB" dirty="0"/>
            </a:br>
            <a:r>
              <a:rPr lang="en-GB" dirty="0"/>
              <a:t>European countries.</a:t>
            </a:r>
          </a:p>
        </p:txBody>
      </p:sp>
      <p:sp>
        <p:nvSpPr>
          <p:cNvPr id="7" name="Title 1"/>
          <p:cNvSpPr txBox="1">
            <a:spLocks/>
          </p:cNvSpPr>
          <p:nvPr/>
        </p:nvSpPr>
        <p:spPr>
          <a:xfrm>
            <a:off x="1295400" y="6448811"/>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800" dirty="0">
                <a:solidFill>
                  <a:schemeClr val="bg1"/>
                </a:solidFill>
                <a:latin typeface="Arial" pitchFamily="34" charset="0"/>
                <a:cs typeface="Arial" pitchFamily="34" charset="0"/>
              </a:rPr>
              <a:t>Photo courtesy of </a:t>
            </a:r>
            <a:r>
              <a:rPr lang="en-GB" sz="800" dirty="0" err="1">
                <a:solidFill>
                  <a:schemeClr val="bg1"/>
                </a:solidFill>
                <a:latin typeface="Arial" pitchFamily="34" charset="0"/>
                <a:cs typeface="Arial" pitchFamily="34" charset="0"/>
              </a:rPr>
              <a:t>TranceDrumer</a:t>
            </a:r>
            <a:r>
              <a:rPr lang="en-GB" sz="800" dirty="0">
                <a:solidFill>
                  <a:schemeClr val="bg1"/>
                </a:solidFill>
                <a:latin typeface="Arial" pitchFamily="34" charset="0"/>
                <a:cs typeface="Arial" pitchFamily="34" charset="0"/>
              </a:rPr>
              <a:t> (@flickr.com) - granted under creative commons licence - attribution</a:t>
            </a:r>
          </a:p>
        </p:txBody>
      </p:sp>
      <p:sp>
        <p:nvSpPr>
          <p:cNvPr id="8" name="TextBox 3"/>
          <p:cNvSpPr txBox="1">
            <a:spLocks noChangeArrowheads="1"/>
          </p:cNvSpPr>
          <p:nvPr/>
        </p:nvSpPr>
        <p:spPr bwMode="auto">
          <a:xfrm>
            <a:off x="1029730" y="4123690"/>
            <a:ext cx="163431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3900" dirty="0">
                <a:solidFill>
                  <a:srgbClr val="18A0DB"/>
                </a:solidFill>
                <a:latin typeface="+mn-lt"/>
              </a:rPr>
              <a:t>€</a:t>
            </a:r>
          </a:p>
        </p:txBody>
      </p:sp>
    </p:spTree>
    <p:extLst>
      <p:ext uri="{BB962C8B-B14F-4D97-AF65-F5344CB8AC3E}">
        <p14:creationId xmlns:p14="http://schemas.microsoft.com/office/powerpoint/2010/main" val="404548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Euro Debate</a:t>
            </a:r>
          </a:p>
        </p:txBody>
      </p:sp>
      <p:sp>
        <p:nvSpPr>
          <p:cNvPr id="5" name="Rectangle 4"/>
          <p:cNvSpPr/>
          <p:nvPr/>
        </p:nvSpPr>
        <p:spPr>
          <a:xfrm>
            <a:off x="5148650" y="1630700"/>
            <a:ext cx="3239700" cy="2492990"/>
          </a:xfrm>
          <a:prstGeom prst="rect">
            <a:avLst/>
          </a:prstGeom>
        </p:spPr>
        <p:txBody>
          <a:bodyPr wrap="square" lIns="0" tIns="0" rIns="0" bIns="0">
            <a:spAutoFit/>
          </a:bodyPr>
          <a:lstStyle/>
          <a:p>
            <a:r>
              <a:rPr lang="en-GB" dirty="0"/>
              <a:t>The following 19 countries use the Euro as their currency:</a:t>
            </a:r>
          </a:p>
          <a:p>
            <a:r>
              <a:rPr lang="en-GB" dirty="0"/>
              <a:t>Austria, Belgium, Cyprus, Estonia, Finland, France, Germany, Greece,</a:t>
            </a:r>
          </a:p>
          <a:p>
            <a:r>
              <a:rPr lang="en-GB" dirty="0"/>
              <a:t>Ireland, Italy, Latvia, Lithuania, Luxembourg, Malta, The Netherlands, Portugal, </a:t>
            </a:r>
          </a:p>
          <a:p>
            <a:r>
              <a:rPr lang="en-GB" dirty="0"/>
              <a:t>Slovakia, Slovenia and Spain.</a:t>
            </a:r>
          </a:p>
        </p:txBody>
      </p:sp>
      <p:pic>
        <p:nvPicPr>
          <p:cNvPr id="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513946"/>
            <a:ext cx="4091037" cy="2726499"/>
          </a:xfrm>
          <a:prstGeom prst="rect">
            <a:avLst/>
          </a:prstGeom>
          <a:solidFill>
            <a:srgbClr val="FFFFFF">
              <a:shade val="85000"/>
            </a:srgbClr>
          </a:solidFill>
          <a:ln w="88900" cap="sq">
            <a:solidFill>
              <a:srgbClr val="FFFFFF"/>
            </a:solidFill>
            <a:miter lim="800000"/>
          </a:ln>
          <a:effectLst>
            <a:outerShdw blurRad="63500" sx="101000" sy="101000" algn="ct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2100649" y="4603907"/>
            <a:ext cx="6287701" cy="1338828"/>
          </a:xfrm>
          <a:prstGeom prst="rect">
            <a:avLst/>
          </a:prstGeom>
        </p:spPr>
        <p:txBody>
          <a:bodyPr wrap="square" lIns="0" tIns="0" rIns="0" bIns="0">
            <a:spAutoFit/>
          </a:bodyPr>
          <a:lstStyle/>
          <a:p>
            <a:pPr algn="ctr">
              <a:spcAft>
                <a:spcPts val="600"/>
              </a:spcAft>
            </a:pPr>
            <a:r>
              <a:rPr lang="en-GB" b="1" dirty="0"/>
              <a:t>Your task: </a:t>
            </a:r>
            <a:r>
              <a:rPr lang="en-GB" dirty="0"/>
              <a:t>write an argument for or against joining the Euro.  </a:t>
            </a:r>
          </a:p>
          <a:p>
            <a:pPr algn="ctr">
              <a:spcAft>
                <a:spcPts val="600"/>
              </a:spcAft>
            </a:pPr>
            <a:r>
              <a:rPr lang="en-GB" dirty="0"/>
              <a:t>What would be the benefits for the UK?</a:t>
            </a:r>
          </a:p>
          <a:p>
            <a:pPr algn="ctr">
              <a:spcAft>
                <a:spcPts val="600"/>
              </a:spcAft>
            </a:pPr>
            <a:r>
              <a:rPr lang="en-GB" dirty="0"/>
              <a:t>What would be the negatives?</a:t>
            </a:r>
          </a:p>
          <a:p>
            <a:pPr algn="ctr">
              <a:spcAft>
                <a:spcPts val="600"/>
              </a:spcAft>
            </a:pPr>
            <a:r>
              <a:rPr lang="en-GB" dirty="0"/>
              <a:t>Make sure your argument is persuasive and confident.</a:t>
            </a:r>
          </a:p>
        </p:txBody>
      </p:sp>
      <p:sp>
        <p:nvSpPr>
          <p:cNvPr id="7" name="Title 1"/>
          <p:cNvSpPr txBox="1">
            <a:spLocks/>
          </p:cNvSpPr>
          <p:nvPr/>
        </p:nvSpPr>
        <p:spPr>
          <a:xfrm>
            <a:off x="1295400" y="6448811"/>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800" dirty="0">
                <a:solidFill>
                  <a:schemeClr val="bg1"/>
                </a:solidFill>
                <a:latin typeface="Arial" pitchFamily="34" charset="0"/>
                <a:cs typeface="Arial" pitchFamily="34" charset="0"/>
              </a:rPr>
              <a:t>Photo courtesy of </a:t>
            </a:r>
            <a:r>
              <a:rPr lang="en-GB" sz="800" dirty="0" err="1">
                <a:solidFill>
                  <a:schemeClr val="bg1"/>
                </a:solidFill>
                <a:latin typeface="Arial" pitchFamily="34" charset="0"/>
                <a:cs typeface="Arial" pitchFamily="34" charset="0"/>
              </a:rPr>
              <a:t>TranceDrumer</a:t>
            </a:r>
            <a:r>
              <a:rPr lang="en-GB" sz="800" dirty="0">
                <a:solidFill>
                  <a:schemeClr val="bg1"/>
                </a:solidFill>
                <a:latin typeface="Arial" pitchFamily="34" charset="0"/>
                <a:cs typeface="Arial" pitchFamily="34" charset="0"/>
              </a:rPr>
              <a:t> (@flickr.com) - granted under creative commons licence - attribution</a:t>
            </a:r>
          </a:p>
        </p:txBody>
      </p:sp>
      <p:sp>
        <p:nvSpPr>
          <p:cNvPr id="8" name="TextBox 3"/>
          <p:cNvSpPr txBox="1">
            <a:spLocks noChangeArrowheads="1"/>
          </p:cNvSpPr>
          <p:nvPr/>
        </p:nvSpPr>
        <p:spPr bwMode="auto">
          <a:xfrm>
            <a:off x="539750" y="4123690"/>
            <a:ext cx="163431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3900" dirty="0">
                <a:solidFill>
                  <a:srgbClr val="18A0DB"/>
                </a:solidFill>
                <a:latin typeface="+mn-lt"/>
              </a:rPr>
              <a:t>€</a:t>
            </a:r>
          </a:p>
        </p:txBody>
      </p:sp>
    </p:spTree>
    <p:extLst>
      <p:ext uri="{BB962C8B-B14F-4D97-AF65-F5344CB8AC3E}">
        <p14:creationId xmlns:p14="http://schemas.microsoft.com/office/powerpoint/2010/main" val="35463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have you learned?</a:t>
            </a:r>
          </a:p>
        </p:txBody>
      </p:sp>
      <p:sp>
        <p:nvSpPr>
          <p:cNvPr id="4" name="Rectangle 2"/>
          <p:cNvSpPr>
            <a:spLocks noChangeArrowheads="1"/>
          </p:cNvSpPr>
          <p:nvPr/>
        </p:nvSpPr>
        <p:spPr bwMode="auto">
          <a:xfrm>
            <a:off x="655636" y="2049892"/>
            <a:ext cx="5340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mn-lt"/>
                <a:ea typeface="Sassoon Infant Rg" panose="02000503030000020003" pitchFamily="50" charset="0"/>
                <a:cs typeface="Sassoon Infant Rg" panose="02000503030000020003" pitchFamily="50" charset="0"/>
              </a:rPr>
              <a:t>1. Which countries share a border with Italy?</a:t>
            </a:r>
          </a:p>
        </p:txBody>
      </p:sp>
      <p:sp>
        <p:nvSpPr>
          <p:cNvPr id="6" name="Rectangle 3"/>
          <p:cNvSpPr>
            <a:spLocks noChangeArrowheads="1"/>
          </p:cNvSpPr>
          <p:nvPr/>
        </p:nvSpPr>
        <p:spPr bwMode="auto">
          <a:xfrm>
            <a:off x="668336" y="2966488"/>
            <a:ext cx="5008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mn-lt"/>
                <a:ea typeface="Sassoon Infant Rg" panose="02000503030000020003" pitchFamily="50" charset="0"/>
                <a:cs typeface="Sassoon Infant Rg" panose="02000503030000020003" pitchFamily="50" charset="0"/>
              </a:rPr>
              <a:t>3. Which country is next door to Norway?</a:t>
            </a:r>
          </a:p>
        </p:txBody>
      </p:sp>
      <p:sp>
        <p:nvSpPr>
          <p:cNvPr id="7" name="Rectangle 5"/>
          <p:cNvSpPr>
            <a:spLocks noChangeArrowheads="1"/>
          </p:cNvSpPr>
          <p:nvPr/>
        </p:nvSpPr>
        <p:spPr bwMode="auto">
          <a:xfrm>
            <a:off x="668336" y="3424786"/>
            <a:ext cx="5445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mn-lt"/>
                <a:ea typeface="Sassoon Infant Rg" panose="02000503030000020003" pitchFamily="50" charset="0"/>
                <a:cs typeface="Sassoon Infant Rg" panose="02000503030000020003" pitchFamily="50" charset="0"/>
              </a:rPr>
              <a:t>4. Which ocean touches Portugal and Ireland?</a:t>
            </a:r>
          </a:p>
        </p:txBody>
      </p:sp>
      <p:sp>
        <p:nvSpPr>
          <p:cNvPr id="8" name="Rectangle 6"/>
          <p:cNvSpPr>
            <a:spLocks noChangeArrowheads="1"/>
          </p:cNvSpPr>
          <p:nvPr/>
        </p:nvSpPr>
        <p:spPr bwMode="auto">
          <a:xfrm>
            <a:off x="668336" y="4341382"/>
            <a:ext cx="3878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mn-lt"/>
                <a:ea typeface="Sassoon Infant Rg" panose="02000503030000020003" pitchFamily="50" charset="0"/>
                <a:cs typeface="Sassoon Infant Rg" panose="02000503030000020003" pitchFamily="50" charset="0"/>
              </a:rPr>
              <a:t>6. What is the capital of Latvia?</a:t>
            </a:r>
          </a:p>
        </p:txBody>
      </p:sp>
      <p:sp>
        <p:nvSpPr>
          <p:cNvPr id="9" name="Rectangle 8"/>
          <p:cNvSpPr>
            <a:spLocks noChangeArrowheads="1"/>
          </p:cNvSpPr>
          <p:nvPr/>
        </p:nvSpPr>
        <p:spPr bwMode="auto">
          <a:xfrm>
            <a:off x="668336" y="3883084"/>
            <a:ext cx="4137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mn-lt"/>
                <a:ea typeface="Sassoon Infant Rg" panose="02000503030000020003" pitchFamily="50" charset="0"/>
                <a:cs typeface="Sassoon Infant Rg" panose="02000503030000020003" pitchFamily="50" charset="0"/>
              </a:rPr>
              <a:t>5. What is the capital of Bulgaria?</a:t>
            </a:r>
          </a:p>
        </p:txBody>
      </p:sp>
      <p:sp>
        <p:nvSpPr>
          <p:cNvPr id="10" name="Rectangle 9"/>
          <p:cNvSpPr>
            <a:spLocks noChangeArrowheads="1"/>
          </p:cNvSpPr>
          <p:nvPr/>
        </p:nvSpPr>
        <p:spPr bwMode="auto">
          <a:xfrm>
            <a:off x="668336" y="4799681"/>
            <a:ext cx="655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mn-lt"/>
                <a:ea typeface="Sassoon Infant Rg" panose="02000503030000020003" pitchFamily="50" charset="0"/>
                <a:cs typeface="Sassoon Infant Rg" panose="02000503030000020003" pitchFamily="50" charset="0"/>
              </a:rPr>
              <a:t>7. Name 3 European countries that begin with the letter S.</a:t>
            </a:r>
          </a:p>
        </p:txBody>
      </p:sp>
      <p:sp>
        <p:nvSpPr>
          <p:cNvPr id="11" name="Rectangle 10"/>
          <p:cNvSpPr>
            <a:spLocks noChangeArrowheads="1"/>
          </p:cNvSpPr>
          <p:nvPr/>
        </p:nvSpPr>
        <p:spPr bwMode="auto">
          <a:xfrm>
            <a:off x="668336" y="2508190"/>
            <a:ext cx="459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mn-lt"/>
                <a:ea typeface="Sassoon Infant Rg" panose="02000503030000020003" pitchFamily="50" charset="0"/>
                <a:cs typeface="Sassoon Infant Rg" panose="02000503030000020003" pitchFamily="50" charset="0"/>
              </a:rPr>
              <a:t>2. Name 2 mountain ranges in Europe.</a:t>
            </a:r>
          </a:p>
        </p:txBody>
      </p:sp>
      <p:pic>
        <p:nvPicPr>
          <p:cNvPr id="1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898" y="1987239"/>
            <a:ext cx="2681287"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07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r>
              <a:rPr lang="en-GB" dirty="0"/>
              <a:t>To learn about different aspects of Europe. </a:t>
            </a:r>
            <a:endParaRPr lang="en-GB" sz="1800" dirty="0">
              <a:latin typeface="Twinkl" pitchFamily="50" charset="0"/>
            </a:endParaRP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locate Europe and the countries and capital cities within it, using a map.</a:t>
            </a:r>
          </a:p>
          <a:p>
            <a:r>
              <a:rPr lang="en-GB" dirty="0">
                <a:latin typeface="Twinkl" pitchFamily="50" charset="0"/>
              </a:rPr>
              <a:t>I know about Europe’s population and climate.</a:t>
            </a:r>
          </a:p>
          <a:p>
            <a:r>
              <a:rPr lang="en-GB" dirty="0">
                <a:latin typeface="Twinkl" pitchFamily="50" charset="0"/>
              </a:rPr>
              <a:t>I know about physical features of Europe.</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you already know?</a:t>
            </a:r>
          </a:p>
        </p:txBody>
      </p:sp>
      <p:sp>
        <p:nvSpPr>
          <p:cNvPr id="5" name="Rectangle 4"/>
          <p:cNvSpPr/>
          <p:nvPr/>
        </p:nvSpPr>
        <p:spPr>
          <a:xfrm>
            <a:off x="755650" y="1513946"/>
            <a:ext cx="7632700" cy="276999"/>
          </a:xfrm>
          <a:prstGeom prst="rect">
            <a:avLst/>
          </a:prstGeom>
        </p:spPr>
        <p:txBody>
          <a:bodyPr wrap="square" lIns="0" tIns="0" rIns="0" bIns="0">
            <a:spAutoFit/>
          </a:bodyPr>
          <a:lstStyle/>
          <a:p>
            <a:r>
              <a:rPr lang="en-GB" dirty="0"/>
              <a:t>In which European country would you find these famous landmarks?</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380" y="2110153"/>
            <a:ext cx="2811312" cy="3747537"/>
          </a:xfrm>
          <a:prstGeom prst="rect">
            <a:avLst/>
          </a:prstGeom>
          <a:solidFill>
            <a:srgbClr val="FFFFFF">
              <a:shade val="85000"/>
            </a:srgbClr>
          </a:solidFill>
          <a:ln w="63500" cap="sq">
            <a:solidFill>
              <a:srgbClr val="FFFFFF"/>
            </a:solidFill>
            <a:miter lim="800000"/>
          </a:ln>
          <a:effectLst>
            <a:outerShdw blurRad="63500" sx="101000" sy="101000" algn="ctr" rotWithShape="0">
              <a:prstClr val="black">
                <a:alpha val="20000"/>
              </a:prstClr>
            </a:outerShdw>
          </a:effectLst>
          <a:scene3d>
            <a:camera prst="orthographicFront"/>
            <a:lightRig rig="twoPt" dir="t">
              <a:rot lat="0" lon="0" rev="7200000"/>
            </a:lightRig>
          </a:scene3d>
          <a:sp3d>
            <a:bevelT w="0" h="0"/>
            <a:contourClr>
              <a:srgbClr val="FFFFFF"/>
            </a:contourClr>
          </a:sp3d>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9586" y="2110153"/>
            <a:ext cx="3183194" cy="1904413"/>
          </a:xfrm>
          <a:prstGeom prst="rect">
            <a:avLst/>
          </a:prstGeom>
          <a:solidFill>
            <a:srgbClr val="FFFFFF">
              <a:shade val="85000"/>
            </a:srgbClr>
          </a:solidFill>
          <a:ln w="76200" cap="sq">
            <a:solidFill>
              <a:srgbClr val="FFFFFF"/>
            </a:solidFill>
            <a:miter lim="800000"/>
          </a:ln>
          <a:effectLst>
            <a:outerShdw blurRad="63500" sx="101000" sy="101000" algn="ctr" rotWithShape="0">
              <a:prstClr val="black">
                <a:alpha val="20000"/>
              </a:prstClr>
            </a:outerShdw>
          </a:effectLst>
          <a:scene3d>
            <a:camera prst="orthographicFront"/>
            <a:lightRig rig="twoPt" dir="t">
              <a:rot lat="0" lon="0" rev="7200000"/>
            </a:lightRig>
          </a:scene3d>
          <a:sp3d>
            <a:bevelT w="0" h="0"/>
            <a:contourClr>
              <a:srgbClr val="FFFFFF"/>
            </a:contourClr>
          </a:sp3d>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410530">
            <a:off x="5250979" y="3764446"/>
            <a:ext cx="3010103" cy="2011863"/>
          </a:xfrm>
          <a:prstGeom prst="rect">
            <a:avLst/>
          </a:prstGeom>
          <a:solidFill>
            <a:srgbClr val="FFFFFF">
              <a:shade val="85000"/>
            </a:srgbClr>
          </a:solidFill>
          <a:ln w="76200" cap="sq">
            <a:solidFill>
              <a:srgbClr val="FFFFFF"/>
            </a:solidFill>
            <a:miter lim="800000"/>
          </a:ln>
          <a:effectLst>
            <a:outerShdw blurRad="63500" sx="101000" sy="101000" algn="ctr" rotWithShape="0">
              <a:prstClr val="black">
                <a:alpha val="20000"/>
              </a:prstClr>
            </a:outerShdw>
          </a:effectLst>
          <a:scene3d>
            <a:camera prst="orthographicFront"/>
            <a:lightRig rig="twoPt" dir="t">
              <a:rot lat="0" lon="0" rev="7200000"/>
            </a:lightRig>
          </a:scene3d>
          <a:sp3d>
            <a:bevelT w="0" h="0"/>
            <a:contourClr>
              <a:srgbClr val="FFFFFF"/>
            </a:contourClr>
          </a:sp3d>
        </p:spPr>
      </p:pic>
      <p:sp>
        <p:nvSpPr>
          <p:cNvPr id="10" name="Title 1"/>
          <p:cNvSpPr txBox="1">
            <a:spLocks/>
          </p:cNvSpPr>
          <p:nvPr/>
        </p:nvSpPr>
        <p:spPr>
          <a:xfrm>
            <a:off x="935038" y="6475413"/>
            <a:ext cx="730885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700" dirty="0">
                <a:solidFill>
                  <a:schemeClr val="bg1"/>
                </a:solidFill>
                <a:latin typeface="Arial" pitchFamily="34" charset="0"/>
                <a:cs typeface="Arial" pitchFamily="34" charset="0"/>
              </a:rPr>
              <a:t>Photo courtesy of Terrazzo, </a:t>
            </a:r>
            <a:r>
              <a:rPr lang="en-GB" sz="700" dirty="0" err="1">
                <a:solidFill>
                  <a:schemeClr val="bg1"/>
                </a:solidFill>
                <a:latin typeface="Arial" pitchFamily="34" charset="0"/>
                <a:cs typeface="Arial" pitchFamily="34" charset="0"/>
              </a:rPr>
              <a:t>longplay</a:t>
            </a:r>
            <a:r>
              <a:rPr lang="en-GB" sz="700" dirty="0">
                <a:solidFill>
                  <a:schemeClr val="bg1"/>
                </a:solidFill>
                <a:latin typeface="Arial" pitchFamily="34" charset="0"/>
                <a:cs typeface="Arial" pitchFamily="34" charset="0"/>
              </a:rPr>
              <a:t>,  and S. </a:t>
            </a:r>
            <a:r>
              <a:rPr lang="en-GB" sz="700" dirty="0" err="1">
                <a:solidFill>
                  <a:schemeClr val="bg1"/>
                </a:solidFill>
                <a:latin typeface="Arial" pitchFamily="34" charset="0"/>
                <a:cs typeface="Arial" pitchFamily="34" charset="0"/>
              </a:rPr>
              <a:t>Sosnovskiy</a:t>
            </a:r>
            <a:r>
              <a:rPr lang="en-GB" sz="700" dirty="0">
                <a:solidFill>
                  <a:schemeClr val="bg1"/>
                </a:solidFill>
                <a:latin typeface="Arial" pitchFamily="34" charset="0"/>
                <a:cs typeface="Arial" pitchFamily="34" charset="0"/>
              </a:rPr>
              <a:t>, (@flickr.com) - granted under creative commons licence - attribution</a:t>
            </a:r>
          </a:p>
        </p:txBody>
      </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you already know?</a:t>
            </a:r>
          </a:p>
        </p:txBody>
      </p:sp>
      <p:sp>
        <p:nvSpPr>
          <p:cNvPr id="5" name="Rectangle 4"/>
          <p:cNvSpPr/>
          <p:nvPr/>
        </p:nvSpPr>
        <p:spPr>
          <a:xfrm>
            <a:off x="755650" y="1513946"/>
            <a:ext cx="7632700" cy="276999"/>
          </a:xfrm>
          <a:prstGeom prst="rect">
            <a:avLst/>
          </a:prstGeom>
        </p:spPr>
        <p:txBody>
          <a:bodyPr wrap="square" lIns="0" tIns="0" rIns="0" bIns="0">
            <a:spAutoFit/>
          </a:bodyPr>
          <a:lstStyle/>
          <a:p>
            <a:r>
              <a:rPr lang="en-GB" dirty="0"/>
              <a:t>In which European country would you find these famous landmarks?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2585" y="2070502"/>
            <a:ext cx="3172268" cy="2480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8902">
            <a:off x="2907463" y="3539083"/>
            <a:ext cx="3173646" cy="2482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321588">
            <a:off x="968054" y="2178360"/>
            <a:ext cx="2816364" cy="1951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1708705" y="6426649"/>
            <a:ext cx="5717060" cy="320139"/>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700" dirty="0">
                <a:solidFill>
                  <a:schemeClr val="bg1"/>
                </a:solidFill>
                <a:latin typeface="Arial" pitchFamily="34" charset="0"/>
                <a:cs typeface="Arial" pitchFamily="34" charset="0"/>
              </a:rPr>
              <a:t>Photo courtesy of Creative Kat,  Aviation and Nature and </a:t>
            </a:r>
            <a:r>
              <a:rPr lang="en-GB" sz="700" dirty="0" err="1">
                <a:solidFill>
                  <a:schemeClr val="bg1"/>
                </a:solidFill>
                <a:latin typeface="Arial" pitchFamily="34" charset="0"/>
                <a:cs typeface="Arial" pitchFamily="34" charset="0"/>
              </a:rPr>
              <a:t>Tauck</a:t>
            </a:r>
            <a:r>
              <a:rPr lang="en-GB" sz="700" dirty="0">
                <a:solidFill>
                  <a:schemeClr val="bg1"/>
                </a:solidFill>
                <a:latin typeface="Arial" pitchFamily="34" charset="0"/>
                <a:cs typeface="Arial" pitchFamily="34" charset="0"/>
              </a:rPr>
              <a:t> Tours (@flickr.com) - granted under creative commons licence - attribution</a:t>
            </a:r>
          </a:p>
        </p:txBody>
      </p:sp>
    </p:spTree>
    <p:extLst>
      <p:ext uri="{BB962C8B-B14F-4D97-AF65-F5344CB8AC3E}">
        <p14:creationId xmlns:p14="http://schemas.microsoft.com/office/powerpoint/2010/main" val="65013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European Landmarks</a:t>
            </a:r>
          </a:p>
        </p:txBody>
      </p:sp>
      <p:grpSp>
        <p:nvGrpSpPr>
          <p:cNvPr id="2" name="Group 1"/>
          <p:cNvGrpSpPr/>
          <p:nvPr/>
        </p:nvGrpSpPr>
        <p:grpSpPr>
          <a:xfrm>
            <a:off x="168544" y="1234084"/>
            <a:ext cx="8228584" cy="5605561"/>
            <a:chOff x="-1081436" y="369931"/>
            <a:chExt cx="10479486" cy="7138943"/>
          </a:xfrm>
        </p:grpSpPr>
        <p:pic>
          <p:nvPicPr>
            <p:cNvPr id="6" name="Picture 5"/>
            <p:cNvPicPr>
              <a:picLocks noChangeAspect="1"/>
            </p:cNvPicPr>
            <p:nvPr/>
          </p:nvPicPr>
          <p:blipFill>
            <a:blip r:embed="rId3"/>
            <a:stretch>
              <a:fillRect/>
            </a:stretch>
          </p:blipFill>
          <p:spPr>
            <a:xfrm>
              <a:off x="881063" y="831850"/>
              <a:ext cx="7381875" cy="5400675"/>
            </a:xfrm>
            <a:prstGeom prst="rect">
              <a:avLst/>
            </a:prstGeom>
            <a:ln>
              <a:noFill/>
            </a:ln>
            <a:effectLst>
              <a:outerShdw blurRad="292100" dist="139700" dir="2700000" algn="tl" rotWithShape="0">
                <a:srgbClr val="333333">
                  <a:alpha val="65000"/>
                </a:srgbClr>
              </a:outerShdw>
            </a:effectLst>
          </p:spPr>
        </p:pic>
        <p:pic>
          <p:nvPicPr>
            <p:cNvPr id="7"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688" y="531868"/>
              <a:ext cx="2157763" cy="1618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4033" y="859733"/>
              <a:ext cx="1094787" cy="1459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10530">
              <a:off x="7127828" y="3613902"/>
              <a:ext cx="2270222" cy="1517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a:xfrm>
              <a:off x="328613" y="7046912"/>
              <a:ext cx="8564562" cy="4619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800" dirty="0">
                  <a:solidFill>
                    <a:schemeClr val="bg1"/>
                  </a:solidFill>
                  <a:latin typeface="Arial" pitchFamily="34" charset="0"/>
                  <a:cs typeface="Arial" pitchFamily="34" charset="0"/>
                </a:rPr>
                <a:t>Photo courtesy of Terrazzo, </a:t>
              </a:r>
              <a:r>
                <a:rPr lang="en-GB" sz="800" i="1" dirty="0" err="1">
                  <a:solidFill>
                    <a:schemeClr val="bg1"/>
                  </a:solidFill>
                  <a:latin typeface="Arial" pitchFamily="34" charset="0"/>
                  <a:cs typeface="Arial" pitchFamily="34" charset="0"/>
                </a:rPr>
                <a:t>longplay</a:t>
              </a:r>
              <a:r>
                <a:rPr lang="en-GB" sz="800" i="1" dirty="0">
                  <a:solidFill>
                    <a:schemeClr val="bg1"/>
                  </a:solidFill>
                  <a:latin typeface="Arial" pitchFamily="34" charset="0"/>
                  <a:cs typeface="Arial" pitchFamily="34" charset="0"/>
                </a:rPr>
                <a:t>, </a:t>
              </a:r>
              <a:r>
                <a:rPr lang="en-GB" sz="800" dirty="0">
                  <a:solidFill>
                    <a:schemeClr val="bg1"/>
                  </a:solidFill>
                  <a:latin typeface="Arial" pitchFamily="34" charset="0"/>
                  <a:cs typeface="Arial" pitchFamily="34" charset="0"/>
                </a:rPr>
                <a:t>S. </a:t>
              </a:r>
              <a:r>
                <a:rPr lang="en-GB" sz="800" dirty="0" err="1">
                  <a:solidFill>
                    <a:schemeClr val="bg1"/>
                  </a:solidFill>
                  <a:latin typeface="Arial" pitchFamily="34" charset="0"/>
                  <a:cs typeface="Arial" pitchFamily="34" charset="0"/>
                </a:rPr>
                <a:t>Sosnovskiy</a:t>
              </a:r>
              <a:r>
                <a:rPr lang="en-GB" sz="800" dirty="0">
                  <a:solidFill>
                    <a:schemeClr val="bg1"/>
                  </a:solidFill>
                  <a:latin typeface="Arial" pitchFamily="34" charset="0"/>
                  <a:cs typeface="Arial" pitchFamily="34" charset="0"/>
                </a:rPr>
                <a:t>, Creative Kat,  Aviation and Nature and </a:t>
              </a:r>
              <a:r>
                <a:rPr lang="en-GB" sz="800" dirty="0" err="1">
                  <a:solidFill>
                    <a:schemeClr val="bg1"/>
                  </a:solidFill>
                  <a:latin typeface="Arial" pitchFamily="34" charset="0"/>
                  <a:cs typeface="Arial" pitchFamily="34" charset="0"/>
                </a:rPr>
                <a:t>Tauck</a:t>
              </a:r>
              <a:r>
                <a:rPr lang="en-GB" sz="800" dirty="0">
                  <a:solidFill>
                    <a:schemeClr val="bg1"/>
                  </a:solidFill>
                  <a:latin typeface="Arial" pitchFamily="34" charset="0"/>
                  <a:cs typeface="Arial" pitchFamily="34" charset="0"/>
                </a:rPr>
                <a:t> Tours (@flickr.com) – </a:t>
              </a:r>
            </a:p>
            <a:p>
              <a:pPr>
                <a:defRPr/>
              </a:pPr>
              <a:r>
                <a:rPr lang="en-GB" sz="800" dirty="0">
                  <a:solidFill>
                    <a:schemeClr val="bg1"/>
                  </a:solidFill>
                  <a:latin typeface="Arial" pitchFamily="34" charset="0"/>
                  <a:cs typeface="Arial" pitchFamily="34" charset="0"/>
                </a:rPr>
                <a:t>granted under creative commons licence - attribution</a:t>
              </a:r>
            </a:p>
          </p:txBody>
        </p:sp>
        <p:pic>
          <p:nvPicPr>
            <p:cNvPr id="12"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229" y="3488329"/>
              <a:ext cx="2032873" cy="1216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8902">
              <a:off x="183441" y="537267"/>
              <a:ext cx="2273922" cy="1705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22"/>
            <p:cNvGrpSpPr>
              <a:grpSpLocks/>
            </p:cNvGrpSpPr>
            <p:nvPr/>
          </p:nvGrpSpPr>
          <p:grpSpPr bwMode="auto">
            <a:xfrm>
              <a:off x="-515571" y="369931"/>
              <a:ext cx="3671946" cy="2986044"/>
              <a:chOff x="-516317" y="370079"/>
              <a:chExt cx="3672051" cy="2985206"/>
            </a:xfrm>
          </p:grpSpPr>
          <p:cxnSp>
            <p:nvCxnSpPr>
              <p:cNvPr id="15" name="Straight Arrow Connector 14"/>
              <p:cNvCxnSpPr/>
              <p:nvPr/>
            </p:nvCxnSpPr>
            <p:spPr>
              <a:xfrm>
                <a:off x="1353445" y="2107860"/>
                <a:ext cx="831874" cy="12474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6"/>
              <p:cNvSpPr txBox="1">
                <a:spLocks noChangeArrowheads="1"/>
              </p:cNvSpPr>
              <p:nvPr/>
            </p:nvSpPr>
            <p:spPr bwMode="auto">
              <a:xfrm>
                <a:off x="-516317" y="370079"/>
                <a:ext cx="3672051" cy="431043"/>
              </a:xfrm>
              <a:prstGeom prst="rect">
                <a:avLst/>
              </a:prstGeom>
              <a:solidFill>
                <a:schemeClr val="bg1"/>
              </a:solidFill>
              <a:ln w="2857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Houses of Parliament, London</a:t>
                </a:r>
              </a:p>
            </p:txBody>
          </p:sp>
        </p:grpSp>
        <p:grpSp>
          <p:nvGrpSpPr>
            <p:cNvPr id="17" name="Group 24"/>
            <p:cNvGrpSpPr>
              <a:grpSpLocks/>
            </p:cNvGrpSpPr>
            <p:nvPr/>
          </p:nvGrpSpPr>
          <p:grpSpPr bwMode="auto">
            <a:xfrm>
              <a:off x="-1081436" y="4340225"/>
              <a:ext cx="2988025" cy="887413"/>
              <a:chOff x="-1082143" y="4340388"/>
              <a:chExt cx="2989314" cy="887527"/>
            </a:xfrm>
          </p:grpSpPr>
          <p:cxnSp>
            <p:nvCxnSpPr>
              <p:cNvPr id="18" name="Straight Arrow Connector 17"/>
              <p:cNvCxnSpPr/>
              <p:nvPr/>
            </p:nvCxnSpPr>
            <p:spPr>
              <a:xfrm>
                <a:off x="1159135" y="4340388"/>
                <a:ext cx="748036" cy="8875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20"/>
              <p:cNvSpPr txBox="1">
                <a:spLocks noChangeArrowheads="1"/>
              </p:cNvSpPr>
              <p:nvPr/>
            </p:nvSpPr>
            <p:spPr bwMode="auto">
              <a:xfrm>
                <a:off x="-1082143" y="4374425"/>
                <a:ext cx="1928537" cy="744832"/>
              </a:xfrm>
              <a:prstGeom prst="rect">
                <a:avLst/>
              </a:prstGeom>
              <a:solidFill>
                <a:schemeClr val="bg1"/>
              </a:solidFill>
              <a:ln w="2857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Royal Palace, Madrid</a:t>
                </a:r>
              </a:p>
            </p:txBody>
          </p:sp>
        </p:grpSp>
        <p:grpSp>
          <p:nvGrpSpPr>
            <p:cNvPr id="20" name="Group 19"/>
            <p:cNvGrpSpPr>
              <a:grpSpLocks/>
            </p:cNvGrpSpPr>
            <p:nvPr/>
          </p:nvGrpSpPr>
          <p:grpSpPr bwMode="auto">
            <a:xfrm>
              <a:off x="2554288" y="2087715"/>
              <a:ext cx="1774927" cy="1834998"/>
              <a:chOff x="2554294" y="2087673"/>
              <a:chExt cx="1774259" cy="1835327"/>
            </a:xfrm>
          </p:grpSpPr>
          <p:cxnSp>
            <p:nvCxnSpPr>
              <p:cNvPr id="22" name="Straight Arrow Connector 21"/>
              <p:cNvCxnSpPr/>
              <p:nvPr/>
            </p:nvCxnSpPr>
            <p:spPr>
              <a:xfrm flipH="1">
                <a:off x="2554294" y="2636894"/>
                <a:ext cx="956902" cy="12861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3"/>
              <p:cNvSpPr txBox="1">
                <a:spLocks noChangeArrowheads="1"/>
              </p:cNvSpPr>
              <p:nvPr/>
            </p:nvSpPr>
            <p:spPr bwMode="auto">
              <a:xfrm>
                <a:off x="2659028" y="2087673"/>
                <a:ext cx="1669525" cy="744872"/>
              </a:xfrm>
              <a:prstGeom prst="rect">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Eiffel Tower, Paris</a:t>
                </a:r>
              </a:p>
            </p:txBody>
          </p:sp>
        </p:grpSp>
        <p:cxnSp>
          <p:nvCxnSpPr>
            <p:cNvPr id="24" name="Straight Arrow Connector 23"/>
            <p:cNvCxnSpPr/>
            <p:nvPr/>
          </p:nvCxnSpPr>
          <p:spPr>
            <a:xfrm flipH="1" flipV="1">
              <a:off x="3697357" y="5028580"/>
              <a:ext cx="2109788" cy="7652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321588">
              <a:off x="3273378" y="5556970"/>
              <a:ext cx="1780593" cy="1183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Box 29"/>
            <p:cNvSpPr txBox="1">
              <a:spLocks noChangeArrowheads="1"/>
            </p:cNvSpPr>
            <p:nvPr/>
          </p:nvSpPr>
          <p:spPr bwMode="auto">
            <a:xfrm>
              <a:off x="4648993" y="5783374"/>
              <a:ext cx="2211389" cy="431164"/>
            </a:xfrm>
            <a:prstGeom prst="rect">
              <a:avLst/>
            </a:prstGeom>
            <a:solidFill>
              <a:schemeClr val="bg1"/>
            </a:solidFill>
            <a:ln w="2857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Colosseum, Rome</a:t>
              </a:r>
            </a:p>
          </p:txBody>
        </p:sp>
        <p:grpSp>
          <p:nvGrpSpPr>
            <p:cNvPr id="27" name="Group 37"/>
            <p:cNvGrpSpPr>
              <a:grpSpLocks/>
            </p:cNvGrpSpPr>
            <p:nvPr/>
          </p:nvGrpSpPr>
          <p:grpSpPr bwMode="auto">
            <a:xfrm>
              <a:off x="4067175" y="3917952"/>
              <a:ext cx="4141156" cy="1090614"/>
              <a:chOff x="4066903" y="3918106"/>
              <a:chExt cx="4142319" cy="1090348"/>
            </a:xfrm>
          </p:grpSpPr>
          <p:grpSp>
            <p:nvGrpSpPr>
              <p:cNvPr id="28" name="Group 33"/>
              <p:cNvGrpSpPr>
                <a:grpSpLocks/>
              </p:cNvGrpSpPr>
              <p:nvPr/>
            </p:nvGrpSpPr>
            <p:grpSpPr bwMode="auto">
              <a:xfrm>
                <a:off x="4384493" y="4263897"/>
                <a:ext cx="3824729" cy="744557"/>
                <a:chOff x="1354064" y="3920586"/>
                <a:chExt cx="3824729" cy="744557"/>
              </a:xfrm>
            </p:grpSpPr>
            <p:cxnSp>
              <p:nvCxnSpPr>
                <p:cNvPr id="30" name="Straight Arrow Connector 29"/>
                <p:cNvCxnSpPr>
                  <a:stCxn id="31" idx="1"/>
                </p:cNvCxnSpPr>
                <p:nvPr/>
              </p:nvCxnSpPr>
              <p:spPr>
                <a:xfrm flipH="1" flipV="1">
                  <a:off x="1354064" y="3933481"/>
                  <a:ext cx="1967982" cy="3593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5"/>
                <p:cNvSpPr txBox="1">
                  <a:spLocks noChangeArrowheads="1"/>
                </p:cNvSpPr>
                <p:nvPr/>
              </p:nvSpPr>
              <p:spPr bwMode="auto">
                <a:xfrm>
                  <a:off x="3322047" y="3920586"/>
                  <a:ext cx="1856746" cy="744557"/>
                </a:xfrm>
                <a:prstGeom prst="rect">
                  <a:avLst/>
                </a:prstGeom>
                <a:solidFill>
                  <a:schemeClr val="bg1"/>
                </a:solidFill>
                <a:ln w="2857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River Danube, Hungary</a:t>
                  </a:r>
                </a:p>
              </p:txBody>
            </p:sp>
          </p:grpSp>
          <p:sp>
            <p:nvSpPr>
              <p:cNvPr id="29" name="Freeform 28"/>
              <p:cNvSpPr/>
              <p:nvPr/>
            </p:nvSpPr>
            <p:spPr>
              <a:xfrm>
                <a:off x="4066903" y="3918106"/>
                <a:ext cx="1167141" cy="828473"/>
              </a:xfrm>
              <a:custGeom>
                <a:avLst/>
                <a:gdLst>
                  <a:gd name="connsiteX0" fmla="*/ 0 w 1166948"/>
                  <a:gd name="connsiteY0" fmla="*/ 0 h 827722"/>
                  <a:gd name="connsiteX1" fmla="*/ 156754 w 1166948"/>
                  <a:gd name="connsiteY1" fmla="*/ 165463 h 827722"/>
                  <a:gd name="connsiteX2" fmla="*/ 287383 w 1166948"/>
                  <a:gd name="connsiteY2" fmla="*/ 191589 h 827722"/>
                  <a:gd name="connsiteX3" fmla="*/ 322217 w 1166948"/>
                  <a:gd name="connsiteY3" fmla="*/ 522514 h 827722"/>
                  <a:gd name="connsiteX4" fmla="*/ 539931 w 1166948"/>
                  <a:gd name="connsiteY4" fmla="*/ 557349 h 827722"/>
                  <a:gd name="connsiteX5" fmla="*/ 687977 w 1166948"/>
                  <a:gd name="connsiteY5" fmla="*/ 740229 h 827722"/>
                  <a:gd name="connsiteX6" fmla="*/ 1010194 w 1166948"/>
                  <a:gd name="connsiteY6" fmla="*/ 827314 h 827722"/>
                  <a:gd name="connsiteX7" fmla="*/ 1166948 w 1166948"/>
                  <a:gd name="connsiteY7" fmla="*/ 775063 h 827722"/>
                  <a:gd name="connsiteX8" fmla="*/ 1166948 w 1166948"/>
                  <a:gd name="connsiteY8" fmla="*/ 775063 h 827722"/>
                  <a:gd name="connsiteX9" fmla="*/ 1166948 w 1166948"/>
                  <a:gd name="connsiteY9" fmla="*/ 783772 h 8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48" h="827722">
                    <a:moveTo>
                      <a:pt x="0" y="0"/>
                    </a:moveTo>
                    <a:cubicBezTo>
                      <a:pt x="54428" y="66766"/>
                      <a:pt x="108857" y="133532"/>
                      <a:pt x="156754" y="165463"/>
                    </a:cubicBezTo>
                    <a:cubicBezTo>
                      <a:pt x="204651" y="197395"/>
                      <a:pt x="259806" y="132081"/>
                      <a:pt x="287383" y="191589"/>
                    </a:cubicBezTo>
                    <a:cubicBezTo>
                      <a:pt x="314960" y="251097"/>
                      <a:pt x="280126" y="461554"/>
                      <a:pt x="322217" y="522514"/>
                    </a:cubicBezTo>
                    <a:cubicBezTo>
                      <a:pt x="364308" y="583474"/>
                      <a:pt x="478971" y="521063"/>
                      <a:pt x="539931" y="557349"/>
                    </a:cubicBezTo>
                    <a:cubicBezTo>
                      <a:pt x="600891" y="593635"/>
                      <a:pt x="609600" y="695235"/>
                      <a:pt x="687977" y="740229"/>
                    </a:cubicBezTo>
                    <a:cubicBezTo>
                      <a:pt x="766354" y="785223"/>
                      <a:pt x="930366" y="821508"/>
                      <a:pt x="1010194" y="827314"/>
                    </a:cubicBezTo>
                    <a:cubicBezTo>
                      <a:pt x="1090022" y="833120"/>
                      <a:pt x="1166948" y="775063"/>
                      <a:pt x="1166948" y="775063"/>
                    </a:cubicBezTo>
                    <a:lnTo>
                      <a:pt x="1166948" y="775063"/>
                    </a:lnTo>
                    <a:lnTo>
                      <a:pt x="1166948" y="783772"/>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2" name="Group 39"/>
            <p:cNvGrpSpPr>
              <a:grpSpLocks/>
            </p:cNvGrpSpPr>
            <p:nvPr/>
          </p:nvGrpSpPr>
          <p:grpSpPr bwMode="auto">
            <a:xfrm>
              <a:off x="3797300" y="2187575"/>
              <a:ext cx="4465638" cy="1076325"/>
              <a:chOff x="1702964" y="2636912"/>
              <a:chExt cx="4465660" cy="1075729"/>
            </a:xfrm>
          </p:grpSpPr>
          <p:cxnSp>
            <p:nvCxnSpPr>
              <p:cNvPr id="33" name="Straight Arrow Connector 32"/>
              <p:cNvCxnSpPr/>
              <p:nvPr/>
            </p:nvCxnSpPr>
            <p:spPr>
              <a:xfrm flipH="1">
                <a:off x="1702964" y="2925677"/>
                <a:ext cx="1703396" cy="7869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41"/>
              <p:cNvSpPr txBox="1">
                <a:spLocks noChangeArrowheads="1"/>
              </p:cNvSpPr>
              <p:nvPr/>
            </p:nvSpPr>
            <p:spPr bwMode="auto">
              <a:xfrm>
                <a:off x="2894681" y="2636912"/>
                <a:ext cx="3273943" cy="430925"/>
              </a:xfrm>
              <a:prstGeom prst="rect">
                <a:avLst/>
              </a:prstGeom>
              <a:solidFill>
                <a:schemeClr val="bg1"/>
              </a:solidFill>
              <a:ln w="2857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Brandenburg Gate, Berlin</a:t>
                </a:r>
              </a:p>
            </p:txBody>
          </p:sp>
        </p:grpSp>
        <p:sp>
          <p:nvSpPr>
            <p:cNvPr id="35" name="Title 1"/>
            <p:cNvSpPr txBox="1">
              <a:spLocks/>
            </p:cNvSpPr>
            <p:nvPr/>
          </p:nvSpPr>
          <p:spPr>
            <a:xfrm>
              <a:off x="-556419" y="6349971"/>
              <a:ext cx="3430587" cy="461962"/>
            </a:xfrm>
            <a:prstGeom prst="rect">
              <a:avLst/>
            </a:prstGeom>
            <a:solidFill>
              <a:schemeClr val="bg1"/>
            </a:solidFill>
            <a:ln>
              <a:noFill/>
            </a:ln>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Arial" pitchFamily="34" charset="0"/>
                  <a:cs typeface="Arial" pitchFamily="34" charset="0"/>
                </a:rPr>
                <a:t>Source: Google Maps data 2014 </a:t>
              </a:r>
              <a:r>
                <a:rPr lang="en-GB" sz="1000" dirty="0" err="1">
                  <a:latin typeface="Arial" pitchFamily="34" charset="0"/>
                  <a:cs typeface="Arial" pitchFamily="34" charset="0"/>
                </a:rPr>
                <a:t>Basaroft</a:t>
              </a:r>
              <a:r>
                <a:rPr lang="en-GB" sz="1000" dirty="0">
                  <a:latin typeface="Arial" pitchFamily="34" charset="0"/>
                  <a:cs typeface="Arial" pitchFamily="34" charset="0"/>
                </a:rPr>
                <a:t>, </a:t>
              </a:r>
            </a:p>
            <a:p>
              <a:pPr>
                <a:defRPr/>
              </a:pPr>
              <a:r>
                <a:rPr lang="en-GB" sz="1000" dirty="0">
                  <a:latin typeface="Arial" pitchFamily="34" charset="0"/>
                  <a:cs typeface="Arial" pitchFamily="34" charset="0"/>
                </a:rPr>
                <a:t>google, ORION-ME</a:t>
              </a:r>
            </a:p>
          </p:txBody>
        </p:sp>
      </p:grpSp>
    </p:spTree>
    <p:extLst>
      <p:ext uri="{BB962C8B-B14F-4D97-AF65-F5344CB8AC3E}">
        <p14:creationId xmlns:p14="http://schemas.microsoft.com/office/powerpoint/2010/main" val="293587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3571105" cy="994306"/>
          </a:xfrm>
        </p:spPr>
        <p:txBody>
          <a:bodyPr/>
          <a:lstStyle/>
          <a:p>
            <a:r>
              <a:rPr lang="en-GB" sz="3600" dirty="0">
                <a:latin typeface="+mn-lt"/>
              </a:rPr>
              <a:t>Map of Europe</a:t>
            </a:r>
          </a:p>
        </p:txBody>
      </p:sp>
      <p:pic>
        <p:nvPicPr>
          <p:cNvPr id="6" name="Picture 5"/>
          <p:cNvPicPr>
            <a:picLocks noChangeAspect="1"/>
          </p:cNvPicPr>
          <p:nvPr/>
        </p:nvPicPr>
        <p:blipFill>
          <a:blip r:embed="rId3"/>
          <a:stretch>
            <a:fillRect/>
          </a:stretch>
        </p:blipFill>
        <p:spPr>
          <a:xfrm>
            <a:off x="1709515" y="1473201"/>
            <a:ext cx="5796313" cy="4240658"/>
          </a:xfrm>
          <a:prstGeom prst="rect">
            <a:avLst/>
          </a:prstGeom>
          <a:ln>
            <a:noFill/>
          </a:ln>
          <a:effectLst>
            <a:outerShdw blurRad="63500" sx="101000" sy="101000" algn="ctr" rotWithShape="0">
              <a:prstClr val="black">
                <a:alpha val="20000"/>
              </a:prstClr>
            </a:outerShdw>
          </a:effectLst>
        </p:spPr>
      </p:pic>
      <p:sp>
        <p:nvSpPr>
          <p:cNvPr id="11" name="Title 1"/>
          <p:cNvSpPr txBox="1">
            <a:spLocks/>
          </p:cNvSpPr>
          <p:nvPr/>
        </p:nvSpPr>
        <p:spPr>
          <a:xfrm>
            <a:off x="1275727" y="6452193"/>
            <a:ext cx="6724969" cy="362737"/>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800" dirty="0">
                <a:solidFill>
                  <a:schemeClr val="bg1"/>
                </a:solidFill>
                <a:latin typeface="Arial" pitchFamily="34" charset="0"/>
                <a:cs typeface="Arial" pitchFamily="34" charset="0"/>
              </a:rPr>
              <a:t>Photo courtesy of Terrazzo, </a:t>
            </a:r>
            <a:r>
              <a:rPr lang="en-GB" sz="800" i="1" dirty="0" err="1">
                <a:solidFill>
                  <a:schemeClr val="bg1"/>
                </a:solidFill>
                <a:latin typeface="Arial" pitchFamily="34" charset="0"/>
                <a:cs typeface="Arial" pitchFamily="34" charset="0"/>
              </a:rPr>
              <a:t>longplay</a:t>
            </a:r>
            <a:r>
              <a:rPr lang="en-GB" sz="800" i="1" dirty="0">
                <a:solidFill>
                  <a:schemeClr val="bg1"/>
                </a:solidFill>
                <a:latin typeface="Arial" pitchFamily="34" charset="0"/>
                <a:cs typeface="Arial" pitchFamily="34" charset="0"/>
              </a:rPr>
              <a:t>, </a:t>
            </a:r>
            <a:r>
              <a:rPr lang="en-GB" sz="800" dirty="0">
                <a:solidFill>
                  <a:schemeClr val="bg1"/>
                </a:solidFill>
                <a:latin typeface="Arial" pitchFamily="34" charset="0"/>
                <a:cs typeface="Arial" pitchFamily="34" charset="0"/>
              </a:rPr>
              <a:t>S. </a:t>
            </a:r>
            <a:r>
              <a:rPr lang="en-GB" sz="800" dirty="0" err="1">
                <a:solidFill>
                  <a:schemeClr val="bg1"/>
                </a:solidFill>
                <a:latin typeface="Arial" pitchFamily="34" charset="0"/>
                <a:cs typeface="Arial" pitchFamily="34" charset="0"/>
              </a:rPr>
              <a:t>Sosnovskiy</a:t>
            </a:r>
            <a:r>
              <a:rPr lang="en-GB" sz="800" dirty="0">
                <a:solidFill>
                  <a:schemeClr val="bg1"/>
                </a:solidFill>
                <a:latin typeface="Arial" pitchFamily="34" charset="0"/>
                <a:cs typeface="Arial" pitchFamily="34" charset="0"/>
              </a:rPr>
              <a:t>, Creative Kat,  Aviation and Nature and </a:t>
            </a:r>
            <a:r>
              <a:rPr lang="en-GB" sz="800" dirty="0" err="1">
                <a:solidFill>
                  <a:schemeClr val="bg1"/>
                </a:solidFill>
                <a:latin typeface="Arial" pitchFamily="34" charset="0"/>
                <a:cs typeface="Arial" pitchFamily="34" charset="0"/>
              </a:rPr>
              <a:t>Tauck</a:t>
            </a:r>
            <a:r>
              <a:rPr lang="en-GB" sz="800" dirty="0">
                <a:solidFill>
                  <a:schemeClr val="bg1"/>
                </a:solidFill>
                <a:latin typeface="Arial" pitchFamily="34" charset="0"/>
                <a:cs typeface="Arial" pitchFamily="34" charset="0"/>
              </a:rPr>
              <a:t> Tours (@flickr.com) – </a:t>
            </a:r>
          </a:p>
          <a:p>
            <a:pPr>
              <a:defRPr/>
            </a:pPr>
            <a:r>
              <a:rPr lang="en-GB" sz="800" dirty="0">
                <a:solidFill>
                  <a:schemeClr val="bg1"/>
                </a:solidFill>
                <a:latin typeface="Arial" pitchFamily="34" charset="0"/>
                <a:cs typeface="Arial" pitchFamily="34" charset="0"/>
              </a:rPr>
              <a:t>granted under creative commons licence - attribution</a:t>
            </a:r>
          </a:p>
        </p:txBody>
      </p:sp>
      <p:sp>
        <p:nvSpPr>
          <p:cNvPr id="35" name="Title 1"/>
          <p:cNvSpPr txBox="1">
            <a:spLocks/>
          </p:cNvSpPr>
          <p:nvPr/>
        </p:nvSpPr>
        <p:spPr>
          <a:xfrm>
            <a:off x="3225136" y="5911456"/>
            <a:ext cx="2693727" cy="362737"/>
          </a:xfrm>
          <a:prstGeom prst="rect">
            <a:avLst/>
          </a:prstGeom>
          <a:solidFill>
            <a:schemeClr val="bg1"/>
          </a:solidFill>
          <a:ln>
            <a:noFill/>
          </a:ln>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Arial" pitchFamily="34" charset="0"/>
                <a:cs typeface="Arial" pitchFamily="34" charset="0"/>
              </a:rPr>
              <a:t>Source: Google Maps data 2014 </a:t>
            </a:r>
            <a:r>
              <a:rPr lang="en-GB" sz="1000" dirty="0" err="1">
                <a:latin typeface="Arial" pitchFamily="34" charset="0"/>
                <a:cs typeface="Arial" pitchFamily="34" charset="0"/>
              </a:rPr>
              <a:t>Basaroft</a:t>
            </a:r>
            <a:r>
              <a:rPr lang="en-GB" sz="1000" dirty="0">
                <a:latin typeface="Arial" pitchFamily="34" charset="0"/>
                <a:cs typeface="Arial" pitchFamily="34" charset="0"/>
              </a:rPr>
              <a:t>, </a:t>
            </a:r>
          </a:p>
          <a:p>
            <a:pPr>
              <a:defRPr/>
            </a:pPr>
            <a:r>
              <a:rPr lang="en-GB" sz="1000" dirty="0">
                <a:latin typeface="Arial" pitchFamily="34" charset="0"/>
                <a:cs typeface="Arial" pitchFamily="34" charset="0"/>
              </a:rPr>
              <a:t>google, ORION-ME</a:t>
            </a:r>
          </a:p>
        </p:txBody>
      </p:sp>
      <p:sp>
        <p:nvSpPr>
          <p:cNvPr id="36" name="Rectangle 35"/>
          <p:cNvSpPr/>
          <p:nvPr/>
        </p:nvSpPr>
        <p:spPr>
          <a:xfrm>
            <a:off x="3896495" y="854025"/>
            <a:ext cx="4572001" cy="276999"/>
          </a:xfrm>
          <a:prstGeom prst="rect">
            <a:avLst/>
          </a:prstGeom>
        </p:spPr>
        <p:txBody>
          <a:bodyPr wrap="square" lIns="0" tIns="0" rIns="0" bIns="0">
            <a:spAutoFit/>
          </a:bodyPr>
          <a:lstStyle/>
          <a:p>
            <a:r>
              <a:rPr lang="en-GB" dirty="0"/>
              <a:t>Now it’s your turn to make a map of Europe.</a:t>
            </a:r>
          </a:p>
        </p:txBody>
      </p:sp>
    </p:spTree>
    <p:extLst>
      <p:ext uri="{BB962C8B-B14F-4D97-AF65-F5344CB8AC3E}">
        <p14:creationId xmlns:p14="http://schemas.microsoft.com/office/powerpoint/2010/main" val="197845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Population and Life Expectancy</a:t>
            </a:r>
          </a:p>
        </p:txBody>
      </p:sp>
      <p:grpSp>
        <p:nvGrpSpPr>
          <p:cNvPr id="2" name="Group 1"/>
          <p:cNvGrpSpPr/>
          <p:nvPr/>
        </p:nvGrpSpPr>
        <p:grpSpPr>
          <a:xfrm>
            <a:off x="755650" y="1473201"/>
            <a:ext cx="7669416" cy="5326779"/>
            <a:chOff x="0" y="765175"/>
            <a:chExt cx="9178989" cy="6375251"/>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575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4178629" y="2803441"/>
              <a:ext cx="1710036" cy="6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b="1" dirty="0">
                  <a:solidFill>
                    <a:srgbClr val="FF0000"/>
                  </a:solidFill>
                  <a:latin typeface="+mn-lt"/>
                </a:rPr>
                <a:t>Europe</a:t>
              </a:r>
            </a:p>
          </p:txBody>
        </p:sp>
        <p:sp>
          <p:nvSpPr>
            <p:cNvPr id="7" name="TextBox 6"/>
            <p:cNvSpPr txBox="1"/>
            <p:nvPr/>
          </p:nvSpPr>
          <p:spPr>
            <a:xfrm>
              <a:off x="6300788" y="2925763"/>
              <a:ext cx="1708052" cy="626206"/>
            </a:xfrm>
            <a:prstGeom prst="rect">
              <a:avLst/>
            </a:prstGeom>
            <a:noFill/>
          </p:spPr>
          <p:txBody>
            <a:bodyPr wrap="square">
              <a:spAutoFit/>
            </a:bodyPr>
            <a:lstStyle/>
            <a:p>
              <a:pPr algn="ctr">
                <a:defRPr/>
              </a:pPr>
              <a:r>
                <a:rPr lang="en-GB" sz="2800" b="1" dirty="0">
                  <a:solidFill>
                    <a:schemeClr val="accent5">
                      <a:lumMod val="75000"/>
                    </a:schemeClr>
                  </a:solidFill>
                </a:rPr>
                <a:t>Asia</a:t>
              </a:r>
            </a:p>
          </p:txBody>
        </p:sp>
        <p:sp>
          <p:nvSpPr>
            <p:cNvPr id="8" name="TextBox 24"/>
            <p:cNvSpPr txBox="1">
              <a:spLocks noChangeArrowheads="1"/>
            </p:cNvSpPr>
            <p:nvPr/>
          </p:nvSpPr>
          <p:spPr bwMode="auto">
            <a:xfrm>
              <a:off x="6659562" y="5275263"/>
              <a:ext cx="2519427" cy="6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b="1" dirty="0">
                  <a:solidFill>
                    <a:srgbClr val="7030A0"/>
                  </a:solidFill>
                  <a:latin typeface="+mn-lt"/>
                </a:rPr>
                <a:t>Oceania</a:t>
              </a:r>
            </a:p>
          </p:txBody>
        </p:sp>
        <p:sp>
          <p:nvSpPr>
            <p:cNvPr id="9" name="TextBox 8"/>
            <p:cNvSpPr txBox="1"/>
            <p:nvPr/>
          </p:nvSpPr>
          <p:spPr>
            <a:xfrm>
              <a:off x="4211638" y="4246563"/>
              <a:ext cx="1710036" cy="626206"/>
            </a:xfrm>
            <a:prstGeom prst="rect">
              <a:avLst/>
            </a:prstGeom>
            <a:noFill/>
          </p:spPr>
          <p:txBody>
            <a:bodyPr wrap="square">
              <a:spAutoFit/>
            </a:bodyPr>
            <a:lstStyle/>
            <a:p>
              <a:pPr algn="ctr">
                <a:defRPr/>
              </a:pPr>
              <a:r>
                <a:rPr lang="en-GB" sz="2800" b="1" dirty="0">
                  <a:solidFill>
                    <a:schemeClr val="accent6">
                      <a:lumMod val="75000"/>
                    </a:schemeClr>
                  </a:solidFill>
                </a:rPr>
                <a:t>Africa</a:t>
              </a:r>
            </a:p>
          </p:txBody>
        </p:sp>
        <p:sp>
          <p:nvSpPr>
            <p:cNvPr id="10" name="TextBox 9"/>
            <p:cNvSpPr txBox="1"/>
            <p:nvPr/>
          </p:nvSpPr>
          <p:spPr>
            <a:xfrm>
              <a:off x="1908175" y="4799013"/>
              <a:ext cx="2495622" cy="1141904"/>
            </a:xfrm>
            <a:prstGeom prst="rect">
              <a:avLst/>
            </a:prstGeom>
            <a:noFill/>
          </p:spPr>
          <p:txBody>
            <a:bodyPr wrap="square">
              <a:spAutoFit/>
            </a:bodyPr>
            <a:lstStyle/>
            <a:p>
              <a:pPr algn="ctr">
                <a:defRPr/>
              </a:pPr>
              <a:r>
                <a:rPr lang="en-GB" sz="2800" b="1" dirty="0">
                  <a:solidFill>
                    <a:schemeClr val="accent3">
                      <a:lumMod val="50000"/>
                    </a:schemeClr>
                  </a:solidFill>
                </a:rPr>
                <a:t>South America</a:t>
              </a:r>
            </a:p>
          </p:txBody>
        </p:sp>
        <p:sp>
          <p:nvSpPr>
            <p:cNvPr id="11" name="TextBox 27"/>
            <p:cNvSpPr txBox="1">
              <a:spLocks noChangeArrowheads="1"/>
            </p:cNvSpPr>
            <p:nvPr/>
          </p:nvSpPr>
          <p:spPr bwMode="auto">
            <a:xfrm>
              <a:off x="755650" y="2782887"/>
              <a:ext cx="1871663" cy="11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b="1" dirty="0">
                  <a:solidFill>
                    <a:srgbClr val="002060"/>
                  </a:solidFill>
                  <a:latin typeface="+mn-lt"/>
                </a:rPr>
                <a:t>North</a:t>
              </a:r>
            </a:p>
            <a:p>
              <a:pPr algn="ctr">
                <a:spcBef>
                  <a:spcPct val="0"/>
                </a:spcBef>
                <a:buFontTx/>
                <a:buNone/>
              </a:pPr>
              <a:r>
                <a:rPr lang="en-GB" altLang="en-US" sz="2800" b="1" dirty="0">
                  <a:solidFill>
                    <a:srgbClr val="002060"/>
                  </a:solidFill>
                  <a:latin typeface="+mn-lt"/>
                </a:rPr>
                <a:t>America</a:t>
              </a:r>
            </a:p>
          </p:txBody>
        </p:sp>
        <p:sp>
          <p:nvSpPr>
            <p:cNvPr id="12" name="TextBox 29"/>
            <p:cNvSpPr txBox="1">
              <a:spLocks noChangeArrowheads="1"/>
            </p:cNvSpPr>
            <p:nvPr/>
          </p:nvSpPr>
          <p:spPr bwMode="auto">
            <a:xfrm>
              <a:off x="539750" y="920750"/>
              <a:ext cx="8064499" cy="994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dirty="0">
                  <a:latin typeface="+mn-lt"/>
                </a:rPr>
                <a:t>The population of Europe was recorded at just over 740 million people in 2016. The average life expectancy of a European is </a:t>
              </a:r>
              <a:r>
                <a:rPr lang="en-GB" altLang="en-US" sz="1600" b="1" dirty="0">
                  <a:solidFill>
                    <a:srgbClr val="FF0000"/>
                  </a:solidFill>
                  <a:latin typeface="+mn-lt"/>
                </a:rPr>
                <a:t>78.9 years.</a:t>
              </a:r>
            </a:p>
            <a:p>
              <a:pPr algn="ctr">
                <a:spcBef>
                  <a:spcPct val="0"/>
                </a:spcBef>
                <a:buFontTx/>
                <a:buNone/>
              </a:pPr>
              <a:r>
                <a:rPr lang="en-GB" altLang="en-US" sz="1600" b="1" dirty="0">
                  <a:latin typeface="+mn-lt"/>
                </a:rPr>
                <a:t>Research</a:t>
              </a:r>
              <a:r>
                <a:rPr lang="en-GB" altLang="en-US" sz="1600" dirty="0">
                  <a:latin typeface="+mn-lt"/>
                </a:rPr>
                <a:t> : How does this compare with another continent?</a:t>
              </a:r>
            </a:p>
          </p:txBody>
        </p:sp>
        <p:sp>
          <p:nvSpPr>
            <p:cNvPr id="13" name="Oval 12"/>
            <p:cNvSpPr/>
            <p:nvPr/>
          </p:nvSpPr>
          <p:spPr>
            <a:xfrm>
              <a:off x="4140200" y="2314575"/>
              <a:ext cx="1746250" cy="15859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Title 1"/>
            <p:cNvSpPr txBox="1">
              <a:spLocks/>
            </p:cNvSpPr>
            <p:nvPr/>
          </p:nvSpPr>
          <p:spPr>
            <a:xfrm>
              <a:off x="2454275" y="6678464"/>
              <a:ext cx="4235450" cy="4619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Arial" pitchFamily="34" charset="0"/>
                  <a:cs typeface="Arial" pitchFamily="34" charset="0"/>
                </a:rPr>
                <a:t>Source: Google Maps</a:t>
              </a:r>
            </a:p>
          </p:txBody>
        </p:sp>
      </p:grpSp>
    </p:spTree>
    <p:extLst>
      <p:ext uri="{BB962C8B-B14F-4D97-AF65-F5344CB8AC3E}">
        <p14:creationId xmlns:p14="http://schemas.microsoft.com/office/powerpoint/2010/main" val="29630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European Climate</a:t>
            </a:r>
          </a:p>
        </p:txBody>
      </p:sp>
      <p:sp>
        <p:nvSpPr>
          <p:cNvPr id="5" name="Rectangle 4"/>
          <p:cNvSpPr/>
          <p:nvPr/>
        </p:nvSpPr>
        <p:spPr>
          <a:xfrm>
            <a:off x="755650" y="1382141"/>
            <a:ext cx="7632700" cy="1015663"/>
          </a:xfrm>
          <a:prstGeom prst="rect">
            <a:avLst/>
          </a:prstGeom>
        </p:spPr>
        <p:txBody>
          <a:bodyPr wrap="square" lIns="0" tIns="0" rIns="0" bIns="0">
            <a:spAutoFit/>
          </a:bodyPr>
          <a:lstStyle/>
          <a:p>
            <a:pPr algn="ctr"/>
            <a:r>
              <a:rPr lang="en-GB" sz="1600" b="1" dirty="0"/>
              <a:t>Northern Europe </a:t>
            </a:r>
            <a:r>
              <a:rPr lang="en-GB" sz="1600" dirty="0"/>
              <a:t>(Denmark, Finland, Iceland, Norway and Sweden) has a temperate climate. Winters are generally cold. However, the further south you go, the milder the winter weather, with average temperatures around 0°C. </a:t>
            </a:r>
          </a:p>
          <a:p>
            <a:pPr algn="ctr"/>
            <a:r>
              <a:rPr lang="en-GB" sz="1600" dirty="0"/>
              <a:t>In the summer, temperatures don’t usually reach above 26°C</a:t>
            </a:r>
          </a:p>
        </p:txBody>
      </p:sp>
      <p:sp>
        <p:nvSpPr>
          <p:cNvPr id="6" name="Title 1"/>
          <p:cNvSpPr txBox="1">
            <a:spLocks/>
          </p:cNvSpPr>
          <p:nvPr/>
        </p:nvSpPr>
        <p:spPr>
          <a:xfrm>
            <a:off x="6347108" y="4617710"/>
            <a:ext cx="2041242" cy="4619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000" dirty="0">
                <a:latin typeface="Arial" pitchFamily="34" charset="0"/>
                <a:cs typeface="Arial" pitchFamily="34" charset="0"/>
              </a:rPr>
              <a:t>Source: Google Maps data 2014 </a:t>
            </a:r>
            <a:r>
              <a:rPr lang="en-GB" sz="1000" dirty="0" err="1">
                <a:latin typeface="Arial" pitchFamily="34" charset="0"/>
                <a:cs typeface="Arial" pitchFamily="34" charset="0"/>
              </a:rPr>
              <a:t>Basaroft</a:t>
            </a:r>
            <a:r>
              <a:rPr lang="en-GB" sz="1000" dirty="0">
                <a:latin typeface="Arial" pitchFamily="34" charset="0"/>
                <a:cs typeface="Arial" pitchFamily="34" charset="0"/>
              </a:rPr>
              <a:t>, google, ORION-ME</a:t>
            </a:r>
          </a:p>
        </p:txBody>
      </p:sp>
      <p:sp>
        <p:nvSpPr>
          <p:cNvPr id="10" name="Rectangle 8"/>
          <p:cNvSpPr>
            <a:spLocks noChangeArrowheads="1"/>
          </p:cNvSpPr>
          <p:nvPr/>
        </p:nvSpPr>
        <p:spPr bwMode="auto">
          <a:xfrm>
            <a:off x="335756" y="5258508"/>
            <a:ext cx="86947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b="1" dirty="0">
                <a:latin typeface="+mn-lt"/>
                <a:ea typeface="Sassoon Infant Rg" panose="02000503030000020003" pitchFamily="50" charset="0"/>
                <a:cs typeface="Sassoon Infant Rg" panose="02000503030000020003" pitchFamily="50" charset="0"/>
              </a:rPr>
              <a:t>Central and Eastern Europe</a:t>
            </a:r>
            <a:r>
              <a:rPr lang="en-GB" altLang="en-US" sz="1600" dirty="0">
                <a:latin typeface="+mn-lt"/>
                <a:ea typeface="Sassoon Infant Rg" panose="02000503030000020003" pitchFamily="50" charset="0"/>
                <a:cs typeface="Sassoon Infant Rg" panose="02000503030000020003" pitchFamily="50" charset="0"/>
              </a:rPr>
              <a:t> (Austria, Bulgaria, the Czech Republic, Estonia, Germany, Hungary, Latvia, Lithuania, Poland, Romania, Slovakia, Slovenia, Switzerland and Ukraine) have temperate, cool summers with temperatures around 25°C and cold, </a:t>
            </a:r>
          </a:p>
          <a:p>
            <a:pPr algn="ctr">
              <a:spcBef>
                <a:spcPct val="0"/>
              </a:spcBef>
              <a:buFontTx/>
              <a:buNone/>
            </a:pPr>
            <a:r>
              <a:rPr lang="en-GB" altLang="en-US" sz="1600" dirty="0">
                <a:latin typeface="+mn-lt"/>
                <a:ea typeface="Sassoon Infant Rg" panose="02000503030000020003" pitchFamily="50" charset="0"/>
                <a:cs typeface="Sassoon Infant Rg" panose="02000503030000020003" pitchFamily="50" charset="0"/>
              </a:rPr>
              <a:t>cloudy, humid winters. </a:t>
            </a:r>
          </a:p>
        </p:txBody>
      </p:sp>
      <p:grpSp>
        <p:nvGrpSpPr>
          <p:cNvPr id="2" name="Group 1"/>
          <p:cNvGrpSpPr/>
          <p:nvPr/>
        </p:nvGrpSpPr>
        <p:grpSpPr>
          <a:xfrm>
            <a:off x="2287979" y="2432634"/>
            <a:ext cx="3985639" cy="2838456"/>
            <a:chOff x="1032670" y="1509949"/>
            <a:chExt cx="6176168" cy="4398487"/>
          </a:xfrm>
        </p:grpSpPr>
        <p:pic>
          <p:nvPicPr>
            <p:cNvPr id="4" name="Picture 3"/>
            <p:cNvPicPr>
              <a:picLocks noChangeAspect="1"/>
            </p:cNvPicPr>
            <p:nvPr/>
          </p:nvPicPr>
          <p:blipFill>
            <a:blip r:embed="rId3"/>
            <a:stretch>
              <a:fillRect/>
            </a:stretch>
          </p:blipFill>
          <p:spPr>
            <a:xfrm>
              <a:off x="1935163" y="1752600"/>
              <a:ext cx="5273675" cy="3859213"/>
            </a:xfrm>
            <a:prstGeom prst="rect">
              <a:avLst/>
            </a:prstGeom>
            <a:ln>
              <a:noFill/>
            </a:ln>
            <a:effectLst>
              <a:outerShdw blurRad="63500" sx="101000" sy="101000" algn="ctr" rotWithShape="0">
                <a:prstClr val="black">
                  <a:alpha val="20000"/>
                </a:prstClr>
              </a:outerShdw>
            </a:effectLst>
          </p:spPr>
        </p:pic>
        <p:grpSp>
          <p:nvGrpSpPr>
            <p:cNvPr id="7" name="Group 7"/>
            <p:cNvGrpSpPr>
              <a:grpSpLocks/>
            </p:cNvGrpSpPr>
            <p:nvPr/>
          </p:nvGrpSpPr>
          <p:grpSpPr bwMode="auto">
            <a:xfrm>
              <a:off x="3000375" y="1509949"/>
              <a:ext cx="2677318" cy="1712676"/>
              <a:chOff x="3001148" y="1697598"/>
              <a:chExt cx="2676172" cy="1712596"/>
            </a:xfrm>
          </p:grpSpPr>
          <p:sp>
            <p:nvSpPr>
              <p:cNvPr id="8" name="Oval 7"/>
              <p:cNvSpPr/>
              <p:nvPr/>
            </p:nvSpPr>
            <p:spPr>
              <a:xfrm>
                <a:off x="3001148" y="1886265"/>
                <a:ext cx="2448464" cy="152392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Arrow Connector 8"/>
              <p:cNvCxnSpPr/>
              <p:nvPr/>
            </p:nvCxnSpPr>
            <p:spPr>
              <a:xfrm flipH="1">
                <a:off x="5260780" y="1697598"/>
                <a:ext cx="416540" cy="60298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1"/>
            <p:cNvGrpSpPr>
              <a:grpSpLocks/>
            </p:cNvGrpSpPr>
            <p:nvPr/>
          </p:nvGrpSpPr>
          <p:grpSpPr bwMode="auto">
            <a:xfrm>
              <a:off x="1032670" y="2781300"/>
              <a:ext cx="5076030" cy="3127136"/>
              <a:chOff x="1033656" y="1067070"/>
              <a:chExt cx="5074479" cy="3127725"/>
            </a:xfrm>
          </p:grpSpPr>
          <p:sp>
            <p:nvSpPr>
              <p:cNvPr id="12" name="Oval 11"/>
              <p:cNvSpPr/>
              <p:nvPr/>
            </p:nvSpPr>
            <p:spPr>
              <a:xfrm>
                <a:off x="3708569" y="1067070"/>
                <a:ext cx="2399566" cy="18736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3" name="Straight Arrow Connector 12"/>
              <p:cNvCxnSpPr/>
              <p:nvPr/>
            </p:nvCxnSpPr>
            <p:spPr>
              <a:xfrm flipV="1">
                <a:off x="1033656" y="2537372"/>
                <a:ext cx="2890747" cy="16574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5511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469557" y="601616"/>
            <a:ext cx="822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b="1" dirty="0">
                <a:latin typeface="+mn-lt"/>
                <a:ea typeface="Sassoon Infant Rg" panose="02000503030000020003" pitchFamily="50" charset="0"/>
                <a:cs typeface="Sassoon Infant Rg" panose="02000503030000020003" pitchFamily="50" charset="0"/>
              </a:rPr>
              <a:t>Western Europe </a:t>
            </a:r>
            <a:r>
              <a:rPr lang="en-GB" altLang="en-US" sz="1600" dirty="0">
                <a:latin typeface="+mn-lt"/>
                <a:ea typeface="Sassoon Infant Rg" panose="02000503030000020003" pitchFamily="50" charset="0"/>
                <a:cs typeface="Sassoon Infant Rg" panose="02000503030000020003" pitchFamily="50" charset="0"/>
              </a:rPr>
              <a:t>(Belgium, Britain, France, the Netherlands, Ireland and Luxembourg) is known for its mild winters, with short bursts of cold towards the east and heavier rainfall in the west. Summers are moderate and become cooler as you move north. </a:t>
            </a:r>
          </a:p>
        </p:txBody>
      </p:sp>
      <p:sp>
        <p:nvSpPr>
          <p:cNvPr id="12" name="Rectangle 8"/>
          <p:cNvSpPr>
            <a:spLocks noChangeArrowheads="1"/>
          </p:cNvSpPr>
          <p:nvPr/>
        </p:nvSpPr>
        <p:spPr bwMode="auto">
          <a:xfrm>
            <a:off x="469557" y="4903498"/>
            <a:ext cx="82213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b="1" dirty="0">
                <a:latin typeface="+mn-lt"/>
                <a:ea typeface="Sassoon Infant Rg" panose="02000503030000020003" pitchFamily="50" charset="0"/>
                <a:cs typeface="Sassoon Infant Rg" panose="02000503030000020003" pitchFamily="50" charset="0"/>
              </a:rPr>
              <a:t>Southern and Mediterranean European countries </a:t>
            </a:r>
            <a:r>
              <a:rPr lang="en-GB" altLang="en-US" sz="1600" dirty="0">
                <a:latin typeface="+mn-lt"/>
                <a:ea typeface="Sassoon Infant Rg" panose="02000503030000020003" pitchFamily="50" charset="0"/>
                <a:cs typeface="Sassoon Infant Rg" panose="02000503030000020003" pitchFamily="50" charset="0"/>
              </a:rPr>
              <a:t>(Croatia, Cyprus, southern France, Greece, Italy, Malta, Monaco, Portugal, Spain and Turkey) are bright and sunny during most of the year.  The winters are usually mild but the summers are hot and dry with some rain in autumn and spring. </a:t>
            </a:r>
          </a:p>
          <a:p>
            <a:pPr algn="ctr">
              <a:spcBef>
                <a:spcPct val="0"/>
              </a:spcBef>
              <a:buFontTx/>
              <a:buNone/>
            </a:pPr>
            <a:r>
              <a:rPr lang="en-GB" altLang="en-US" sz="1600" b="1" dirty="0">
                <a:latin typeface="+mn-lt"/>
                <a:ea typeface="Sassoon Infant Rg" panose="02000503030000020003" pitchFamily="50" charset="0"/>
                <a:cs typeface="Sassoon Infant Rg" panose="02000503030000020003" pitchFamily="50" charset="0"/>
              </a:rPr>
              <a:t>Research – At this time of year, which is the hottest/coldest country in Europe?</a:t>
            </a:r>
          </a:p>
        </p:txBody>
      </p:sp>
      <p:grpSp>
        <p:nvGrpSpPr>
          <p:cNvPr id="3" name="Group 2"/>
          <p:cNvGrpSpPr/>
          <p:nvPr/>
        </p:nvGrpSpPr>
        <p:grpSpPr>
          <a:xfrm>
            <a:off x="2514853" y="1497426"/>
            <a:ext cx="4114293" cy="3406072"/>
            <a:chOff x="1949450" y="1013619"/>
            <a:chExt cx="5305425" cy="4392167"/>
          </a:xfrm>
        </p:grpSpPr>
        <p:pic>
          <p:nvPicPr>
            <p:cNvPr id="6" name="Picture 5"/>
            <p:cNvPicPr>
              <a:picLocks noChangeAspect="1"/>
            </p:cNvPicPr>
            <p:nvPr/>
          </p:nvPicPr>
          <p:blipFill>
            <a:blip r:embed="rId3"/>
            <a:stretch>
              <a:fillRect/>
            </a:stretch>
          </p:blipFill>
          <p:spPr>
            <a:xfrm>
              <a:off x="1979613" y="1154113"/>
              <a:ext cx="5275262" cy="3859212"/>
            </a:xfrm>
            <a:prstGeom prst="rect">
              <a:avLst/>
            </a:prstGeom>
            <a:ln>
              <a:noFill/>
            </a:ln>
            <a:effectLst>
              <a:outerShdw blurRad="38100" sx="101000" sy="101000" algn="ctr" rotWithShape="0">
                <a:prstClr val="black">
                  <a:alpha val="20000"/>
                </a:prstClr>
              </a:outerShdw>
            </a:effectLst>
          </p:spPr>
        </p:pic>
        <p:grpSp>
          <p:nvGrpSpPr>
            <p:cNvPr id="9" name="Group 7"/>
            <p:cNvGrpSpPr>
              <a:grpSpLocks/>
            </p:cNvGrpSpPr>
            <p:nvPr/>
          </p:nvGrpSpPr>
          <p:grpSpPr bwMode="auto">
            <a:xfrm>
              <a:off x="1979613" y="1013619"/>
              <a:ext cx="3567978" cy="2899568"/>
              <a:chOff x="1964391" y="1776176"/>
              <a:chExt cx="3568643" cy="2900322"/>
            </a:xfrm>
          </p:grpSpPr>
          <p:sp>
            <p:nvSpPr>
              <p:cNvPr id="10" name="Oval 9"/>
              <p:cNvSpPr/>
              <p:nvPr/>
            </p:nvSpPr>
            <p:spPr>
              <a:xfrm>
                <a:off x="1964391" y="2751948"/>
                <a:ext cx="1814850" cy="192455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1" name="Straight Arrow Connector 10"/>
              <p:cNvCxnSpPr>
                <a:endCxn id="10" idx="7"/>
              </p:cNvCxnSpPr>
              <p:nvPr/>
            </p:nvCxnSpPr>
            <p:spPr>
              <a:xfrm flipH="1">
                <a:off x="3513462" y="1776176"/>
                <a:ext cx="2019572" cy="125761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1"/>
            <p:cNvGrpSpPr>
              <a:grpSpLocks/>
            </p:cNvGrpSpPr>
            <p:nvPr/>
          </p:nvGrpSpPr>
          <p:grpSpPr bwMode="auto">
            <a:xfrm>
              <a:off x="1949450" y="3789363"/>
              <a:ext cx="4567238" cy="1616423"/>
              <a:chOff x="1933747" y="2228672"/>
              <a:chExt cx="4567147" cy="1617293"/>
            </a:xfrm>
          </p:grpSpPr>
          <p:sp>
            <p:nvSpPr>
              <p:cNvPr id="14" name="Oval 13"/>
              <p:cNvSpPr/>
              <p:nvPr/>
            </p:nvSpPr>
            <p:spPr>
              <a:xfrm>
                <a:off x="1933747" y="2228672"/>
                <a:ext cx="4567147" cy="10800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Straight Arrow Connector 14"/>
              <p:cNvCxnSpPr/>
              <p:nvPr/>
            </p:nvCxnSpPr>
            <p:spPr>
              <a:xfrm flipV="1">
                <a:off x="2993022" y="3264279"/>
                <a:ext cx="455170" cy="5816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6" name="Title 1"/>
          <p:cNvSpPr txBox="1">
            <a:spLocks/>
          </p:cNvSpPr>
          <p:nvPr/>
        </p:nvSpPr>
        <p:spPr>
          <a:xfrm>
            <a:off x="6690170" y="4297586"/>
            <a:ext cx="1698180" cy="310127"/>
          </a:xfrm>
          <a:prstGeom prst="rect">
            <a:avLst/>
          </a:prstGeom>
          <a:noFill/>
          <a:ln>
            <a:noFill/>
          </a:ln>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000" dirty="0">
                <a:latin typeface="Arial" pitchFamily="34" charset="0"/>
                <a:cs typeface="Arial" pitchFamily="34" charset="0"/>
              </a:rPr>
              <a:t>Source: Google Maps data 2014 </a:t>
            </a:r>
            <a:r>
              <a:rPr lang="en-GB" sz="1000" dirty="0" err="1">
                <a:latin typeface="Arial" pitchFamily="34" charset="0"/>
                <a:cs typeface="Arial" pitchFamily="34" charset="0"/>
              </a:rPr>
              <a:t>Basaroft</a:t>
            </a:r>
            <a:r>
              <a:rPr lang="en-GB" sz="1000" dirty="0">
                <a:latin typeface="Arial" pitchFamily="34" charset="0"/>
                <a:cs typeface="Arial" pitchFamily="34" charset="0"/>
              </a:rPr>
              <a:t>, google, ORION-ME</a:t>
            </a:r>
          </a:p>
        </p:txBody>
      </p:sp>
    </p:spTree>
    <p:extLst>
      <p:ext uri="{BB962C8B-B14F-4D97-AF65-F5344CB8AC3E}">
        <p14:creationId xmlns:p14="http://schemas.microsoft.com/office/powerpoint/2010/main" val="32139545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109</TotalTime>
  <Words>1143</Words>
  <Application>Microsoft Office PowerPoint</Application>
  <PresentationFormat>On-screen Show (4:3)</PresentationFormat>
  <Paragraphs>123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What do you already know?</vt:lpstr>
      <vt:lpstr>What do you already know?</vt:lpstr>
      <vt:lpstr>European Landmarks</vt:lpstr>
      <vt:lpstr>Map of Europe</vt:lpstr>
      <vt:lpstr>Population and Life Expectancy</vt:lpstr>
      <vt:lpstr>European Climate</vt:lpstr>
      <vt:lpstr>PowerPoint Presentation</vt:lpstr>
      <vt:lpstr>Major Rivers of Europe</vt:lpstr>
      <vt:lpstr>Major Rivers of Europe</vt:lpstr>
      <vt:lpstr>Mountain Ranges of Europe</vt:lpstr>
      <vt:lpstr>Countries and Capitals Match Up</vt:lpstr>
      <vt:lpstr>The Euro Debate</vt:lpstr>
      <vt:lpstr>The Euro Debate</vt:lpstr>
      <vt:lpstr>What have you learned?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Joe Robertshaw</dc:creator>
  <cp:lastModifiedBy>Ben Neville</cp:lastModifiedBy>
  <cp:revision>18</cp:revision>
  <dcterms:created xsi:type="dcterms:W3CDTF">2019-07-15T13:24:11Z</dcterms:created>
  <dcterms:modified xsi:type="dcterms:W3CDTF">2021-09-12T10:28:41Z</dcterms:modified>
</cp:coreProperties>
</file>