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4" r:id="rId2"/>
    <p:sldId id="275" r:id="rId3"/>
    <p:sldId id="264" r:id="rId4"/>
    <p:sldId id="271" r:id="rId5"/>
    <p:sldId id="272" r:id="rId6"/>
    <p:sldId id="273" r:id="rId7"/>
    <p:sldId id="26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" panose="020B0604020202020204" charset="0"/>
      <p:regular r:id="rId15"/>
      <p:bold r:id="rId16"/>
    </p:embeddedFont>
    <p:embeddedFont>
      <p:font typeface="Twinkl SemiBold" charset="0"/>
      <p:bold r:id="rId1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B44C2F-BB47-FB0B-7886-B00FFC6E9FA3}" v="1" dt="2021-09-12T10:38:21.316"/>
    <p1510:client id="{E230DA13-08A4-A280-FFFD-5104B4D1B314}" v="6" dt="2021-09-12T11:48:14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eville" userId="S::bneville@ryeprimary.co.uk::640c8c98-081a-4273-8560-82cc0c388080" providerId="AD" clId="Web-{E230DA13-08A4-A280-FFFD-5104B4D1B314}"/>
    <pc:docChg chg="addSld delSld modSld">
      <pc:chgData name="Ben Neville" userId="S::bneville@ryeprimary.co.uk::640c8c98-081a-4273-8560-82cc0c388080" providerId="AD" clId="Web-{E230DA13-08A4-A280-FFFD-5104B4D1B314}" dt="2021-09-12T11:48:14.659" v="4"/>
      <pc:docMkLst>
        <pc:docMk/>
      </pc:docMkLst>
      <pc:sldChg chg="del">
        <pc:chgData name="Ben Neville" userId="S::bneville@ryeprimary.co.uk::640c8c98-081a-4273-8560-82cc0c388080" providerId="AD" clId="Web-{E230DA13-08A4-A280-FFFD-5104B4D1B314}" dt="2021-09-12T11:47:59.581" v="0"/>
        <pc:sldMkLst>
          <pc:docMk/>
          <pc:sldMk cId="0" sldId="258"/>
        </pc:sldMkLst>
      </pc:sldChg>
      <pc:sldChg chg="del">
        <pc:chgData name="Ben Neville" userId="S::bneville@ryeprimary.co.uk::640c8c98-081a-4273-8560-82cc0c388080" providerId="AD" clId="Web-{E230DA13-08A4-A280-FFFD-5104B4D1B314}" dt="2021-09-12T11:48:12.097" v="3"/>
        <pc:sldMkLst>
          <pc:docMk/>
          <pc:sldMk cId="0" sldId="263"/>
        </pc:sldMkLst>
      </pc:sldChg>
      <pc:sldChg chg="modSp">
        <pc:chgData name="Ben Neville" userId="S::bneville@ryeprimary.co.uk::640c8c98-081a-4273-8560-82cc0c388080" providerId="AD" clId="Web-{E230DA13-08A4-A280-FFFD-5104B4D1B314}" dt="2021-09-12T11:48:10.425" v="2" actId="20577"/>
        <pc:sldMkLst>
          <pc:docMk/>
          <pc:sldMk cId="0" sldId="274"/>
        </pc:sldMkLst>
        <pc:spChg chg="mod">
          <ac:chgData name="Ben Neville" userId="S::bneville@ryeprimary.co.uk::640c8c98-081a-4273-8560-82cc0c388080" providerId="AD" clId="Web-{E230DA13-08A4-A280-FFFD-5104B4D1B314}" dt="2021-09-12T11:48:10.425" v="2" actId="20577"/>
          <ac:spMkLst>
            <pc:docMk/>
            <pc:sldMk cId="0" sldId="274"/>
            <ac:spMk id="14338" creationId="{00000000-0000-0000-0000-000000000000}"/>
          </ac:spMkLst>
        </pc:spChg>
      </pc:sldChg>
      <pc:sldChg chg="add replId">
        <pc:chgData name="Ben Neville" userId="S::bneville@ryeprimary.co.uk::640c8c98-081a-4273-8560-82cc0c388080" providerId="AD" clId="Web-{E230DA13-08A4-A280-FFFD-5104B4D1B314}" dt="2021-09-12T11:48:14.659" v="4"/>
        <pc:sldMkLst>
          <pc:docMk/>
          <pc:sldMk cId="3566319802" sldId="275"/>
        </pc:sldMkLst>
      </pc:sldChg>
    </pc:docChg>
  </pc:docChgLst>
  <pc:docChgLst>
    <pc:chgData name="Ben Neville" userId="S::bneville@ryeprimary.co.uk::640c8c98-081a-4273-8560-82cc0c388080" providerId="AD" clId="Web-{6FB44C2F-BB47-FB0B-7886-B00FFC6E9FA3}"/>
    <pc:docChg chg="sldOrd">
      <pc:chgData name="Ben Neville" userId="S::bneville@ryeprimary.co.uk::640c8c98-081a-4273-8560-82cc0c388080" providerId="AD" clId="Web-{6FB44C2F-BB47-FB0B-7886-B00FFC6E9FA3}" dt="2021-09-12T10:38:21.316" v="0"/>
      <pc:docMkLst>
        <pc:docMk/>
      </pc:docMkLst>
      <pc:sldChg chg="ord">
        <pc:chgData name="Ben Neville" userId="S::bneville@ryeprimary.co.uk::640c8c98-081a-4273-8560-82cc0c388080" providerId="AD" clId="Web-{6FB44C2F-BB47-FB0B-7886-B00FFC6E9FA3}" dt="2021-09-12T10:38:21.316" v="0"/>
        <pc:sldMkLst>
          <pc:docMk/>
          <pc:sldMk cId="0" sldId="2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Header Placeholder 1"/>
          <p:cNvSpPr txBox="1"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5" name="Date Placeholder 2"/>
          <p:cNvSpPr txBox="1"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07E4686-8F7E-4A4D-B03A-92CE1B431D78}" type="datetime1">
              <a:rPr lang="en-GB" altLang="en-US"/>
              <a:pPr>
                <a:defRPr/>
              </a:pPr>
              <a:t>12/09/2021</a:t>
            </a:fld>
            <a:endParaRPr lang="en-GB" altLang="en-US"/>
          </a:p>
        </p:txBody>
      </p:sp>
      <p:sp>
        <p:nvSpPr>
          <p:cNvPr id="8196" name="Footer Placeholder 3"/>
          <p:cNvSpPr txBox="1"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7" name="Slide Number Placeholder 4"/>
          <p:cNvSpPr txBox="1"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533E9A5-EEF7-46E9-82DD-329C4F52C3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6120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1B15CECF-013C-4502-9219-85D1BCA58B94}" type="datetime1">
              <a:rPr lang="en-US"/>
              <a:pPr>
                <a:defRPr/>
              </a:pPr>
              <a:t>9/12/2021</a:t>
            </a:fld>
            <a:endParaRPr/>
          </a:p>
        </p:txBody>
      </p:sp>
      <p:sp>
        <p:nvSpPr>
          <p:cNvPr id="7172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B6F054B9-F484-46A8-875F-D7A88DE3311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146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191015"/>
      </p:ext>
    </p:extLst>
  </p:cSld>
  <p:clrMapOvr>
    <a:masterClrMapping/>
  </p:clrMapOvr>
  <p:transition spd="slow"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Box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/>
        </p:nvSpPr>
        <p:spPr>
          <a:xfrm>
            <a:off x="457200" y="438150"/>
            <a:ext cx="8220075" cy="5957888"/>
          </a:xfrm>
          <a:custGeom>
            <a:avLst>
              <a:gd name="f0" fmla="val 57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25402" cap="rnd">
            <a:solidFill>
              <a:srgbClr val="FFFFFF"/>
            </a:solidFill>
            <a:prstDash val="solid"/>
            <a:miter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kern="0">
                <a:solidFill>
                  <a:srgbClr val="FFFFFF"/>
                </a:solidFill>
                <a:latin typeface="Twinkl" pitchFamily="50"/>
              </a:rPr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21059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7"/>
          <p:cNvSpPr/>
          <p:nvPr/>
        </p:nvSpPr>
        <p:spPr>
          <a:xfrm>
            <a:off x="503238" y="2332038"/>
            <a:ext cx="8137525" cy="2193925"/>
          </a:xfrm>
          <a:custGeom>
            <a:avLst>
              <a:gd name="f0" fmla="val 138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9E7"/>
          </a:solidFill>
          <a:ln w="25402" cap="rnd">
            <a:solidFill>
              <a:srgbClr val="FEFBDA"/>
            </a:solidFill>
            <a:prstDash val="solid"/>
            <a:miter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kern="0">
                <a:solidFill>
                  <a:srgbClr val="FFFFFF"/>
                </a:solidFill>
                <a:latin typeface="Twinkl" pitchFamily="50"/>
              </a:rPr>
              <a:t> </a:t>
            </a:r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 bwMode="auto">
          <a:xfrm>
            <a:off x="628650" y="2554288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b="1">
                <a:solidFill>
                  <a:srgbClr val="1C1C1C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4" name="Content Placeholder 15"/>
          <p:cNvSpPr txBox="1">
            <a:spLocks noGrp="1"/>
          </p:cNvSpPr>
          <p:nvPr>
            <p:ph idx="4294967295"/>
          </p:nvPr>
        </p:nvSpPr>
        <p:spPr>
          <a:xfrm>
            <a:off x="628650" y="2947486"/>
            <a:ext cx="7886700" cy="1409703"/>
          </a:xfrm>
        </p:spPr>
        <p:txBody>
          <a:bodyPr/>
          <a:lstStyle>
            <a:lvl1pPr>
              <a:lnSpc>
                <a:spcPct val="80000"/>
              </a:lnSpc>
              <a:defRPr sz="17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628791"/>
      </p:ext>
    </p:extLst>
  </p:cSld>
  <p:clrMapOvr>
    <a:masterClrMapping/>
  </p:clrMapOvr>
  <p:transition spd="slow"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457200" y="438150"/>
            <a:ext cx="8220075" cy="5957888"/>
          </a:xfrm>
          <a:custGeom>
            <a:avLst>
              <a:gd name="f0" fmla="val 57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25402" cap="rnd">
            <a:solidFill>
              <a:srgbClr val="FFFFFF"/>
            </a:solidFill>
            <a:prstDash val="solid"/>
            <a:miter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kern="0">
                <a:solidFill>
                  <a:srgbClr val="FFFFFF"/>
                </a:solidFill>
                <a:latin typeface="Twinkl" pitchFamily="50"/>
              </a:rPr>
              <a:t> </a:t>
            </a:r>
          </a:p>
        </p:txBody>
      </p:sp>
      <p:sp>
        <p:nvSpPr>
          <p:cNvPr id="3" name="Title 5"/>
          <p:cNvSpPr txBox="1">
            <a:spLocks noGrp="1"/>
          </p:cNvSpPr>
          <p:nvPr>
            <p:ph type="title"/>
          </p:nvPr>
        </p:nvSpPr>
        <p:spPr>
          <a:xfrm>
            <a:off x="457200" y="478898"/>
            <a:ext cx="8220071" cy="994309"/>
          </a:xfrm>
        </p:spPr>
        <p:txBody>
          <a:bodyPr>
            <a:noAutofit/>
          </a:bodyPr>
          <a:lstStyle>
            <a:lvl1pPr>
              <a:defRPr>
                <a:latin typeface="Twinkl SemiBold" pitchFamily="2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344409"/>
      </p:ext>
    </p:extLst>
  </p:cSld>
  <p:clrMapOvr>
    <a:masterClrMapping/>
  </p:clrMapOvr>
  <p:transition spd="slow"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267483"/>
      </p:ext>
    </p:extLst>
  </p:cSld>
  <p:clrMapOvr>
    <a:masterClrMapping/>
  </p:clrMapOvr>
  <p:transition spd="slow"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88950" y="695325"/>
            <a:ext cx="816451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1999" tIns="251999" rIns="251999" bIns="251999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488950" y="1957388"/>
            <a:ext cx="8164513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1999" tIns="251999" rIns="251999" bIns="2519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b="1" kern="1200">
          <a:solidFill>
            <a:srgbClr val="1C1C1C"/>
          </a:solidFill>
          <a:latin typeface="Twinkl" pitchFamily="5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1C1C1C"/>
          </a:solidFill>
          <a:latin typeface="Twinkl" pitchFamily="50"/>
          <a:ea typeface="Sassoon Infant Rg" pitchFamily="50"/>
          <a:cs typeface="Sassoon Infant Rg" panose="02000503030000020003" pitchFamily="50" charset="0"/>
        </a:defRPr>
      </a:lvl1pPr>
      <a:lvl2pPr marL="685800" lvl="1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1600" kern="1200">
          <a:solidFill>
            <a:srgbClr val="1C1C1C"/>
          </a:solidFill>
          <a:latin typeface="Twinkl" pitchFamily="50"/>
          <a:ea typeface="Sassoon Infant Rg" pitchFamily="50"/>
          <a:cs typeface="Sassoon Infant Rg" panose="02000503030000020003" pitchFamily="50" charset="0"/>
        </a:defRPr>
      </a:lvl2pPr>
      <a:lvl3pPr marL="1143000" lvl="2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1400" kern="1200">
          <a:solidFill>
            <a:srgbClr val="1C1C1C"/>
          </a:solidFill>
          <a:latin typeface="Twinkl" pitchFamily="50"/>
          <a:ea typeface="Sassoon Infant Rg" pitchFamily="50"/>
          <a:cs typeface="Sassoon Infant Rg" panose="02000503030000020003" pitchFamily="50" charset="0"/>
        </a:defRPr>
      </a:lvl3pPr>
      <a:lvl4pPr marL="1600200" lvl="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1400" kern="1200">
          <a:solidFill>
            <a:srgbClr val="1C1C1C"/>
          </a:solidFill>
          <a:latin typeface="Twinkl" pitchFamily="50"/>
          <a:ea typeface="Sassoon Infant Rg" pitchFamily="50"/>
          <a:cs typeface="Sassoon Infant Rg" panose="02000503030000020003" pitchFamily="50" charset="0"/>
        </a:defRPr>
      </a:lvl4pPr>
      <a:lvl5pPr marL="2057400" lvl="4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1400" kern="1200">
          <a:solidFill>
            <a:srgbClr val="1C1C1C"/>
          </a:solidFill>
          <a:latin typeface="Twinkl" pitchFamily="50"/>
          <a:ea typeface="Sassoon Infant Rg" pitchFamily="5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5"/>
          <p:cNvSpPr txBox="1">
            <a:spLocks noGrp="1"/>
          </p:cNvSpPr>
          <p:nvPr>
            <p:ph type="body" idx="4294967295"/>
          </p:nvPr>
        </p:nvSpPr>
        <p:spPr>
          <a:xfrm>
            <a:off x="628650" y="3116263"/>
            <a:ext cx="7886700" cy="1409700"/>
          </a:xfrm>
        </p:spPr>
        <p:txBody>
          <a:bodyPr/>
          <a:lstStyle/>
          <a:p>
            <a:r>
              <a:rPr lang="en-GB" dirty="0">
                <a:latin typeface="Twinkl"/>
                <a:ea typeface="Sassoon Infant Rg" pitchFamily="50" charset="0"/>
              </a:rPr>
              <a:t>Am I aware of and able to recognise different types of sentences?</a:t>
            </a:r>
          </a:p>
          <a:p>
            <a:r>
              <a:rPr lang="en-GB" dirty="0">
                <a:latin typeface="Twinkl"/>
                <a:ea typeface="Sassoon Infant Rg" pitchFamily="50" charset="0"/>
              </a:rPr>
              <a:t>I can recognise statements.</a:t>
            </a:r>
          </a:p>
          <a:p>
            <a:r>
              <a:rPr lang="en-GB" dirty="0">
                <a:latin typeface="Twinkl"/>
                <a:ea typeface="Sassoon Infant Rg" pitchFamily="50" charset="0"/>
              </a:rPr>
              <a:t>I can recognise questions. </a:t>
            </a:r>
          </a:p>
          <a:p>
            <a:r>
              <a:rPr lang="en-GB" dirty="0">
                <a:latin typeface="Twinkl"/>
                <a:ea typeface="Sassoon Infant Rg" pitchFamily="50" charset="0"/>
              </a:rPr>
              <a:t>I can recognise commands.</a:t>
            </a:r>
          </a:p>
          <a:p>
            <a:r>
              <a:rPr lang="en-GB" dirty="0">
                <a:latin typeface="Twinkl"/>
                <a:ea typeface="Sassoon Infant Rg" pitchFamily="50" charset="0"/>
              </a:rPr>
              <a:t>I can recognise exclamations. </a:t>
            </a:r>
          </a:p>
          <a:p>
            <a:endParaRPr lang="en-GB" altLang="en-US" dirty="0">
              <a:latin typeface="Twinkl" pitchFamily="2" charset="0"/>
              <a:ea typeface="Sassoon Infant Rg" pitchFamily="50" charset="0"/>
            </a:endParaRPr>
          </a:p>
          <a:p>
            <a:pPr eaLnBrk="1" hangingPunct="1"/>
            <a:endParaRPr lang="en-GB" altLang="en-US">
              <a:latin typeface="Twinkl" pitchFamily="2" charset="0"/>
              <a:ea typeface="Sassoon Infant Rg" pitchFamily="50" charset="0"/>
            </a:endParaRPr>
          </a:p>
          <a:p>
            <a:pPr eaLnBrk="1" hangingPunct="1"/>
            <a:endParaRPr lang="en-GB" altLang="en-US">
              <a:latin typeface="Twinkl" pitchFamily="2" charset="0"/>
              <a:ea typeface="Sassoon Infant Rg" pitchFamily="50" charset="0"/>
            </a:endParaRPr>
          </a:p>
          <a:p>
            <a:pPr eaLnBrk="1" hangingPunct="1"/>
            <a:endParaRPr lang="en-GB" altLang="en-US">
              <a:latin typeface="Twinkl" pitchFamily="2" charset="0"/>
              <a:ea typeface="Sassoon Infant Rg" pitchFamily="50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5"/>
          <p:cNvSpPr txBox="1">
            <a:spLocks noGrp="1"/>
          </p:cNvSpPr>
          <p:nvPr>
            <p:ph type="body" idx="4294967295"/>
          </p:nvPr>
        </p:nvSpPr>
        <p:spPr>
          <a:xfrm>
            <a:off x="628650" y="3116263"/>
            <a:ext cx="7886700" cy="1409700"/>
          </a:xfrm>
        </p:spPr>
        <p:txBody>
          <a:bodyPr/>
          <a:lstStyle/>
          <a:p>
            <a:r>
              <a:rPr lang="en-GB" dirty="0">
                <a:latin typeface="Twinkl"/>
                <a:ea typeface="Sassoon Infant Rg" pitchFamily="50" charset="0"/>
              </a:rPr>
              <a:t>Am I aware of and able to recognise different types of sentences?</a:t>
            </a:r>
          </a:p>
          <a:p>
            <a:r>
              <a:rPr lang="en-GB" dirty="0">
                <a:latin typeface="Twinkl"/>
                <a:ea typeface="Sassoon Infant Rg" pitchFamily="50" charset="0"/>
              </a:rPr>
              <a:t>I can recognise statements.</a:t>
            </a:r>
          </a:p>
          <a:p>
            <a:r>
              <a:rPr lang="en-GB" dirty="0">
                <a:latin typeface="Twinkl"/>
                <a:ea typeface="Sassoon Infant Rg" pitchFamily="50" charset="0"/>
              </a:rPr>
              <a:t>I can recognise questions. </a:t>
            </a:r>
          </a:p>
          <a:p>
            <a:r>
              <a:rPr lang="en-GB" dirty="0">
                <a:latin typeface="Twinkl"/>
                <a:ea typeface="Sassoon Infant Rg" pitchFamily="50" charset="0"/>
              </a:rPr>
              <a:t>I can recognise commands.</a:t>
            </a:r>
          </a:p>
          <a:p>
            <a:r>
              <a:rPr lang="en-GB" dirty="0">
                <a:latin typeface="Twinkl"/>
                <a:ea typeface="Sassoon Infant Rg" pitchFamily="50" charset="0"/>
              </a:rPr>
              <a:t>I can recognise exclamations. </a:t>
            </a:r>
          </a:p>
          <a:p>
            <a:endParaRPr lang="en-GB" altLang="en-US" dirty="0">
              <a:latin typeface="Twinkl" pitchFamily="2" charset="0"/>
              <a:ea typeface="Sassoon Infant Rg" pitchFamily="50" charset="0"/>
            </a:endParaRPr>
          </a:p>
          <a:p>
            <a:pPr eaLnBrk="1" hangingPunct="1"/>
            <a:endParaRPr lang="en-GB" altLang="en-US">
              <a:latin typeface="Twinkl" pitchFamily="2" charset="0"/>
              <a:ea typeface="Sassoon Infant Rg" pitchFamily="50" charset="0"/>
            </a:endParaRPr>
          </a:p>
          <a:p>
            <a:pPr eaLnBrk="1" hangingPunct="1"/>
            <a:endParaRPr lang="en-GB" altLang="en-US">
              <a:latin typeface="Twinkl" pitchFamily="2" charset="0"/>
              <a:ea typeface="Sassoon Infant Rg" pitchFamily="50" charset="0"/>
            </a:endParaRPr>
          </a:p>
          <a:p>
            <a:pPr eaLnBrk="1" hangingPunct="1"/>
            <a:endParaRPr lang="en-GB" altLang="en-US">
              <a:latin typeface="Twinkl" pitchFamily="2" charset="0"/>
              <a:ea typeface="Sassoon Infant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31980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7"/>
          <p:cNvSpPr>
            <a:spLocks/>
          </p:cNvSpPr>
          <p:nvPr/>
        </p:nvSpPr>
        <p:spPr bwMode="auto">
          <a:xfrm>
            <a:off x="925513" y="684213"/>
            <a:ext cx="892175" cy="892175"/>
          </a:xfrm>
          <a:custGeom>
            <a:avLst/>
            <a:gdLst>
              <a:gd name="T0" fmla="*/ 446094 w 892170"/>
              <a:gd name="T1" fmla="*/ 0 h 892170"/>
              <a:gd name="T2" fmla="*/ 892185 w 892170"/>
              <a:gd name="T3" fmla="*/ 446094 h 892170"/>
              <a:gd name="T4" fmla="*/ 446094 w 892170"/>
              <a:gd name="T5" fmla="*/ 892185 h 892170"/>
              <a:gd name="T6" fmla="*/ 0 w 892170"/>
              <a:gd name="T7" fmla="*/ 446094 h 892170"/>
              <a:gd name="T8" fmla="*/ 130658 w 892170"/>
              <a:gd name="T9" fmla="*/ 130658 h 892170"/>
              <a:gd name="T10" fmla="*/ 130658 w 892170"/>
              <a:gd name="T11" fmla="*/ 761527 h 892170"/>
              <a:gd name="T12" fmla="*/ 761527 w 892170"/>
              <a:gd name="T13" fmla="*/ 761527 h 892170"/>
              <a:gd name="T14" fmla="*/ 761527 w 892170"/>
              <a:gd name="T15" fmla="*/ 130658 h 89217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30655 w 892170"/>
              <a:gd name="T25" fmla="*/ 130655 h 892170"/>
              <a:gd name="T26" fmla="*/ 761515 w 892170"/>
              <a:gd name="T27" fmla="*/ 761515 h 8921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2170" h="892170">
                <a:moveTo>
                  <a:pt x="0" y="446085"/>
                </a:moveTo>
                <a:lnTo>
                  <a:pt x="0" y="446085"/>
                </a:lnTo>
                <a:cubicBezTo>
                  <a:pt x="0" y="692450"/>
                  <a:pt x="199719" y="892170"/>
                  <a:pt x="446085" y="892170"/>
                </a:cubicBezTo>
                <a:cubicBezTo>
                  <a:pt x="692450" y="892170"/>
                  <a:pt x="892170" y="692450"/>
                  <a:pt x="892170" y="446085"/>
                </a:cubicBezTo>
                <a:cubicBezTo>
                  <a:pt x="892170" y="199719"/>
                  <a:pt x="692450" y="0"/>
                  <a:pt x="446085" y="0"/>
                </a:cubicBezTo>
                <a:cubicBezTo>
                  <a:pt x="199719" y="0"/>
                  <a:pt x="0" y="199719"/>
                  <a:pt x="0" y="446085"/>
                </a:cubicBezTo>
                <a:close/>
              </a:path>
            </a:pathLst>
          </a:cu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755650" y="1758950"/>
            <a:ext cx="7632700" cy="17668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93CCB9"/>
              </a:solidFill>
            </a:endParaRPr>
          </a:p>
        </p:txBody>
      </p:sp>
      <p:sp>
        <p:nvSpPr>
          <p:cNvPr id="10244" name="Title 20"/>
          <p:cNvSpPr txBox="1">
            <a:spLocks noGrp="1"/>
          </p:cNvSpPr>
          <p:nvPr>
            <p:ph type="title"/>
          </p:nvPr>
        </p:nvSpPr>
        <p:spPr>
          <a:xfrm>
            <a:off x="755650" y="627063"/>
            <a:ext cx="792162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0"/>
              </a:rPr>
              <a:t>Statements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755650" y="2428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1999" rIns="0" bIns="7199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Statements are sentences which tell you a fact, opinion or idea.</a:t>
            </a:r>
            <a:endParaRPr lang="en-GB" altLang="en-US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755650" y="4378325"/>
            <a:ext cx="76327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99" tIns="107999" rIns="107999" bIns="107999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i="1"/>
              <a:t>Example: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/>
              <a:t>A rainbow has 7 colours.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/>
              <a:t>They are beautiful to look at. </a:t>
            </a:r>
          </a:p>
        </p:txBody>
      </p:sp>
      <p:sp>
        <p:nvSpPr>
          <p:cNvPr id="10247" name="TextBox 5"/>
          <p:cNvSpPr txBox="1">
            <a:spLocks noChangeArrowheads="1"/>
          </p:cNvSpPr>
          <p:nvPr/>
        </p:nvSpPr>
        <p:spPr bwMode="auto">
          <a:xfrm>
            <a:off x="1012825" y="838200"/>
            <a:ext cx="717550" cy="5857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sz="3200"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0248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975100"/>
            <a:ext cx="3624262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7"/>
          <p:cNvSpPr>
            <a:spLocks/>
          </p:cNvSpPr>
          <p:nvPr/>
        </p:nvSpPr>
        <p:spPr bwMode="auto">
          <a:xfrm>
            <a:off x="925513" y="684213"/>
            <a:ext cx="892175" cy="892175"/>
          </a:xfrm>
          <a:custGeom>
            <a:avLst/>
            <a:gdLst>
              <a:gd name="T0" fmla="*/ 446094 w 892170"/>
              <a:gd name="T1" fmla="*/ 0 h 892170"/>
              <a:gd name="T2" fmla="*/ 892185 w 892170"/>
              <a:gd name="T3" fmla="*/ 446094 h 892170"/>
              <a:gd name="T4" fmla="*/ 446094 w 892170"/>
              <a:gd name="T5" fmla="*/ 892185 h 892170"/>
              <a:gd name="T6" fmla="*/ 0 w 892170"/>
              <a:gd name="T7" fmla="*/ 446094 h 892170"/>
              <a:gd name="T8" fmla="*/ 130658 w 892170"/>
              <a:gd name="T9" fmla="*/ 130658 h 892170"/>
              <a:gd name="T10" fmla="*/ 130658 w 892170"/>
              <a:gd name="T11" fmla="*/ 761527 h 892170"/>
              <a:gd name="T12" fmla="*/ 761527 w 892170"/>
              <a:gd name="T13" fmla="*/ 761527 h 892170"/>
              <a:gd name="T14" fmla="*/ 761527 w 892170"/>
              <a:gd name="T15" fmla="*/ 130658 h 89217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30655 w 892170"/>
              <a:gd name="T25" fmla="*/ 130655 h 892170"/>
              <a:gd name="T26" fmla="*/ 761515 w 892170"/>
              <a:gd name="T27" fmla="*/ 761515 h 8921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2170" h="892170">
                <a:moveTo>
                  <a:pt x="0" y="446085"/>
                </a:moveTo>
                <a:lnTo>
                  <a:pt x="0" y="446085"/>
                </a:lnTo>
                <a:cubicBezTo>
                  <a:pt x="0" y="692450"/>
                  <a:pt x="199719" y="892170"/>
                  <a:pt x="446085" y="892170"/>
                </a:cubicBezTo>
                <a:cubicBezTo>
                  <a:pt x="692450" y="892170"/>
                  <a:pt x="892170" y="692450"/>
                  <a:pt x="892170" y="446085"/>
                </a:cubicBezTo>
                <a:cubicBezTo>
                  <a:pt x="892170" y="199719"/>
                  <a:pt x="692450" y="0"/>
                  <a:pt x="446085" y="0"/>
                </a:cubicBezTo>
                <a:cubicBezTo>
                  <a:pt x="199719" y="0"/>
                  <a:pt x="0" y="199719"/>
                  <a:pt x="0" y="446085"/>
                </a:cubicBezTo>
                <a:close/>
              </a:path>
            </a:pathLst>
          </a:cu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755650" y="1758950"/>
            <a:ext cx="7632700" cy="17668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93CCB9"/>
              </a:solidFill>
            </a:endParaRPr>
          </a:p>
        </p:txBody>
      </p:sp>
      <p:sp>
        <p:nvSpPr>
          <p:cNvPr id="11268" name="Title 20"/>
          <p:cNvSpPr txBox="1">
            <a:spLocks noGrp="1"/>
          </p:cNvSpPr>
          <p:nvPr>
            <p:ph type="title"/>
          </p:nvPr>
        </p:nvSpPr>
        <p:spPr>
          <a:xfrm>
            <a:off x="755650" y="627063"/>
            <a:ext cx="792162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0"/>
              </a:rPr>
              <a:t>Questions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755650" y="2263775"/>
            <a:ext cx="76327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1999" rIns="0" bIns="71999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Questions are sentences that ask you something.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They usually end with a question mark.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755650" y="4500563"/>
            <a:ext cx="76327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99" tIns="107999" rIns="107999" bIns="107999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i="1"/>
              <a:t>Example: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/>
              <a:t>What did you have for dinner?</a:t>
            </a:r>
          </a:p>
        </p:txBody>
      </p:sp>
      <p:sp>
        <p:nvSpPr>
          <p:cNvPr id="11271" name="TextBox 5"/>
          <p:cNvSpPr txBox="1">
            <a:spLocks noChangeArrowheads="1"/>
          </p:cNvSpPr>
          <p:nvPr/>
        </p:nvSpPr>
        <p:spPr bwMode="auto">
          <a:xfrm>
            <a:off x="1012825" y="838200"/>
            <a:ext cx="717550" cy="5857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sz="3200" b="1">
                <a:solidFill>
                  <a:srgbClr val="FFFFFF"/>
                </a:solidFill>
              </a:rPr>
              <a:t>2</a:t>
            </a:r>
          </a:p>
        </p:txBody>
      </p:sp>
      <p:pic>
        <p:nvPicPr>
          <p:cNvPr id="112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151188"/>
            <a:ext cx="4622800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7"/>
          <p:cNvSpPr>
            <a:spLocks/>
          </p:cNvSpPr>
          <p:nvPr/>
        </p:nvSpPr>
        <p:spPr bwMode="auto">
          <a:xfrm>
            <a:off x="925513" y="684213"/>
            <a:ext cx="892175" cy="892175"/>
          </a:xfrm>
          <a:custGeom>
            <a:avLst/>
            <a:gdLst>
              <a:gd name="T0" fmla="*/ 446094 w 892170"/>
              <a:gd name="T1" fmla="*/ 0 h 892170"/>
              <a:gd name="T2" fmla="*/ 892185 w 892170"/>
              <a:gd name="T3" fmla="*/ 446094 h 892170"/>
              <a:gd name="T4" fmla="*/ 446094 w 892170"/>
              <a:gd name="T5" fmla="*/ 892185 h 892170"/>
              <a:gd name="T6" fmla="*/ 0 w 892170"/>
              <a:gd name="T7" fmla="*/ 446094 h 892170"/>
              <a:gd name="T8" fmla="*/ 130658 w 892170"/>
              <a:gd name="T9" fmla="*/ 130658 h 892170"/>
              <a:gd name="T10" fmla="*/ 130658 w 892170"/>
              <a:gd name="T11" fmla="*/ 761527 h 892170"/>
              <a:gd name="T12" fmla="*/ 761527 w 892170"/>
              <a:gd name="T13" fmla="*/ 761527 h 892170"/>
              <a:gd name="T14" fmla="*/ 761527 w 892170"/>
              <a:gd name="T15" fmla="*/ 130658 h 89217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30655 w 892170"/>
              <a:gd name="T25" fmla="*/ 130655 h 892170"/>
              <a:gd name="T26" fmla="*/ 761515 w 892170"/>
              <a:gd name="T27" fmla="*/ 761515 h 8921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2170" h="892170">
                <a:moveTo>
                  <a:pt x="0" y="446085"/>
                </a:moveTo>
                <a:lnTo>
                  <a:pt x="0" y="446085"/>
                </a:lnTo>
                <a:cubicBezTo>
                  <a:pt x="0" y="692450"/>
                  <a:pt x="199719" y="892170"/>
                  <a:pt x="446085" y="892170"/>
                </a:cubicBezTo>
                <a:cubicBezTo>
                  <a:pt x="692450" y="892170"/>
                  <a:pt x="892170" y="692450"/>
                  <a:pt x="892170" y="446085"/>
                </a:cubicBezTo>
                <a:cubicBezTo>
                  <a:pt x="892170" y="199719"/>
                  <a:pt x="692450" y="0"/>
                  <a:pt x="446085" y="0"/>
                </a:cubicBezTo>
                <a:cubicBezTo>
                  <a:pt x="199719" y="0"/>
                  <a:pt x="0" y="199719"/>
                  <a:pt x="0" y="446085"/>
                </a:cubicBezTo>
                <a:close/>
              </a:path>
            </a:pathLst>
          </a:cu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755650" y="1758950"/>
            <a:ext cx="7632700" cy="17668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93CCB9"/>
              </a:solidFill>
            </a:endParaRPr>
          </a:p>
        </p:txBody>
      </p:sp>
      <p:sp>
        <p:nvSpPr>
          <p:cNvPr id="12292" name="Title 20"/>
          <p:cNvSpPr txBox="1">
            <a:spLocks noGrp="1"/>
          </p:cNvSpPr>
          <p:nvPr>
            <p:ph type="title"/>
          </p:nvPr>
        </p:nvSpPr>
        <p:spPr>
          <a:xfrm>
            <a:off x="1905000" y="627063"/>
            <a:ext cx="67722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0"/>
              </a:rPr>
              <a:t>Commands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755650" y="2143125"/>
            <a:ext cx="76327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1999" rIns="0" bIns="71999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They are often urgent or angry, can be very short and contain </a:t>
            </a:r>
            <a:br>
              <a:rPr lang="en-GB" altLang="en-US" sz="2000">
                <a:solidFill>
                  <a:srgbClr val="FFFFFF"/>
                </a:solidFill>
              </a:rPr>
            </a:br>
            <a:r>
              <a:rPr lang="en-GB" altLang="en-US" sz="2000">
                <a:solidFill>
                  <a:srgbClr val="FFFFFF"/>
                </a:solidFill>
              </a:rPr>
              <a:t>an imperative verb. Commands Imperative verbs are also known </a:t>
            </a:r>
            <a:br>
              <a:rPr lang="en-GB" altLang="en-US" sz="2000">
                <a:solidFill>
                  <a:srgbClr val="FFFFFF"/>
                </a:solidFill>
              </a:rPr>
            </a:br>
            <a:r>
              <a:rPr lang="en-GB" altLang="en-US" sz="2000">
                <a:solidFill>
                  <a:srgbClr val="FFFFFF"/>
                </a:solidFill>
              </a:rPr>
              <a:t>as ‘bossy verbs’- they tell people what to do.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755650" y="4500563"/>
            <a:ext cx="76327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99" tIns="107999" rIns="107999" bIns="107999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i="1"/>
              <a:t>Example: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/>
              <a:t>Help me! Stop it. </a:t>
            </a:r>
          </a:p>
        </p:txBody>
      </p:sp>
      <p:sp>
        <p:nvSpPr>
          <p:cNvPr id="12295" name="TextBox 5"/>
          <p:cNvSpPr txBox="1">
            <a:spLocks noChangeArrowheads="1"/>
          </p:cNvSpPr>
          <p:nvPr/>
        </p:nvSpPr>
        <p:spPr bwMode="auto">
          <a:xfrm>
            <a:off x="1012825" y="838200"/>
            <a:ext cx="717550" cy="5857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sz="3200" b="1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122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3308350"/>
            <a:ext cx="11239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3" b="6372"/>
          <a:stretch>
            <a:fillRect/>
          </a:stretch>
        </p:blipFill>
        <p:spPr bwMode="auto">
          <a:xfrm>
            <a:off x="5910263" y="3754438"/>
            <a:ext cx="19208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7"/>
          <p:cNvSpPr>
            <a:spLocks/>
          </p:cNvSpPr>
          <p:nvPr/>
        </p:nvSpPr>
        <p:spPr bwMode="auto">
          <a:xfrm>
            <a:off x="925513" y="684213"/>
            <a:ext cx="892175" cy="892175"/>
          </a:xfrm>
          <a:custGeom>
            <a:avLst/>
            <a:gdLst>
              <a:gd name="T0" fmla="*/ 446094 w 892170"/>
              <a:gd name="T1" fmla="*/ 0 h 892170"/>
              <a:gd name="T2" fmla="*/ 892185 w 892170"/>
              <a:gd name="T3" fmla="*/ 446094 h 892170"/>
              <a:gd name="T4" fmla="*/ 446094 w 892170"/>
              <a:gd name="T5" fmla="*/ 892185 h 892170"/>
              <a:gd name="T6" fmla="*/ 0 w 892170"/>
              <a:gd name="T7" fmla="*/ 446094 h 892170"/>
              <a:gd name="T8" fmla="*/ 130658 w 892170"/>
              <a:gd name="T9" fmla="*/ 130658 h 892170"/>
              <a:gd name="T10" fmla="*/ 130658 w 892170"/>
              <a:gd name="T11" fmla="*/ 761527 h 892170"/>
              <a:gd name="T12" fmla="*/ 761527 w 892170"/>
              <a:gd name="T13" fmla="*/ 761527 h 892170"/>
              <a:gd name="T14" fmla="*/ 761527 w 892170"/>
              <a:gd name="T15" fmla="*/ 130658 h 89217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30655 w 892170"/>
              <a:gd name="T25" fmla="*/ 130655 h 892170"/>
              <a:gd name="T26" fmla="*/ 761515 w 892170"/>
              <a:gd name="T27" fmla="*/ 761515 h 8921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2170" h="892170">
                <a:moveTo>
                  <a:pt x="0" y="446085"/>
                </a:moveTo>
                <a:lnTo>
                  <a:pt x="0" y="446085"/>
                </a:lnTo>
                <a:cubicBezTo>
                  <a:pt x="0" y="692450"/>
                  <a:pt x="199719" y="892170"/>
                  <a:pt x="446085" y="892170"/>
                </a:cubicBezTo>
                <a:cubicBezTo>
                  <a:pt x="692450" y="892170"/>
                  <a:pt x="892170" y="692450"/>
                  <a:pt x="892170" y="446085"/>
                </a:cubicBezTo>
                <a:cubicBezTo>
                  <a:pt x="892170" y="199719"/>
                  <a:pt x="692450" y="0"/>
                  <a:pt x="446085" y="0"/>
                </a:cubicBezTo>
                <a:cubicBezTo>
                  <a:pt x="199719" y="0"/>
                  <a:pt x="0" y="199719"/>
                  <a:pt x="0" y="446085"/>
                </a:cubicBezTo>
                <a:close/>
              </a:path>
            </a:pathLst>
          </a:cu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755650" y="1758950"/>
            <a:ext cx="7632700" cy="17668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93CCB9"/>
              </a:solidFill>
            </a:endParaRPr>
          </a:p>
        </p:txBody>
      </p:sp>
      <p:sp>
        <p:nvSpPr>
          <p:cNvPr id="13316" name="Title 20"/>
          <p:cNvSpPr txBox="1">
            <a:spLocks noGrp="1"/>
          </p:cNvSpPr>
          <p:nvPr>
            <p:ph type="title"/>
          </p:nvPr>
        </p:nvSpPr>
        <p:spPr>
          <a:xfrm>
            <a:off x="755650" y="627063"/>
            <a:ext cx="792162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0"/>
              </a:rPr>
              <a:t>Exclamations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755650" y="2185988"/>
            <a:ext cx="76327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1999" rIns="0" bIns="71999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An exclamation is used when someone is surprised.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It always starts with ‘How’ or ‘What’ and contains a noun </a:t>
            </a:r>
            <a:br>
              <a:rPr lang="en-GB" altLang="en-US" sz="2000">
                <a:solidFill>
                  <a:srgbClr val="FFFFFF"/>
                </a:solidFill>
              </a:rPr>
            </a:br>
            <a:r>
              <a:rPr lang="en-GB" altLang="en-US" sz="2000">
                <a:solidFill>
                  <a:srgbClr val="FFFFFF"/>
                </a:solidFill>
              </a:rPr>
              <a:t>and a verb. 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755650" y="4500563"/>
            <a:ext cx="76327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99" tIns="107999" rIns="107999" bIns="107999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i="1"/>
              <a:t>Example: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/>
              <a:t>What big feet you have! </a:t>
            </a:r>
          </a:p>
        </p:txBody>
      </p:sp>
      <p:sp>
        <p:nvSpPr>
          <p:cNvPr id="13319" name="TextBox 5"/>
          <p:cNvSpPr txBox="1">
            <a:spLocks noChangeArrowheads="1"/>
          </p:cNvSpPr>
          <p:nvPr/>
        </p:nvSpPr>
        <p:spPr bwMode="auto">
          <a:xfrm>
            <a:off x="1012825" y="838200"/>
            <a:ext cx="717550" cy="5857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sz="3200" b="1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1332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797300"/>
            <a:ext cx="2154237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PowerPoint%20Template</Template>
  <TotalTime>185</TotalTime>
  <Words>142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Statements</vt:lpstr>
      <vt:lpstr>Questions</vt:lpstr>
      <vt:lpstr>Commands</vt:lpstr>
      <vt:lpstr>Exclamations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Federica Zanusso</dc:creator>
  <cp:lastModifiedBy>Thomas Becker</cp:lastModifiedBy>
  <cp:revision>13</cp:revision>
  <dcterms:created xsi:type="dcterms:W3CDTF">2017-09-13T02:42:51Z</dcterms:created>
  <dcterms:modified xsi:type="dcterms:W3CDTF">2021-09-12T11:48:17Z</dcterms:modified>
</cp:coreProperties>
</file>