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257" r:id="rId3"/>
    <p:sldId id="308" r:id="rId4"/>
    <p:sldId id="307" r:id="rId5"/>
    <p:sldId id="301" r:id="rId6"/>
    <p:sldId id="309" r:id="rId7"/>
    <p:sldId id="291" r:id="rId8"/>
    <p:sldId id="277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EE342-4A55-436E-BCB4-C5AE89103615}" v="1" dt="2021-11-14T12:22:32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>
        <p:scale>
          <a:sx n="75" d="100"/>
          <a:sy n="75" d="100"/>
        </p:scale>
        <p:origin x="488" y="1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97FCEF-AA03-4294-8469-3B35A70E71B5}"/>
              </a:ext>
            </a:extLst>
          </p:cNvPr>
          <p:cNvSpPr/>
          <p:nvPr/>
        </p:nvSpPr>
        <p:spPr>
          <a:xfrm>
            <a:off x="154526" y="-115064"/>
            <a:ext cx="7056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Timetable for the week:</a:t>
            </a:r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CBE307C-91EF-4E70-86D2-952367DCD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94805"/>
              </p:ext>
            </p:extLst>
          </p:nvPr>
        </p:nvGraphicFramePr>
        <p:xfrm>
          <a:off x="1441450" y="1044952"/>
          <a:ext cx="9309100" cy="4950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6704">
                  <a:extLst>
                    <a:ext uri="{9D8B030D-6E8A-4147-A177-3AD203B41FA5}">
                      <a16:colId xmlns:a16="http://schemas.microsoft.com/office/drawing/2014/main" val="1560803580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2967271378"/>
                    </a:ext>
                  </a:extLst>
                </a:gridCol>
                <a:gridCol w="1995410">
                  <a:extLst>
                    <a:ext uri="{9D8B030D-6E8A-4147-A177-3AD203B41FA5}">
                      <a16:colId xmlns:a16="http://schemas.microsoft.com/office/drawing/2014/main" val="1016251056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752519201"/>
                    </a:ext>
                  </a:extLst>
                </a:gridCol>
                <a:gridCol w="1994472">
                  <a:extLst>
                    <a:ext uri="{9D8B030D-6E8A-4147-A177-3AD203B41FA5}">
                      <a16:colId xmlns:a16="http://schemas.microsoft.com/office/drawing/2014/main" val="3181496063"/>
                    </a:ext>
                  </a:extLst>
                </a:gridCol>
              </a:tblGrid>
              <a:tr h="170724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0368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Roald Dahl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activity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 work based on the same extract as class teacher group or science/topic vocabulary lists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787818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Jacqueline Wilson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 work based on the same extract as class teacher group or science/topic vocabulary lists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activity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26303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Julia Donaldson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activity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 work based on the same extract as class teacher group or science/topic vocabulary lists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17102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Morpurgo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activity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 work based on the same extract as class teacher group or science/topic vocabulary lists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55699"/>
            <a:ext cx="4023360" cy="1208141"/>
          </a:xfrm>
        </p:spPr>
        <p:txBody>
          <a:bodyPr anchor="b">
            <a:normAutofit fontScale="90000"/>
          </a:bodyPr>
          <a:lstStyle/>
          <a:p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22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Y2: Make inferences of the basis of what is being said and done in a book read independently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Y3: Draw inferences such as inferring characters' feelings, thoughts and motives from their actions, and justifying inferences with evidence.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Y4: Draw inferences such as inferring characters' feelings, thoughts and motives from their actions</a:t>
            </a:r>
            <a:b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justifying inferences with evidence clearly taken from the text</a:t>
            </a: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A2CE639-7792-4C4C-BD65-E8BAAFD2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33" y="5649859"/>
            <a:ext cx="2966847" cy="1208141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l"/>
            <a:r>
              <a:rPr lang="en-GB" sz="2600" u="sng" dirty="0">
                <a:solidFill>
                  <a:srgbClr val="FF0000"/>
                </a:solidFill>
                <a:latin typeface="XCCW Joined 1a"/>
              </a:rPr>
              <a:t>Initiate</a:t>
            </a:r>
            <a:r>
              <a:rPr lang="en-GB" sz="2600" dirty="0">
                <a:solidFill>
                  <a:srgbClr val="FF0000"/>
                </a:solidFill>
                <a:latin typeface="XCCW Joined 1a"/>
              </a:rPr>
              <a:t>/</a:t>
            </a:r>
            <a:r>
              <a:rPr lang="en-GB" sz="2600" u="sng" dirty="0">
                <a:solidFill>
                  <a:srgbClr val="FF0000"/>
                </a:solidFill>
                <a:latin typeface="XCCW Joined 1a"/>
              </a:rPr>
              <a:t>Model </a:t>
            </a:r>
            <a:r>
              <a:rPr lang="en-GB" sz="2600" dirty="0">
                <a:solidFill>
                  <a:srgbClr val="FF0000"/>
                </a:solidFill>
                <a:latin typeface="XCCW Joined 1a"/>
              </a:rPr>
              <a:t>– write this in your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509657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74374" y="566057"/>
            <a:ext cx="4632513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 Band </a:t>
            </a:r>
            <a:r>
              <a:rPr lang="en-US" sz="54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3/4</a:t>
            </a:r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Feeling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Inferring/Deducing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542314" y="566057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60995" y="1273943"/>
            <a:ext cx="470166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Twinkl" pitchFamily="2" charset="0"/>
              </a:rPr>
              <a:t>Feeling: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character’s emotions change when…</a:t>
            </a:r>
          </a:p>
          <a:p>
            <a:pPr marL="0" indent="0">
              <a:buNone/>
            </a:pPr>
            <a:endParaRPr lang="en-GB" b="1" u="sng" dirty="0">
              <a:latin typeface="XCCW Joined 1a" panose="03050602040000000000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200" b="1" u="sng" dirty="0">
                <a:latin typeface="Twinkl" pitchFamily="2" charset="0"/>
              </a:rPr>
              <a:t>Inferring/Deducing: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believe that the central character is…</a:t>
            </a:r>
          </a:p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  <a:cs typeface="Times New Roman" panose="02020603050405020304" pitchFamily="18" charset="0"/>
              </a:rPr>
              <a:t>(thinking, feeling, going to…)</a:t>
            </a:r>
            <a:endParaRPr lang="en-GB" sz="220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7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9E14-59A1-48FB-8C4E-52AE42B7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89" y="5743668"/>
            <a:ext cx="10635174" cy="145004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cease, </a:t>
            </a:r>
            <a:br>
              <a:rPr lang="en-GB" sz="2400" u="sng" dirty="0">
                <a:latin typeface="XCCW Joined 1a" panose="03050602040000000000" pitchFamily="66" charset="0"/>
              </a:rPr>
            </a:br>
            <a:br>
              <a:rPr lang="en-GB" sz="2400" u="sng" dirty="0">
                <a:latin typeface="XCCW Joined 1a" panose="03050602040000000000" pitchFamily="66" charset="0"/>
              </a:rPr>
            </a:br>
            <a:br>
              <a:rPr lang="en-GB" sz="2400" u="sng" dirty="0">
                <a:latin typeface="XCCW Joined 1a" panose="03050602040000000000" pitchFamily="66" charset="0"/>
              </a:rPr>
            </a:br>
            <a:endParaRPr lang="en-GB" sz="2400" u="sng" dirty="0">
              <a:latin typeface="XCCW Joined 1a" panose="03050602040000000000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88912-26CE-4631-B4EA-8538AC6D4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0" y="256381"/>
            <a:ext cx="5157787" cy="82391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4B76B-79B6-4623-9C13-2B6B47F1D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589" y="1232866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en-GB" b="1" u="sng" dirty="0">
                <a:latin typeface="Twinkl" pitchFamily="2" charset="0"/>
              </a:rPr>
              <a:t>Feeling</a:t>
            </a:r>
            <a:r>
              <a:rPr lang="en-GB" sz="2800" b="1" u="sng" dirty="0">
                <a:latin typeface="Twinkl" pitchFamily="2" charset="0"/>
              </a:rPr>
              <a:t>: </a:t>
            </a:r>
          </a:p>
          <a:p>
            <a:r>
              <a:rPr lang="en-GB" sz="24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character’s emotions change when…</a:t>
            </a:r>
          </a:p>
          <a:p>
            <a:endParaRPr lang="en-GB" dirty="0"/>
          </a:p>
          <a:p>
            <a:r>
              <a:rPr lang="en-GB" dirty="0" err="1">
                <a:solidFill>
                  <a:srgbClr val="00B050"/>
                </a:solidFill>
              </a:rPr>
              <a:t>Chot</a:t>
            </a:r>
            <a:r>
              <a:rPr lang="en-GB" dirty="0">
                <a:solidFill>
                  <a:srgbClr val="00B050"/>
                </a:solidFill>
              </a:rPr>
              <a:t> down ideas together that show different emotions.</a:t>
            </a:r>
          </a:p>
          <a:p>
            <a:r>
              <a:rPr lang="en-GB" dirty="0">
                <a:solidFill>
                  <a:srgbClr val="00B050"/>
                </a:solidFill>
              </a:rPr>
              <a:t>Can you identify a specific moment when they change?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BCC28-42F0-48CB-AC9B-A0D075A09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7575" y="256381"/>
            <a:ext cx="5183188" cy="82391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C4DDD-409B-480B-95EA-BF53E0928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1232866"/>
            <a:ext cx="5183188" cy="3684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latin typeface="Twinkl" pitchFamily="2" charset="0"/>
              </a:rPr>
              <a:t>Inferring/Deducing</a:t>
            </a:r>
            <a:r>
              <a:rPr lang="en-GB" sz="2800" b="1" u="sng" dirty="0">
                <a:latin typeface="Twinkl" pitchFamily="2" charset="0"/>
              </a:rPr>
              <a:t>:</a:t>
            </a:r>
          </a:p>
          <a:p>
            <a:pPr marL="0" indent="0">
              <a:buNone/>
            </a:pPr>
            <a:r>
              <a:rPr lang="en-GB" sz="24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believe that the central character is…</a:t>
            </a:r>
          </a:p>
          <a:p>
            <a:pPr marL="0" indent="0">
              <a:buNone/>
            </a:pPr>
            <a:r>
              <a:rPr lang="en-GB" sz="2400" dirty="0">
                <a:latin typeface="XCCW Joined 1a" panose="03050602040000000000" pitchFamily="66" charset="0"/>
                <a:cs typeface="Times New Roman" panose="02020603050405020304" pitchFamily="18" charset="0"/>
              </a:rPr>
              <a:t>(thinking, feeling, )</a:t>
            </a:r>
            <a:endParaRPr lang="en-GB" sz="2400" dirty="0">
              <a:latin typeface="Twinkl" pitchFamily="2" charset="0"/>
            </a:endParaRPr>
          </a:p>
          <a:p>
            <a:r>
              <a:rPr lang="en-GB" dirty="0" err="1">
                <a:solidFill>
                  <a:srgbClr val="0070C0"/>
                </a:solidFill>
              </a:rPr>
              <a:t>Chot</a:t>
            </a:r>
            <a:r>
              <a:rPr lang="en-GB" dirty="0">
                <a:solidFill>
                  <a:srgbClr val="0070C0"/>
                </a:solidFill>
              </a:rPr>
              <a:t> down ideas </a:t>
            </a:r>
            <a:r>
              <a:rPr lang="en-GB" dirty="0" err="1">
                <a:solidFill>
                  <a:srgbClr val="0070C0"/>
                </a:solidFill>
              </a:rPr>
              <a:t>together:Why</a:t>
            </a:r>
            <a:r>
              <a:rPr lang="en-GB" dirty="0">
                <a:solidFill>
                  <a:srgbClr val="0070C0"/>
                </a:solidFill>
              </a:rPr>
              <a:t> is the character feeling like that? What are they thinking about what is happening? What might they do next because of it?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70CCFC-814F-4063-8A88-05D842E680C8}"/>
              </a:ext>
            </a:extLst>
          </p:cNvPr>
          <p:cNvSpPr txBox="1"/>
          <p:nvPr/>
        </p:nvSpPr>
        <p:spPr>
          <a:xfrm>
            <a:off x="670728" y="4917454"/>
            <a:ext cx="10359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u="sng" dirty="0">
                <a:solidFill>
                  <a:srgbClr val="FF0000"/>
                </a:solidFill>
                <a:latin typeface="XCCW Joined 1a" panose="03050602040000000000" pitchFamily="66" charset="0"/>
              </a:rPr>
              <a:t>Vocabulary Task Roald Dahl &amp; Jaqueline Wilson:</a:t>
            </a:r>
            <a:br>
              <a:rPr lang="en-GB" sz="1800" u="sng" dirty="0">
                <a:latin typeface="XCCW Joined 1a" panose="03050602040000000000" pitchFamily="66" charset="0"/>
              </a:rPr>
            </a:br>
            <a:r>
              <a:rPr lang="en-GB" sz="1800" u="sng" dirty="0">
                <a:latin typeface="XCCW Joined 1a" panose="03050602040000000000" pitchFamily="66" charset="0"/>
              </a:rPr>
              <a:t>Find words in the text that mean the same as: </a:t>
            </a:r>
            <a:br>
              <a:rPr lang="en-GB" sz="1800" u="sng" dirty="0">
                <a:latin typeface="XCCW Joined 1a" panose="03050602040000000000" pitchFamily="66" charset="0"/>
              </a:rPr>
            </a:br>
            <a:r>
              <a:rPr lang="en-GB" sz="1800" dirty="0">
                <a:latin typeface="XCCW Joined 1a" panose="03050602040000000000" pitchFamily="66" charset="0"/>
              </a:rPr>
              <a:t>ceased, Be quiet, unusual, observed, chuckled, ridiculous</a:t>
            </a:r>
            <a:br>
              <a:rPr lang="en-GB" sz="1800" u="sng" dirty="0">
                <a:latin typeface="XCCW Joined 1a" panose="03050602040000000000" pitchFamily="66" charset="0"/>
              </a:rPr>
            </a:br>
            <a:br>
              <a:rPr lang="en-GB" sz="1800" u="sng" dirty="0">
                <a:latin typeface="XCCW Joined 1a" panose="03050602040000000000" pitchFamily="66" charset="0"/>
              </a:rPr>
            </a:br>
            <a:r>
              <a:rPr lang="en-GB" sz="1800" u="sng" dirty="0">
                <a:solidFill>
                  <a:srgbClr val="0070C0"/>
                </a:solidFill>
                <a:latin typeface="XCCW Joined 1a" panose="03050602040000000000" pitchFamily="66" charset="0"/>
              </a:rPr>
              <a:t>Vocabulary Task Michael Morpurgo:</a:t>
            </a:r>
            <a:br>
              <a:rPr lang="en-GB" sz="1800" u="sng" dirty="0">
                <a:solidFill>
                  <a:srgbClr val="0070C0"/>
                </a:solidFill>
                <a:latin typeface="XCCW Joined 1a" panose="03050602040000000000" pitchFamily="66" charset="0"/>
              </a:rPr>
            </a:br>
            <a:r>
              <a:rPr lang="en-GB" sz="1800" u="sng" dirty="0">
                <a:solidFill>
                  <a:srgbClr val="0070C0"/>
                </a:solidFill>
                <a:latin typeface="XCCW Joined 1a" panose="03050602040000000000" pitchFamily="66" charset="0"/>
              </a:rPr>
              <a:t>peculiar, observe, precipice, evening, scowled, report, slashed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76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509657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74374" y="566057"/>
            <a:ext cx="4789714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 Band 1/2 </a:t>
            </a:r>
          </a:p>
          <a:p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Feeling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Inferring/Deducing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542314" y="566057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60995" y="1273943"/>
            <a:ext cx="47016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Twinkl" pitchFamily="2" charset="0"/>
              </a:rPr>
              <a:t>Feeling: </a:t>
            </a: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 feelings are…</a:t>
            </a: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200" b="1" u="sng" dirty="0">
                <a:latin typeface="Twinkl" pitchFamily="2" charset="0"/>
              </a:rPr>
              <a:t>Inferring/Deducing: </a:t>
            </a:r>
            <a:r>
              <a:rPr lang="en-GB" sz="1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______________________, I would…</a:t>
            </a: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9E14-59A1-48FB-8C4E-52AE42B7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89" y="5625134"/>
            <a:ext cx="10635174" cy="1450043"/>
          </a:xfrm>
        </p:spPr>
        <p:txBody>
          <a:bodyPr>
            <a:normAutofit fontScale="90000"/>
          </a:bodyPr>
          <a:lstStyle/>
          <a:p>
            <a:r>
              <a:rPr lang="en-GB" sz="2400" u="sng" dirty="0">
                <a:solidFill>
                  <a:srgbClr val="FF0000"/>
                </a:solidFill>
                <a:latin typeface="XCCW Joined 1a" panose="03050602040000000000" pitchFamily="66" charset="0"/>
              </a:rPr>
              <a:t>Vocabulary Task Roald Dahl &amp; Jaqueline Wilson:</a:t>
            </a:r>
            <a:br>
              <a:rPr lang="en-GB" sz="2400" u="sng" dirty="0">
                <a:latin typeface="XCCW Joined 1a" panose="03050602040000000000" pitchFamily="66" charset="0"/>
              </a:rPr>
            </a:br>
            <a:r>
              <a:rPr lang="en-GB" sz="2400" u="sng" dirty="0">
                <a:latin typeface="XCCW Joined 1a" panose="03050602040000000000" pitchFamily="66" charset="0"/>
              </a:rPr>
              <a:t>Find words in the text that mean the same as: </a:t>
            </a:r>
            <a:br>
              <a:rPr lang="en-GB" sz="2400" u="sng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ceased, Be quiet, unusual, observed, chuckled, ridiculous</a:t>
            </a:r>
            <a:br>
              <a:rPr lang="en-GB" sz="2400" u="sng" dirty="0">
                <a:latin typeface="XCCW Joined 1a" panose="03050602040000000000" pitchFamily="66" charset="0"/>
              </a:rPr>
            </a:br>
            <a:br>
              <a:rPr lang="en-GB" sz="2400" u="sng" dirty="0">
                <a:latin typeface="XCCW Joined 1a" panose="03050602040000000000" pitchFamily="66" charset="0"/>
              </a:rPr>
            </a:br>
            <a:r>
              <a:rPr lang="en-GB" sz="2400" u="sng" dirty="0">
                <a:solidFill>
                  <a:srgbClr val="0070C0"/>
                </a:solidFill>
                <a:latin typeface="XCCW Joined 1a" panose="03050602040000000000" pitchFamily="66" charset="0"/>
              </a:rPr>
              <a:t>Vocabulary Task Michael Morpurgo:</a:t>
            </a:r>
            <a:br>
              <a:rPr lang="en-GB" sz="2400" u="sng" dirty="0">
                <a:solidFill>
                  <a:srgbClr val="0070C0"/>
                </a:solidFill>
                <a:latin typeface="XCCW Joined 1a" panose="03050602040000000000" pitchFamily="66" charset="0"/>
              </a:rPr>
            </a:br>
            <a:r>
              <a:rPr lang="en-GB" sz="2400" u="sng" dirty="0">
                <a:solidFill>
                  <a:srgbClr val="0070C0"/>
                </a:solidFill>
                <a:latin typeface="XCCW Joined 1a" panose="03050602040000000000" pitchFamily="66" charset="0"/>
              </a:rPr>
              <a:t>peculiar, observe, precipice, evening, scowled, report, slashed</a:t>
            </a:r>
            <a:br>
              <a:rPr lang="en-GB" sz="2400" u="sng" dirty="0">
                <a:latin typeface="XCCW Joined 1a" panose="03050602040000000000" pitchFamily="66" charset="0"/>
              </a:rPr>
            </a:br>
            <a:br>
              <a:rPr lang="en-GB" sz="2400" u="sng" dirty="0">
                <a:latin typeface="XCCW Joined 1a" panose="03050602040000000000" pitchFamily="66" charset="0"/>
              </a:rPr>
            </a:br>
            <a:br>
              <a:rPr lang="en-GB" sz="2400" u="sng" dirty="0">
                <a:latin typeface="XCCW Joined 1a" panose="03050602040000000000" pitchFamily="66" charset="0"/>
              </a:rPr>
            </a:br>
            <a:endParaRPr lang="en-GB" sz="2400" u="sng" dirty="0">
              <a:latin typeface="XCCW Joined 1a" panose="03050602040000000000" pitchFamily="66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88912-26CE-4631-B4EA-8538AC6D4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590" y="256381"/>
            <a:ext cx="5157787" cy="823912"/>
          </a:xfrm>
        </p:spPr>
        <p:txBody>
          <a:bodyPr/>
          <a:lstStyle/>
          <a:p>
            <a:r>
              <a:rPr lang="en-GB" dirty="0"/>
              <a:t>Feeling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4B76B-79B6-4623-9C13-2B6B47F1D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589" y="1232866"/>
            <a:ext cx="5157787" cy="3684588"/>
          </a:xfrm>
        </p:spPr>
        <p:txBody>
          <a:bodyPr>
            <a:normAutofit/>
          </a:bodyPr>
          <a:lstStyle/>
          <a:p>
            <a:r>
              <a:rPr lang="en-GB" sz="2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___________________’s_ (name the character) feelings are…</a:t>
            </a:r>
          </a:p>
          <a:p>
            <a:endParaRPr lang="en-GB" sz="3600" b="1" u="sng" dirty="0">
              <a:latin typeface="Twinkl" pitchFamily="2" charset="0"/>
            </a:endParaRPr>
          </a:p>
          <a:p>
            <a:r>
              <a:rPr lang="en-GB" dirty="0" err="1">
                <a:solidFill>
                  <a:srgbClr val="00B050"/>
                </a:solidFill>
                <a:latin typeface="Twinkl" pitchFamily="2" charset="0"/>
              </a:rPr>
              <a:t>Chot</a:t>
            </a:r>
            <a:r>
              <a:rPr lang="en-GB" dirty="0">
                <a:solidFill>
                  <a:srgbClr val="00B050"/>
                </a:solidFill>
                <a:latin typeface="Twinkl" pitchFamily="2" charset="0"/>
              </a:rPr>
              <a:t> down ideas together exploring what the  different characters feelings are and why.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BCC28-42F0-48CB-AC9B-A0D075A09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7575" y="256381"/>
            <a:ext cx="5183188" cy="823912"/>
          </a:xfrm>
        </p:spPr>
        <p:txBody>
          <a:bodyPr/>
          <a:lstStyle/>
          <a:p>
            <a:r>
              <a:rPr lang="en-GB" dirty="0"/>
              <a:t>Inferring/Deducing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C4DDD-409B-480B-95EA-BF53E0928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1232866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______________________, I would…   because…</a:t>
            </a:r>
            <a:endParaRPr lang="en-GB" sz="36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Chot</a:t>
            </a:r>
            <a:r>
              <a:rPr lang="en-GB" dirty="0">
                <a:solidFill>
                  <a:srgbClr val="7030A0"/>
                </a:solidFill>
              </a:rPr>
              <a:t> down ideas together of what you might do if you were that particular character. Why would you do that?</a:t>
            </a:r>
          </a:p>
        </p:txBody>
      </p:sp>
    </p:spTree>
    <p:extLst>
      <p:ext uri="{BB962C8B-B14F-4D97-AF65-F5344CB8AC3E}">
        <p14:creationId xmlns:p14="http://schemas.microsoft.com/office/powerpoint/2010/main" val="3201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7" y="10"/>
            <a:ext cx="8758159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36" y="310066"/>
            <a:ext cx="4023359" cy="120814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GB" sz="4000" u="sng" dirty="0">
                <a:solidFill>
                  <a:srgbClr val="FF0000"/>
                </a:solidFill>
                <a:latin typeface="XCCW Joined 1a"/>
              </a:rPr>
              <a:t>ENABLE</a:t>
            </a:r>
            <a:r>
              <a:rPr lang="en-GB" sz="4000" dirty="0">
                <a:solidFill>
                  <a:srgbClr val="FF0000"/>
                </a:solidFill>
                <a:latin typeface="XCCW Joined 1a"/>
              </a:rPr>
              <a:t> – please write this in the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– Enable (Independent follow-up task) MM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>
                <a:latin typeface="Twinkl" pitchFamily="2" charset="0"/>
              </a:rPr>
              <a:t>Feeling</a:t>
            </a:r>
            <a:r>
              <a:rPr lang="en-GB" sz="2800" b="1" u="sng" dirty="0">
                <a:latin typeface="Twinkl" pitchFamily="2" charset="0"/>
              </a:rPr>
              <a:t>: </a:t>
            </a:r>
          </a:p>
          <a:p>
            <a:pPr marL="0" indent="0">
              <a:buNone/>
            </a:pPr>
            <a:r>
              <a:rPr lang="en-GB" sz="2800" dirty="0">
                <a:latin typeface="Twinkl" pitchFamily="2" charset="0"/>
              </a:rPr>
              <a:t>Explain a point in the text when the main character’s feelings change. What caused this to happen?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character’s emotions change when…</a:t>
            </a:r>
          </a:p>
          <a:p>
            <a:pPr marL="0" indent="0">
              <a:buNone/>
            </a:pPr>
            <a:r>
              <a:rPr lang="en-GB" b="1" u="sng" dirty="0">
                <a:latin typeface="Twinkl" pitchFamily="2" charset="0"/>
              </a:rPr>
              <a:t>Inferring/Deducing</a:t>
            </a:r>
            <a:r>
              <a:rPr lang="en-GB" sz="2800" b="1" u="sng" dirty="0">
                <a:latin typeface="Twinkl" pitchFamily="2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How would Hogarth have felt when he saw The Iron Man on the cliff?</a:t>
            </a:r>
            <a:endParaRPr lang="en-GB" sz="28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believe that the central character… because…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C497C-B916-4107-A80A-EDA19687780E}"/>
              </a:ext>
            </a:extLst>
          </p:cNvPr>
          <p:cNvSpPr txBox="1"/>
          <p:nvPr/>
        </p:nvSpPr>
        <p:spPr>
          <a:xfrm>
            <a:off x="838200" y="5130446"/>
            <a:ext cx="494211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tx1"/>
                </a:solidFill>
              </a:rPr>
              <a:t>Bonus question: JW, RD</a:t>
            </a:r>
          </a:p>
          <a:p>
            <a:r>
              <a:rPr lang="en-GB" dirty="0">
                <a:solidFill>
                  <a:schemeClr val="tx1"/>
                </a:solidFill>
              </a:rPr>
              <a:t>Why did the farmer at the next farm laugh at Hogarth’s father?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6204857" y="5068892"/>
            <a:ext cx="5519057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Bonus question: MM</a:t>
            </a:r>
          </a:p>
          <a:p>
            <a:r>
              <a:rPr lang="en-GB" sz="2000" dirty="0">
                <a:solidFill>
                  <a:schemeClr val="tx1"/>
                </a:solidFill>
              </a:rPr>
              <a:t>How do you think Hogarth’s father felt when the farmer next door laughed at him when he told him what his son had said? Why?</a:t>
            </a:r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– Enable (Independent follow-up task) JD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>
                <a:latin typeface="Twinkl" pitchFamily="2" charset="0"/>
              </a:rPr>
              <a:t>Language</a:t>
            </a:r>
            <a:r>
              <a:rPr lang="en-GB" sz="2800" b="1" u="sng" dirty="0">
                <a:latin typeface="Twinkl" pitchFamily="2" charset="0"/>
              </a:rPr>
              <a:t>: </a:t>
            </a:r>
          </a:p>
          <a:p>
            <a:pPr marL="0" indent="0">
              <a:buNone/>
            </a:pPr>
            <a:r>
              <a:rPr lang="en-GB" dirty="0">
                <a:latin typeface="Twinkl" pitchFamily="2" charset="0"/>
              </a:rPr>
              <a:t>1. What are Hogarth’s feelings when he sees The Iron Man on the cliff?</a:t>
            </a:r>
            <a:endParaRPr lang="en-GB" sz="28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___________________’s_ feelings are…</a:t>
            </a:r>
          </a:p>
          <a:p>
            <a:pPr marL="0" indent="0">
              <a:buNone/>
            </a:pPr>
            <a:endParaRPr lang="en-GB" sz="28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800" b="1" u="sng" dirty="0">
                <a:latin typeface="Twinkl" pitchFamily="2" charset="0"/>
              </a:rPr>
              <a:t>Language:</a:t>
            </a:r>
          </a:p>
          <a:p>
            <a:pPr marL="0" indent="0">
              <a:buNone/>
            </a:pPr>
            <a:r>
              <a:rPr lang="en-GB" sz="2800" b="1" u="sng" dirty="0">
                <a:latin typeface="Twinkl" pitchFamily="2" charset="0"/>
              </a:rPr>
              <a:t>2. </a:t>
            </a:r>
            <a:r>
              <a:rPr lang="en-GB" sz="2800" dirty="0">
                <a:latin typeface="Twinkl" pitchFamily="2" charset="0"/>
              </a:rPr>
              <a:t>What would you do if you were Hogarth?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  <a:effectLst/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 were ______________________, I would…</a:t>
            </a:r>
            <a:endParaRPr lang="en-GB" sz="3600" b="1" u="sng" dirty="0">
              <a:solidFill>
                <a:srgbClr val="FF0000"/>
              </a:solidFill>
              <a:latin typeface="Twinkl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C497C-B916-4107-A80A-EDA19687780E}"/>
              </a:ext>
            </a:extLst>
          </p:cNvPr>
          <p:cNvSpPr txBox="1"/>
          <p:nvPr/>
        </p:nvSpPr>
        <p:spPr>
          <a:xfrm>
            <a:off x="838200" y="5127208"/>
            <a:ext cx="494211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tx1"/>
                </a:solidFill>
              </a:rPr>
              <a:t>Bonus question: Band 1 / 2 </a:t>
            </a:r>
          </a:p>
          <a:p>
            <a:r>
              <a:rPr lang="en-GB" sz="2400" u="sng" dirty="0">
                <a:solidFill>
                  <a:schemeClr val="tx1"/>
                </a:solidFill>
              </a:rPr>
              <a:t>What would you do if you were Hogarth’s Father?</a:t>
            </a:r>
          </a:p>
        </p:txBody>
      </p:sp>
    </p:spTree>
    <p:extLst>
      <p:ext uri="{BB962C8B-B14F-4D97-AF65-F5344CB8AC3E}">
        <p14:creationId xmlns:p14="http://schemas.microsoft.com/office/powerpoint/2010/main" val="367697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769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Twinkl</vt:lpstr>
      <vt:lpstr>XCCW Joined 1a</vt:lpstr>
      <vt:lpstr>Office Theme</vt:lpstr>
      <vt:lpstr>PowerPoint Presentation</vt:lpstr>
      <vt:lpstr>        Our LI’s for the week:  Y2: Make inferences of the basis of what is being said and done in a book read independently  Y3: Draw inferences such as inferring characters' feelings, thoughts and motives from their actions, and justifying inferences with evidence.   Y4: Draw inferences such as inferring characters' feelings, thoughts and motives from their actions and justifying inferences with evidence clearly taken from the text </vt:lpstr>
      <vt:lpstr>PowerPoint Presentation</vt:lpstr>
      <vt:lpstr>cease,    </vt:lpstr>
      <vt:lpstr>PowerPoint Presentation</vt:lpstr>
      <vt:lpstr>Vocabulary Task Roald Dahl &amp; Jaqueline Wilson: Find words in the text that mean the same as:  ceased, Be quiet, unusual, observed, chuckled, ridiculous  Vocabulary Task Michael Morpurgo: peculiar, observe, precipice, evening, scowled, report, slashed   </vt:lpstr>
      <vt:lpstr>PowerPoint Presentation</vt:lpstr>
      <vt:lpstr>Session – Enable (Independent follow-up task) MM</vt:lpstr>
      <vt:lpstr>Session – Enable (Independent follow-up task) JD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Mark Banks</cp:lastModifiedBy>
  <cp:revision>86</cp:revision>
  <dcterms:created xsi:type="dcterms:W3CDTF">2020-11-01T11:52:42Z</dcterms:created>
  <dcterms:modified xsi:type="dcterms:W3CDTF">2021-11-14T12:40:55Z</dcterms:modified>
</cp:coreProperties>
</file>